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62" r:id="rId3"/>
    <p:sldId id="261" r:id="rId4"/>
    <p:sldId id="259" r:id="rId5"/>
    <p:sldId id="330" r:id="rId6"/>
    <p:sldId id="329" r:id="rId7"/>
    <p:sldId id="326" r:id="rId8"/>
    <p:sldId id="327" r:id="rId9"/>
    <p:sldId id="328" r:id="rId10"/>
    <p:sldId id="331" r:id="rId11"/>
    <p:sldId id="332" r:id="rId12"/>
    <p:sldId id="263" r:id="rId13"/>
    <p:sldId id="273" r:id="rId14"/>
    <p:sldId id="258" r:id="rId15"/>
    <p:sldId id="344" r:id="rId16"/>
    <p:sldId id="342" r:id="rId17"/>
    <p:sldId id="343" r:id="rId18"/>
    <p:sldId id="336" r:id="rId19"/>
    <p:sldId id="337" r:id="rId20"/>
    <p:sldId id="338" r:id="rId21"/>
    <p:sldId id="339" r:id="rId22"/>
    <p:sldId id="340" r:id="rId23"/>
    <p:sldId id="345" r:id="rId24"/>
    <p:sldId id="346" r:id="rId25"/>
    <p:sldId id="347" r:id="rId26"/>
    <p:sldId id="348" r:id="rId27"/>
    <p:sldId id="349" r:id="rId28"/>
    <p:sldId id="350" r:id="rId29"/>
    <p:sldId id="274" r:id="rId30"/>
    <p:sldId id="275" r:id="rId31"/>
    <p:sldId id="265" r:id="rId32"/>
    <p:sldId id="30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24" r:id="rId44"/>
    <p:sldId id="300" r:id="rId45"/>
    <p:sldId id="301" r:id="rId46"/>
    <p:sldId id="302" r:id="rId47"/>
    <p:sldId id="303" r:id="rId48"/>
    <p:sldId id="304" r:id="rId49"/>
    <p:sldId id="307" r:id="rId50"/>
    <p:sldId id="308" r:id="rId51"/>
    <p:sldId id="266" r:id="rId52"/>
    <p:sldId id="268" r:id="rId53"/>
    <p:sldId id="269" r:id="rId54"/>
    <p:sldId id="271" r:id="rId55"/>
    <p:sldId id="334" r:id="rId56"/>
    <p:sldId id="272" r:id="rId57"/>
    <p:sldId id="325" r:id="rId58"/>
    <p:sldId id="270" r:id="rId59"/>
    <p:sldId id="335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33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  <p:sldId id="320" r:id="rId85"/>
    <p:sldId id="321" r:id="rId86"/>
    <p:sldId id="322" r:id="rId87"/>
    <p:sldId id="32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77225" autoAdjust="0"/>
  </p:normalViewPr>
  <p:slideViewPr>
    <p:cSldViewPr snapToGrid="0">
      <p:cViewPr varScale="1">
        <p:scale>
          <a:sx n="50" d="100"/>
          <a:sy n="50" d="100"/>
        </p:scale>
        <p:origin x="12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44363-C8EC-49FB-A0E8-E76321723B5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EA8F3-89ED-482B-9DC4-D50A9D82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4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5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 on </a:t>
            </a:r>
            <a:r>
              <a:rPr lang="en-US" dirty="0" err="1" smtClean="0"/>
              <a:t>MacLoed</a:t>
            </a:r>
            <a:r>
              <a:rPr lang="en-US" dirty="0" smtClean="0"/>
              <a:t> and Polly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9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9DAD1B-4933-4069-A1AB-E4AA6EEAB561}" type="slidenum">
              <a:rPr lang="en-US" altLang="en-US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464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4643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E2AABC4D-99A9-4BD6-A25F-0AE8B7F64C01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8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F063C77-3DB5-4C16-A228-69679C1D5109}" type="slidenum">
              <a:rPr lang="en-US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49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4950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5578ED93-3A9D-49C8-8C82-2F9F4545E567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0A8DCB5-420E-4595-B0F5-A2BB960C5B66}" type="slidenum">
              <a:rPr lang="en-US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053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053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2A177F48-9119-4C5D-A221-C33C125EA9A2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02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A98FD39-C073-4B4D-B546-BC632774357F}" type="slidenum">
              <a:rPr lang="en-US" altLang="en-US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15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155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737C9BD-AF21-4B81-9E4C-C79B5A1CC2F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2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7C19BC2-13ED-4F1E-893C-B8B81A448674}" type="slidenum">
              <a:rPr lang="en-US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25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8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258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0CECFCE5-E4AD-4D03-9107-54A0ECC7655B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43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3F9B9B-F782-42DA-A49A-999EE59A1313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36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360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B107056E-555D-41C1-AAF7-452994EAF470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21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07A9E5A-4F98-40F0-B782-F43EBAFD0D69}" type="slidenum">
              <a:rPr lang="en-US" altLang="en-US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46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5462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70458CF8-4B99-4FA9-85F5-EC04F222A54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887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5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75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C70E6-3D26-4843-9BF1-E811BFDA11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9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18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9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7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D5FEAE-AF94-4A58-8DE0-6A27BA7D5887}" type="slidenum">
              <a:rPr lang="en-US" altLang="en-US">
                <a:latin typeface="Calibri" panose="020F0502020204030204" pitchFamily="34" charset="0"/>
              </a:rPr>
              <a:pPr eaLnBrk="1" hangingPunct="1"/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66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667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AC4A9AB4-5F7B-499E-A9CA-696B2F7BE8D2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60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30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1E2DE4-23E0-4515-B684-DD8B04EBA20A}" type="slidenum">
              <a:rPr lang="en-US" altLang="en-US"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7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70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5770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BA3E9181-CC41-40BB-A51A-CDEE4C7E191A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62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528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88C7E7-229C-4F98-B1E0-34F26CB509D0}" type="slidenum">
              <a:rPr lang="en-US" altLang="en-US">
                <a:latin typeface="Calibri" panose="020F0502020204030204" pitchFamily="34" charset="0"/>
              </a:rPr>
              <a:pPr eaLnBrk="1" hangingPunct="1"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87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872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0F54CBB6-EF2A-4F8C-B61D-0D8310244A74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66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53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4EBB64-C342-4288-AAE1-28EC0FD46974}" type="slidenum">
              <a:rPr lang="en-US" altLang="en-US">
                <a:latin typeface="Calibri" panose="020F0502020204030204" pitchFamily="34" charset="0"/>
              </a:rPr>
              <a:pPr eaLnBrk="1" hangingPunct="1"/>
              <a:t>67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59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974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FD87988-A73C-43C9-989D-95C6E6571B1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67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1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3D23F8-F7AF-49CE-AA9C-1CF70C4F12FE}" type="slidenum">
              <a:rPr lang="en-US" altLang="en-US">
                <a:latin typeface="Calibri" panose="020F0502020204030204" pitchFamily="34" charset="0"/>
              </a:rPr>
              <a:pPr eaLnBrk="1" hangingPunct="1"/>
              <a:t>68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607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6077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BAE035B5-9E70-4F1E-B0DB-53505C99E067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68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0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1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4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A8F3-89ED-482B-9DC4-D50A9D82D2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2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0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9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9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4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1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6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BCF2-A230-4593-B03F-0255CBDCE4D2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9B929-809A-404C-BDA7-128CD0598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9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8.png"/><Relationship Id="rId5" Type="http://schemas.openxmlformats.org/officeDocument/2006/relationships/tags" Target="../tags/tag12.xml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tags" Target="../tags/tag11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j.com/articles/1036/" TargetMode="External"/><Relationship Id="rId13" Type="http://schemas.openxmlformats.org/officeDocument/2006/relationships/hyperlink" Target="https://www.sciencedirect.com/science/article/pii/S0003996917301383?via%3Dihub" TargetMode="External"/><Relationship Id="rId3" Type="http://schemas.openxmlformats.org/officeDocument/2006/relationships/hyperlink" Target="https://onlinelibrary.wiley.com/doi/abs/10.1002/ar.23202" TargetMode="External"/><Relationship Id="rId7" Type="http://schemas.openxmlformats.org/officeDocument/2006/relationships/hyperlink" Target="https://doi.org/10.1093/imaiai/iau011" TargetMode="External"/><Relationship Id="rId12" Type="http://schemas.openxmlformats.org/officeDocument/2006/relationships/hyperlink" Target="https://onlinelibrary.wiley.com/doi/abs/10.1002/ece3.3058" TargetMode="External"/><Relationship Id="rId17" Type="http://schemas.openxmlformats.org/officeDocument/2006/relationships/hyperlink" Target="https://www.biorxiv.org/content/10.1101/701391v1" TargetMode="External"/><Relationship Id="rId2" Type="http://schemas.openxmlformats.org/officeDocument/2006/relationships/hyperlink" Target="https://onlinelibrary.wiley.com/doi/full/10.1002/ar.23084" TargetMode="External"/><Relationship Id="rId16" Type="http://schemas.openxmlformats.org/officeDocument/2006/relationships/hyperlink" Target="https://www.nature.com/articles/s41467-018-05648-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7.11887.pdf" TargetMode="External"/><Relationship Id="rId11" Type="http://schemas.openxmlformats.org/officeDocument/2006/relationships/hyperlink" Target="https://www.sciencedirect.com/science/article/pii/S0047248417301021" TargetMode="External"/><Relationship Id="rId5" Type="http://schemas.openxmlformats.org/officeDocument/2006/relationships/hyperlink" Target="https://onlinelibrary.wiley.com/doi/abs/10.1002/ar.23700" TargetMode="External"/><Relationship Id="rId15" Type="http://schemas.openxmlformats.org/officeDocument/2006/relationships/hyperlink" Target="https://www.sciencedirect.com/science/article/pii/S0047248417305134" TargetMode="External"/><Relationship Id="rId10" Type="http://schemas.openxmlformats.org/officeDocument/2006/relationships/hyperlink" Target="https://link.springer.com/article/10.1007/s12542-017-0362-8" TargetMode="External"/><Relationship Id="rId4" Type="http://schemas.openxmlformats.org/officeDocument/2006/relationships/hyperlink" Target="https://onlinelibrary.wiley.com/doi/abs/10.1002/ajpa.22934" TargetMode="External"/><Relationship Id="rId9" Type="http://schemas.openxmlformats.org/officeDocument/2006/relationships/hyperlink" Target="http://rstb.royalsocietypublishing.org/content/371/1691/20150227" TargetMode="External"/><Relationship Id="rId14" Type="http://schemas.openxmlformats.org/officeDocument/2006/relationships/hyperlink" Target="https://link.springer.com/article/10.1007/s11692-018-9459-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tiff"/><Relationship Id="rId12" Type="http://schemas.openxmlformats.org/officeDocument/2006/relationships/image" Target="../media/image62.tif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68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67.jpeg"/><Relationship Id="rId5" Type="http://schemas.openxmlformats.org/officeDocument/2006/relationships/image" Target="../media/image39.jpeg"/><Relationship Id="rId10" Type="http://schemas.openxmlformats.org/officeDocument/2006/relationships/image" Target="../media/image66.jpeg"/><Relationship Id="rId4" Type="http://schemas.openxmlformats.org/officeDocument/2006/relationships/image" Target="../media/image38.jpeg"/><Relationship Id="rId9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tif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11" Type="http://schemas.openxmlformats.org/officeDocument/2006/relationships/image" Target="../media/image78.tiff"/><Relationship Id="rId5" Type="http://schemas.openxmlformats.org/officeDocument/2006/relationships/image" Target="../media/image72.jpeg"/><Relationship Id="rId10" Type="http://schemas.openxmlformats.org/officeDocument/2006/relationships/image" Target="../media/image77.jpeg"/><Relationship Id="rId4" Type="http://schemas.openxmlformats.org/officeDocument/2006/relationships/image" Target="../media/image71.jpeg"/><Relationship Id="rId9" Type="http://schemas.openxmlformats.org/officeDocument/2006/relationships/image" Target="../media/image7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9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1.png"/><Relationship Id="rId7" Type="http://schemas.openxmlformats.org/officeDocument/2006/relationships/image" Target="../media/image10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12.png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755" y="1122363"/>
            <a:ext cx="1055001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Shape Correspondence: </a:t>
            </a:r>
            <a:br>
              <a:rPr lang="en-US" dirty="0" smtClean="0"/>
            </a:br>
            <a:r>
              <a:rPr lang="en-US" i="1" dirty="0" smtClean="0"/>
              <a:t>Why and How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Boyer</a:t>
            </a:r>
          </a:p>
          <a:p>
            <a:r>
              <a:rPr lang="en-US" dirty="0" smtClean="0"/>
              <a:t>Duke University,  Dept. of Evolutionary Anthropology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231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Cannot be used for “topology” changes</a:t>
            </a:r>
          </a:p>
          <a:p>
            <a:pPr lvl="1"/>
            <a:r>
              <a:rPr lang="en-US" dirty="0"/>
              <a:t> i.e., differences reflecting missing features will not be quantified (</a:t>
            </a:r>
            <a:r>
              <a:rPr lang="en-US" dirty="0" err="1"/>
              <a:t>Zelditch</a:t>
            </a:r>
            <a:r>
              <a:rPr lang="en-US" dirty="0"/>
              <a:t> et al., </a:t>
            </a:r>
            <a:r>
              <a:rPr lang="en-US" dirty="0" smtClean="0"/>
              <a:t>2004)</a:t>
            </a:r>
            <a:endParaRPr lang="en-US" dirty="0"/>
          </a:p>
          <a:p>
            <a:pPr lvl="1"/>
            <a:r>
              <a:rPr lang="en-US" i="1" dirty="0" smtClean="0"/>
              <a:t>Coverage</a:t>
            </a:r>
            <a:r>
              <a:rPr lang="en-US" dirty="0" smtClean="0"/>
              <a:t> </a:t>
            </a:r>
            <a:r>
              <a:rPr lang="en-US" dirty="0" smtClean="0"/>
              <a:t>will not be adequate</a:t>
            </a:r>
          </a:p>
          <a:p>
            <a:pPr lvl="2"/>
            <a:r>
              <a:rPr lang="en-US" dirty="0" smtClean="0"/>
              <a:t>too few landmarks</a:t>
            </a:r>
          </a:p>
          <a:p>
            <a:pPr lvl="2"/>
            <a:r>
              <a:rPr lang="en-US" dirty="0" smtClean="0"/>
              <a:t>Landmarks not repeatable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0327016" y="6488667"/>
            <a:ext cx="182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Boyer et al.</a:t>
            </a:r>
            <a:r>
              <a:rPr lang="en-US" baseline="0" dirty="0" smtClean="0"/>
              <a:t>, 2011</a:t>
            </a:r>
            <a:endParaRPr lang="en-US" dirty="0"/>
          </a:p>
        </p:txBody>
      </p:sp>
      <p:pic>
        <p:nvPicPr>
          <p:cNvPr id="21507" name="Picture 3" descr="metatarsal illustration doug versi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35" y="2764945"/>
            <a:ext cx="4945911" cy="370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9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231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Cannot be used for “topology” changes</a:t>
            </a:r>
          </a:p>
          <a:p>
            <a:pPr lvl="1"/>
            <a:r>
              <a:rPr lang="en-US" dirty="0"/>
              <a:t> i.e., differences reflecting missing features will not be quantified (</a:t>
            </a:r>
            <a:r>
              <a:rPr lang="en-US" dirty="0" err="1"/>
              <a:t>Zelditch</a:t>
            </a:r>
            <a:r>
              <a:rPr lang="en-US" dirty="0"/>
              <a:t> et al., </a:t>
            </a:r>
            <a:r>
              <a:rPr lang="en-US" dirty="0" smtClean="0"/>
              <a:t>2004)</a:t>
            </a:r>
            <a:endParaRPr lang="en-US" dirty="0"/>
          </a:p>
          <a:p>
            <a:pPr lvl="1"/>
            <a:r>
              <a:rPr lang="en-US" i="1" dirty="0" smtClean="0"/>
              <a:t>Coverage</a:t>
            </a:r>
            <a:r>
              <a:rPr lang="en-US" dirty="0" smtClean="0"/>
              <a:t> </a:t>
            </a:r>
            <a:r>
              <a:rPr lang="en-US" dirty="0" smtClean="0"/>
              <a:t>will not be adequate</a:t>
            </a:r>
          </a:p>
          <a:p>
            <a:pPr lvl="2"/>
            <a:r>
              <a:rPr lang="en-US" dirty="0" smtClean="0"/>
              <a:t>too few landmarks</a:t>
            </a:r>
          </a:p>
          <a:p>
            <a:pPr lvl="2"/>
            <a:r>
              <a:rPr lang="en-US" dirty="0" smtClean="0"/>
              <a:t>Landmarks not repeatable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1506" name="Picture 2" descr="Figure 5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7598" r="62289"/>
          <a:stretch/>
        </p:blipFill>
        <p:spPr bwMode="auto">
          <a:xfrm rot="5400000">
            <a:off x="4266218" y="1340829"/>
            <a:ext cx="2235199" cy="80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830584" y="6488667"/>
            <a:ext cx="1909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Hsiang et al.</a:t>
            </a:r>
            <a:r>
              <a:rPr lang="en-US" baseline="0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Definition of ‘automated correspondence’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“biologically meaningful (possibly homologous) points are identified between pairs of digitized structures without human intervention except through manipulation of the algorithm parameters”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838200" y="733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Initial Progress</a:t>
            </a:r>
            <a:endParaRPr lang="en-US" dirty="0"/>
          </a:p>
        </p:txBody>
      </p:sp>
      <p:sp>
        <p:nvSpPr>
          <p:cNvPr id="134" name="Content Placeholder 2"/>
          <p:cNvSpPr>
            <a:spLocks noGrp="1"/>
          </p:cNvSpPr>
          <p:nvPr>
            <p:ph idx="4294967295"/>
          </p:nvPr>
        </p:nvSpPr>
        <p:spPr>
          <a:xfrm>
            <a:off x="330515" y="1067286"/>
            <a:ext cx="7289903" cy="5546166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Semi-automated methods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r>
              <a:rPr lang="en-US" altLang="en-US" sz="2400" dirty="0" err="1" smtClean="0">
                <a:ea typeface="ＭＳ Ｐゴシック" panose="020B0600070205080204" pitchFamily="34" charset="-128"/>
              </a:rPr>
              <a:t>Lohmann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1983, Weeks 1999, various papers in MacLeod 2007, Polly &amp; MacLeod 2008,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Sievwright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2012,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Mitteroeker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Gunz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2009</a:t>
            </a:r>
          </a:p>
          <a:p>
            <a:pPr marL="0" indent="0" eaLnBrk="1" hangingPunct="1"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Automated methods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restricted to conservative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samples</a:t>
            </a:r>
          </a:p>
          <a:p>
            <a:pPr eaLnBrk="1" hangingPunct="1"/>
            <a:r>
              <a:rPr lang="en-US" altLang="en-US" sz="2400" dirty="0" err="1" smtClean="0">
                <a:ea typeface="ＭＳ Ｐゴシック" panose="020B0600070205080204" pitchFamily="34" charset="-128"/>
              </a:rPr>
              <a:t>Thirion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Guordon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1996,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Subsol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2002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Styner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2006,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Paniagua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084" y="1648971"/>
            <a:ext cx="3733381" cy="2106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1" y="3994826"/>
            <a:ext cx="3454540" cy="2737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77" y="182273"/>
            <a:ext cx="3595688" cy="115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49" y="4551606"/>
            <a:ext cx="5104735" cy="2180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34351" y="3994826"/>
            <a:ext cx="3454540" cy="2737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16" y="4400669"/>
            <a:ext cx="1761300" cy="2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Automated approaches and their limitations thus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 an observer to supply an </a:t>
            </a:r>
            <a:r>
              <a:rPr lang="en-US" dirty="0" smtClean="0"/>
              <a:t>orientation or initial guess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For photography (to work from 2D images)</a:t>
            </a:r>
          </a:p>
          <a:p>
            <a:pPr lvl="1">
              <a:buFontTx/>
              <a:buChar char="-"/>
            </a:pPr>
            <a:r>
              <a:rPr lang="en-US" dirty="0" smtClean="0"/>
              <a:t>For choosing a orientation (</a:t>
            </a:r>
            <a:r>
              <a:rPr lang="en-US" dirty="0" err="1" smtClean="0"/>
              <a:t>Eigensurface</a:t>
            </a:r>
            <a:r>
              <a:rPr lang="en-US" dirty="0" smtClean="0"/>
              <a:t> of Polly &amp; MacLeod, 2008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smtClean="0"/>
              <a:t>Aligning “crest lines” (</a:t>
            </a:r>
            <a:r>
              <a:rPr lang="en-US" dirty="0" err="1" smtClean="0"/>
              <a:t>Thirion</a:t>
            </a:r>
            <a:r>
              <a:rPr lang="en-US" dirty="0" smtClean="0"/>
              <a:t> &amp; </a:t>
            </a:r>
            <a:r>
              <a:rPr lang="en-US" dirty="0" err="1" smtClean="0"/>
              <a:t>Guordon</a:t>
            </a:r>
            <a:r>
              <a:rPr lang="en-US" dirty="0" smtClean="0"/>
              <a:t>, 1995; </a:t>
            </a:r>
            <a:r>
              <a:rPr lang="en-US" dirty="0" err="1" smtClean="0"/>
              <a:t>Subsol</a:t>
            </a:r>
            <a:r>
              <a:rPr lang="en-US" dirty="0" smtClean="0"/>
              <a:t> et al., 2002)</a:t>
            </a:r>
            <a:endParaRPr lang="en-US" dirty="0" smtClean="0"/>
          </a:p>
          <a:p>
            <a:r>
              <a:rPr lang="en-US" dirty="0" smtClean="0"/>
              <a:t>Expect minimal variation</a:t>
            </a:r>
          </a:p>
          <a:p>
            <a:pPr lvl="1">
              <a:buFontTx/>
              <a:buChar char="-"/>
            </a:pPr>
            <a:r>
              <a:rPr lang="en-US" dirty="0" smtClean="0"/>
              <a:t>Clinical work on human-only samples (</a:t>
            </a:r>
            <a:r>
              <a:rPr lang="en-US" dirty="0" err="1" smtClean="0"/>
              <a:t>Styner</a:t>
            </a:r>
            <a:r>
              <a:rPr lang="en-US" dirty="0" smtClean="0"/>
              <a:t> et al. 2003)</a:t>
            </a:r>
          </a:p>
          <a:p>
            <a:pPr lvl="1">
              <a:buFontTx/>
              <a:buChar char="-"/>
            </a:pPr>
            <a:r>
              <a:rPr lang="en-US" dirty="0" smtClean="0"/>
              <a:t>Work with model animals (intraspecific variation) </a:t>
            </a:r>
            <a:endParaRPr lang="en-US" dirty="0" smtClean="0"/>
          </a:p>
          <a:p>
            <a:r>
              <a:rPr lang="en-US" dirty="0" smtClean="0"/>
              <a:t>Computationally prohibitive</a:t>
            </a:r>
          </a:p>
          <a:p>
            <a:pPr marL="457200" lvl="1" indent="0">
              <a:buNone/>
            </a:pPr>
            <a:r>
              <a:rPr lang="en-US" dirty="0" smtClean="0"/>
              <a:t>- Biggest hurdle is finding correct initial alignment for diverse samples (e.g., Iterative Closest Points algorithm)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64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Solution (?)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ways to r</a:t>
            </a:r>
            <a:r>
              <a:rPr lang="en-US" dirty="0" smtClean="0"/>
              <a:t>educe # of likely </a:t>
            </a:r>
            <a:r>
              <a:rPr lang="en-US" dirty="0" smtClean="0"/>
              <a:t>candidate alignments and </a:t>
            </a:r>
            <a:r>
              <a:rPr lang="en-US" dirty="0" smtClean="0"/>
              <a:t>correspondences </a:t>
            </a:r>
            <a:r>
              <a:rPr lang="en-US" i="1" dirty="0" smtClean="0"/>
              <a:t>a priori</a:t>
            </a:r>
            <a:endParaRPr lang="en-US" i="1" dirty="0" smtClean="0"/>
          </a:p>
          <a:p>
            <a:r>
              <a:rPr lang="en-US" dirty="0" smtClean="0"/>
              <a:t>Utilize Procrustes to find the ‘best’ among the candidates.</a:t>
            </a:r>
          </a:p>
          <a:p>
            <a:endParaRPr lang="en-US" dirty="0"/>
          </a:p>
        </p:txBody>
      </p:sp>
      <p:pic>
        <p:nvPicPr>
          <p:cNvPr id="1026" name="Picture 2" descr="Image result for needle in a hay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238439"/>
            <a:ext cx="5295900" cy="35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414" r="24493" b="15550"/>
          <a:stretch>
            <a:fillRect/>
          </a:stretch>
        </p:blipFill>
        <p:spPr bwMode="auto">
          <a:xfrm>
            <a:off x="2590800" y="19050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32137" r="23334" b="18102"/>
          <a:stretch>
            <a:fillRect/>
          </a:stretch>
        </p:blipFill>
        <p:spPr bwMode="auto">
          <a:xfrm>
            <a:off x="6172200" y="1905000"/>
            <a:ext cx="3581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itle 1"/>
          <p:cNvSpPr>
            <a:spLocks/>
          </p:cNvSpPr>
          <p:nvPr/>
        </p:nvSpPr>
        <p:spPr bwMode="auto">
          <a:xfrm>
            <a:off x="1981200" y="2746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>
                <a:latin typeface="Calibri" panose="020F0502020204030204" pitchFamily="34" charset="0"/>
              </a:rPr>
              <a:t>Standard Procrustes Distance</a:t>
            </a:r>
          </a:p>
        </p:txBody>
      </p: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2743200" y="4816476"/>
            <a:ext cx="6248400" cy="563563"/>
            <a:chOff x="768" y="2592"/>
            <a:chExt cx="3936" cy="355"/>
          </a:xfrm>
        </p:grpSpPr>
        <p:grpSp>
          <p:nvGrpSpPr>
            <p:cNvPr id="55347" name="Group 10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68" y="2607"/>
              <a:ext cx="720" cy="321"/>
              <a:chOff x="4156" y="3768"/>
              <a:chExt cx="6268" cy="2790"/>
            </a:xfrm>
          </p:grpSpPr>
          <p:sp>
            <p:nvSpPr>
              <p:cNvPr id="55349" name="Freeform 12"/>
              <p:cNvSpPr>
                <a:spLocks/>
              </p:cNvSpPr>
              <p:nvPr/>
            </p:nvSpPr>
            <p:spPr bwMode="auto">
              <a:xfrm>
                <a:off x="4156" y="3894"/>
                <a:ext cx="1916" cy="2028"/>
              </a:xfrm>
              <a:custGeom>
                <a:avLst/>
                <a:gdLst>
                  <a:gd name="T0" fmla="*/ 1914 w 1916"/>
                  <a:gd name="T1" fmla="*/ 19 h 2028"/>
                  <a:gd name="T2" fmla="*/ 1901 w 1916"/>
                  <a:gd name="T3" fmla="*/ 2 h 2028"/>
                  <a:gd name="T4" fmla="*/ 1878 w 1916"/>
                  <a:gd name="T5" fmla="*/ 2 h 2028"/>
                  <a:gd name="T6" fmla="*/ 1658 w 1916"/>
                  <a:gd name="T7" fmla="*/ 247 h 2028"/>
                  <a:gd name="T8" fmla="*/ 1620 w 1916"/>
                  <a:gd name="T9" fmla="*/ 192 h 2028"/>
                  <a:gd name="T10" fmla="*/ 1536 w 1916"/>
                  <a:gd name="T11" fmla="*/ 108 h 2028"/>
                  <a:gd name="T12" fmla="*/ 1402 w 1916"/>
                  <a:gd name="T13" fmla="*/ 33 h 2028"/>
                  <a:gd name="T14" fmla="*/ 1210 w 1916"/>
                  <a:gd name="T15" fmla="*/ 0 h 2028"/>
                  <a:gd name="T16" fmla="*/ 853 w 1916"/>
                  <a:gd name="T17" fmla="*/ 68 h 2028"/>
                  <a:gd name="T18" fmla="*/ 525 w 1916"/>
                  <a:gd name="T19" fmla="*/ 258 h 2028"/>
                  <a:gd name="T20" fmla="*/ 252 w 1916"/>
                  <a:gd name="T21" fmla="*/ 538 h 2028"/>
                  <a:gd name="T22" fmla="*/ 68 w 1916"/>
                  <a:gd name="T23" fmla="*/ 883 h 2028"/>
                  <a:gd name="T24" fmla="*/ 0 w 1916"/>
                  <a:gd name="T25" fmla="*/ 1262 h 2028"/>
                  <a:gd name="T26" fmla="*/ 49 w 1916"/>
                  <a:gd name="T27" fmla="*/ 1554 h 2028"/>
                  <a:gd name="T28" fmla="*/ 181 w 1916"/>
                  <a:gd name="T29" fmla="*/ 1785 h 2028"/>
                  <a:gd name="T30" fmla="*/ 384 w 1916"/>
                  <a:gd name="T31" fmla="*/ 1946 h 2028"/>
                  <a:gd name="T32" fmla="*/ 638 w 1916"/>
                  <a:gd name="T33" fmla="*/ 2021 h 2028"/>
                  <a:gd name="T34" fmla="*/ 924 w 1916"/>
                  <a:gd name="T35" fmla="*/ 2004 h 2028"/>
                  <a:gd name="T36" fmla="*/ 1178 w 1916"/>
                  <a:gd name="T37" fmla="*/ 1891 h 2028"/>
                  <a:gd name="T38" fmla="*/ 1383 w 1916"/>
                  <a:gd name="T39" fmla="*/ 1719 h 2028"/>
                  <a:gd name="T40" fmla="*/ 1528 w 1916"/>
                  <a:gd name="T41" fmla="*/ 1518 h 2028"/>
                  <a:gd name="T42" fmla="*/ 1594 w 1916"/>
                  <a:gd name="T43" fmla="*/ 1364 h 2028"/>
                  <a:gd name="T44" fmla="*/ 1611 w 1916"/>
                  <a:gd name="T45" fmla="*/ 1297 h 2028"/>
                  <a:gd name="T46" fmla="*/ 1605 w 1916"/>
                  <a:gd name="T47" fmla="*/ 1278 h 2028"/>
                  <a:gd name="T48" fmla="*/ 1590 w 1916"/>
                  <a:gd name="T49" fmla="*/ 1269 h 2028"/>
                  <a:gd name="T50" fmla="*/ 1551 w 1916"/>
                  <a:gd name="T51" fmla="*/ 1280 h 2028"/>
                  <a:gd name="T52" fmla="*/ 1517 w 1916"/>
                  <a:gd name="T53" fmla="*/ 1377 h 2028"/>
                  <a:gd name="T54" fmla="*/ 1434 w 1916"/>
                  <a:gd name="T55" fmla="*/ 1549 h 2028"/>
                  <a:gd name="T56" fmla="*/ 1272 w 1916"/>
                  <a:gd name="T57" fmla="*/ 1737 h 2028"/>
                  <a:gd name="T58" fmla="*/ 1041 w 1916"/>
                  <a:gd name="T59" fmla="*/ 1882 h 2028"/>
                  <a:gd name="T60" fmla="*/ 836 w 1916"/>
                  <a:gd name="T61" fmla="*/ 1938 h 2028"/>
                  <a:gd name="T62" fmla="*/ 676 w 1916"/>
                  <a:gd name="T63" fmla="*/ 1933 h 2028"/>
                  <a:gd name="T64" fmla="*/ 529 w 1916"/>
                  <a:gd name="T65" fmla="*/ 1887 h 2028"/>
                  <a:gd name="T66" fmla="*/ 399 w 1916"/>
                  <a:gd name="T67" fmla="*/ 1796 h 2028"/>
                  <a:gd name="T68" fmla="*/ 301 w 1916"/>
                  <a:gd name="T69" fmla="*/ 1651 h 2028"/>
                  <a:gd name="T70" fmla="*/ 250 w 1916"/>
                  <a:gd name="T71" fmla="*/ 1443 h 2028"/>
                  <a:gd name="T72" fmla="*/ 252 w 1916"/>
                  <a:gd name="T73" fmla="*/ 1247 h 2028"/>
                  <a:gd name="T74" fmla="*/ 296 w 1916"/>
                  <a:gd name="T75" fmla="*/ 1002 h 2028"/>
                  <a:gd name="T76" fmla="*/ 397 w 1916"/>
                  <a:gd name="T77" fmla="*/ 710 h 2028"/>
                  <a:gd name="T78" fmla="*/ 572 w 1916"/>
                  <a:gd name="T79" fmla="*/ 423 h 2028"/>
                  <a:gd name="T80" fmla="*/ 789 w 1916"/>
                  <a:gd name="T81" fmla="*/ 229 h 2028"/>
                  <a:gd name="T82" fmla="*/ 1050 w 1916"/>
                  <a:gd name="T83" fmla="*/ 110 h 2028"/>
                  <a:gd name="T84" fmla="*/ 1304 w 1916"/>
                  <a:gd name="T85" fmla="*/ 90 h 2028"/>
                  <a:gd name="T86" fmla="*/ 1483 w 1916"/>
                  <a:gd name="T87" fmla="*/ 165 h 2028"/>
                  <a:gd name="T88" fmla="*/ 1605 w 1916"/>
                  <a:gd name="T89" fmla="*/ 320 h 2028"/>
                  <a:gd name="T90" fmla="*/ 1662 w 1916"/>
                  <a:gd name="T91" fmla="*/ 538 h 2028"/>
                  <a:gd name="T92" fmla="*/ 1662 w 1916"/>
                  <a:gd name="T93" fmla="*/ 717 h 2028"/>
                  <a:gd name="T94" fmla="*/ 1658 w 1916"/>
                  <a:gd name="T95" fmla="*/ 766 h 2028"/>
                  <a:gd name="T96" fmla="*/ 1679 w 1916"/>
                  <a:gd name="T97" fmla="*/ 792 h 2028"/>
                  <a:gd name="T98" fmla="*/ 1726 w 1916"/>
                  <a:gd name="T99" fmla="*/ 790 h 2028"/>
                  <a:gd name="T100" fmla="*/ 1746 w 1916"/>
                  <a:gd name="T101" fmla="*/ 739 h 20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916"/>
                  <a:gd name="T154" fmla="*/ 0 h 2028"/>
                  <a:gd name="T155" fmla="*/ 1916 w 1916"/>
                  <a:gd name="T156" fmla="*/ 2028 h 202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916" h="2028">
                    <a:moveTo>
                      <a:pt x="1916" y="26"/>
                    </a:moveTo>
                    <a:lnTo>
                      <a:pt x="1916" y="22"/>
                    </a:lnTo>
                    <a:lnTo>
                      <a:pt x="1914" y="19"/>
                    </a:lnTo>
                    <a:lnTo>
                      <a:pt x="1914" y="13"/>
                    </a:lnTo>
                    <a:lnTo>
                      <a:pt x="1908" y="6"/>
                    </a:lnTo>
                    <a:lnTo>
                      <a:pt x="1901" y="2"/>
                    </a:lnTo>
                    <a:lnTo>
                      <a:pt x="1895" y="0"/>
                    </a:lnTo>
                    <a:lnTo>
                      <a:pt x="1882" y="0"/>
                    </a:lnTo>
                    <a:lnTo>
                      <a:pt x="1878" y="2"/>
                    </a:lnTo>
                    <a:lnTo>
                      <a:pt x="1871" y="6"/>
                    </a:lnTo>
                    <a:lnTo>
                      <a:pt x="1846" y="33"/>
                    </a:lnTo>
                    <a:lnTo>
                      <a:pt x="1658" y="247"/>
                    </a:lnTo>
                    <a:lnTo>
                      <a:pt x="1649" y="234"/>
                    </a:lnTo>
                    <a:lnTo>
                      <a:pt x="1637" y="216"/>
                    </a:lnTo>
                    <a:lnTo>
                      <a:pt x="1620" y="192"/>
                    </a:lnTo>
                    <a:lnTo>
                      <a:pt x="1596" y="165"/>
                    </a:lnTo>
                    <a:lnTo>
                      <a:pt x="1571" y="136"/>
                    </a:lnTo>
                    <a:lnTo>
                      <a:pt x="1536" y="108"/>
                    </a:lnTo>
                    <a:lnTo>
                      <a:pt x="1498" y="79"/>
                    </a:lnTo>
                    <a:lnTo>
                      <a:pt x="1453" y="55"/>
                    </a:lnTo>
                    <a:lnTo>
                      <a:pt x="1402" y="33"/>
                    </a:lnTo>
                    <a:lnTo>
                      <a:pt x="1344" y="15"/>
                    </a:lnTo>
                    <a:lnTo>
                      <a:pt x="1280" y="2"/>
                    </a:lnTo>
                    <a:lnTo>
                      <a:pt x="1210" y="0"/>
                    </a:lnTo>
                    <a:lnTo>
                      <a:pt x="1090" y="8"/>
                    </a:lnTo>
                    <a:lnTo>
                      <a:pt x="971" y="30"/>
                    </a:lnTo>
                    <a:lnTo>
                      <a:pt x="853" y="68"/>
                    </a:lnTo>
                    <a:lnTo>
                      <a:pt x="738" y="119"/>
                    </a:lnTo>
                    <a:lnTo>
                      <a:pt x="629" y="183"/>
                    </a:lnTo>
                    <a:lnTo>
                      <a:pt x="525" y="258"/>
                    </a:lnTo>
                    <a:lnTo>
                      <a:pt x="427" y="342"/>
                    </a:lnTo>
                    <a:lnTo>
                      <a:pt x="335" y="437"/>
                    </a:lnTo>
                    <a:lnTo>
                      <a:pt x="252" y="538"/>
                    </a:lnTo>
                    <a:lnTo>
                      <a:pt x="179" y="646"/>
                    </a:lnTo>
                    <a:lnTo>
                      <a:pt x="117" y="763"/>
                    </a:lnTo>
                    <a:lnTo>
                      <a:pt x="68" y="883"/>
                    </a:lnTo>
                    <a:lnTo>
                      <a:pt x="32" y="1006"/>
                    </a:lnTo>
                    <a:lnTo>
                      <a:pt x="8" y="1134"/>
                    </a:lnTo>
                    <a:lnTo>
                      <a:pt x="0" y="1262"/>
                    </a:lnTo>
                    <a:lnTo>
                      <a:pt x="6" y="1366"/>
                    </a:lnTo>
                    <a:lnTo>
                      <a:pt x="21" y="1463"/>
                    </a:lnTo>
                    <a:lnTo>
                      <a:pt x="49" y="1554"/>
                    </a:lnTo>
                    <a:lnTo>
                      <a:pt x="83" y="1640"/>
                    </a:lnTo>
                    <a:lnTo>
                      <a:pt x="128" y="1717"/>
                    </a:lnTo>
                    <a:lnTo>
                      <a:pt x="181" y="1785"/>
                    </a:lnTo>
                    <a:lnTo>
                      <a:pt x="243" y="1847"/>
                    </a:lnTo>
                    <a:lnTo>
                      <a:pt x="309" y="1900"/>
                    </a:lnTo>
                    <a:lnTo>
                      <a:pt x="384" y="1946"/>
                    </a:lnTo>
                    <a:lnTo>
                      <a:pt x="463" y="1982"/>
                    </a:lnTo>
                    <a:lnTo>
                      <a:pt x="548" y="2006"/>
                    </a:lnTo>
                    <a:lnTo>
                      <a:pt x="638" y="2021"/>
                    </a:lnTo>
                    <a:lnTo>
                      <a:pt x="732" y="2028"/>
                    </a:lnTo>
                    <a:lnTo>
                      <a:pt x="830" y="2021"/>
                    </a:lnTo>
                    <a:lnTo>
                      <a:pt x="924" y="2004"/>
                    </a:lnTo>
                    <a:lnTo>
                      <a:pt x="1016" y="1973"/>
                    </a:lnTo>
                    <a:lnTo>
                      <a:pt x="1099" y="1935"/>
                    </a:lnTo>
                    <a:lnTo>
                      <a:pt x="1178" y="1891"/>
                    </a:lnTo>
                    <a:lnTo>
                      <a:pt x="1250" y="1840"/>
                    </a:lnTo>
                    <a:lnTo>
                      <a:pt x="1314" y="1788"/>
                    </a:lnTo>
                    <a:lnTo>
                      <a:pt x="1383" y="1719"/>
                    </a:lnTo>
                    <a:lnTo>
                      <a:pt x="1442" y="1648"/>
                    </a:lnTo>
                    <a:lnTo>
                      <a:pt x="1489" y="1582"/>
                    </a:lnTo>
                    <a:lnTo>
                      <a:pt x="1528" y="1518"/>
                    </a:lnTo>
                    <a:lnTo>
                      <a:pt x="1558" y="1459"/>
                    </a:lnTo>
                    <a:lnTo>
                      <a:pt x="1579" y="1408"/>
                    </a:lnTo>
                    <a:lnTo>
                      <a:pt x="1594" y="1364"/>
                    </a:lnTo>
                    <a:lnTo>
                      <a:pt x="1605" y="1328"/>
                    </a:lnTo>
                    <a:lnTo>
                      <a:pt x="1609" y="1306"/>
                    </a:lnTo>
                    <a:lnTo>
                      <a:pt x="1611" y="1297"/>
                    </a:lnTo>
                    <a:lnTo>
                      <a:pt x="1611" y="1289"/>
                    </a:lnTo>
                    <a:lnTo>
                      <a:pt x="1607" y="1282"/>
                    </a:lnTo>
                    <a:lnTo>
                      <a:pt x="1605" y="1278"/>
                    </a:lnTo>
                    <a:lnTo>
                      <a:pt x="1600" y="1273"/>
                    </a:lnTo>
                    <a:lnTo>
                      <a:pt x="1594" y="1271"/>
                    </a:lnTo>
                    <a:lnTo>
                      <a:pt x="1590" y="1269"/>
                    </a:lnTo>
                    <a:lnTo>
                      <a:pt x="1579" y="1269"/>
                    </a:lnTo>
                    <a:lnTo>
                      <a:pt x="1564" y="1271"/>
                    </a:lnTo>
                    <a:lnTo>
                      <a:pt x="1551" y="1280"/>
                    </a:lnTo>
                    <a:lnTo>
                      <a:pt x="1545" y="1297"/>
                    </a:lnTo>
                    <a:lnTo>
                      <a:pt x="1534" y="1333"/>
                    </a:lnTo>
                    <a:lnTo>
                      <a:pt x="1517" y="1377"/>
                    </a:lnTo>
                    <a:lnTo>
                      <a:pt x="1496" y="1430"/>
                    </a:lnTo>
                    <a:lnTo>
                      <a:pt x="1468" y="1487"/>
                    </a:lnTo>
                    <a:lnTo>
                      <a:pt x="1434" y="1549"/>
                    </a:lnTo>
                    <a:lnTo>
                      <a:pt x="1389" y="1611"/>
                    </a:lnTo>
                    <a:lnTo>
                      <a:pt x="1336" y="1675"/>
                    </a:lnTo>
                    <a:lnTo>
                      <a:pt x="1272" y="1737"/>
                    </a:lnTo>
                    <a:lnTo>
                      <a:pt x="1193" y="1799"/>
                    </a:lnTo>
                    <a:lnTo>
                      <a:pt x="1116" y="1845"/>
                    </a:lnTo>
                    <a:lnTo>
                      <a:pt x="1041" y="1882"/>
                    </a:lnTo>
                    <a:lnTo>
                      <a:pt x="971" y="1911"/>
                    </a:lnTo>
                    <a:lnTo>
                      <a:pt x="903" y="1929"/>
                    </a:lnTo>
                    <a:lnTo>
                      <a:pt x="836" y="1938"/>
                    </a:lnTo>
                    <a:lnTo>
                      <a:pt x="775" y="1942"/>
                    </a:lnTo>
                    <a:lnTo>
                      <a:pt x="725" y="1940"/>
                    </a:lnTo>
                    <a:lnTo>
                      <a:pt x="676" y="1933"/>
                    </a:lnTo>
                    <a:lnTo>
                      <a:pt x="627" y="1922"/>
                    </a:lnTo>
                    <a:lnTo>
                      <a:pt x="578" y="1907"/>
                    </a:lnTo>
                    <a:lnTo>
                      <a:pt x="529" y="1887"/>
                    </a:lnTo>
                    <a:lnTo>
                      <a:pt x="484" y="1863"/>
                    </a:lnTo>
                    <a:lnTo>
                      <a:pt x="439" y="1832"/>
                    </a:lnTo>
                    <a:lnTo>
                      <a:pt x="399" y="1796"/>
                    </a:lnTo>
                    <a:lnTo>
                      <a:pt x="363" y="1752"/>
                    </a:lnTo>
                    <a:lnTo>
                      <a:pt x="328" y="1704"/>
                    </a:lnTo>
                    <a:lnTo>
                      <a:pt x="301" y="1651"/>
                    </a:lnTo>
                    <a:lnTo>
                      <a:pt x="277" y="1589"/>
                    </a:lnTo>
                    <a:lnTo>
                      <a:pt x="260" y="1520"/>
                    </a:lnTo>
                    <a:lnTo>
                      <a:pt x="250" y="1443"/>
                    </a:lnTo>
                    <a:lnTo>
                      <a:pt x="245" y="1362"/>
                    </a:lnTo>
                    <a:lnTo>
                      <a:pt x="247" y="1311"/>
                    </a:lnTo>
                    <a:lnTo>
                      <a:pt x="252" y="1247"/>
                    </a:lnTo>
                    <a:lnTo>
                      <a:pt x="262" y="1174"/>
                    </a:lnTo>
                    <a:lnTo>
                      <a:pt x="275" y="1092"/>
                    </a:lnTo>
                    <a:lnTo>
                      <a:pt x="296" y="1002"/>
                    </a:lnTo>
                    <a:lnTo>
                      <a:pt x="322" y="907"/>
                    </a:lnTo>
                    <a:lnTo>
                      <a:pt x="354" y="810"/>
                    </a:lnTo>
                    <a:lnTo>
                      <a:pt x="397" y="710"/>
                    </a:lnTo>
                    <a:lnTo>
                      <a:pt x="446" y="611"/>
                    </a:lnTo>
                    <a:lnTo>
                      <a:pt x="503" y="514"/>
                    </a:lnTo>
                    <a:lnTo>
                      <a:pt x="572" y="423"/>
                    </a:lnTo>
                    <a:lnTo>
                      <a:pt x="638" y="353"/>
                    </a:lnTo>
                    <a:lnTo>
                      <a:pt x="710" y="287"/>
                    </a:lnTo>
                    <a:lnTo>
                      <a:pt x="789" y="229"/>
                    </a:lnTo>
                    <a:lnTo>
                      <a:pt x="873" y="181"/>
                    </a:lnTo>
                    <a:lnTo>
                      <a:pt x="960" y="139"/>
                    </a:lnTo>
                    <a:lnTo>
                      <a:pt x="1050" y="110"/>
                    </a:lnTo>
                    <a:lnTo>
                      <a:pt x="1139" y="92"/>
                    </a:lnTo>
                    <a:lnTo>
                      <a:pt x="1231" y="86"/>
                    </a:lnTo>
                    <a:lnTo>
                      <a:pt x="1304" y="90"/>
                    </a:lnTo>
                    <a:lnTo>
                      <a:pt x="1370" y="106"/>
                    </a:lnTo>
                    <a:lnTo>
                      <a:pt x="1430" y="132"/>
                    </a:lnTo>
                    <a:lnTo>
                      <a:pt x="1483" y="165"/>
                    </a:lnTo>
                    <a:lnTo>
                      <a:pt x="1530" y="209"/>
                    </a:lnTo>
                    <a:lnTo>
                      <a:pt x="1571" y="260"/>
                    </a:lnTo>
                    <a:lnTo>
                      <a:pt x="1605" y="320"/>
                    </a:lnTo>
                    <a:lnTo>
                      <a:pt x="1630" y="386"/>
                    </a:lnTo>
                    <a:lnTo>
                      <a:pt x="1649" y="459"/>
                    </a:lnTo>
                    <a:lnTo>
                      <a:pt x="1662" y="538"/>
                    </a:lnTo>
                    <a:lnTo>
                      <a:pt x="1664" y="624"/>
                    </a:lnTo>
                    <a:lnTo>
                      <a:pt x="1664" y="697"/>
                    </a:lnTo>
                    <a:lnTo>
                      <a:pt x="1662" y="717"/>
                    </a:lnTo>
                    <a:lnTo>
                      <a:pt x="1660" y="735"/>
                    </a:lnTo>
                    <a:lnTo>
                      <a:pt x="1658" y="746"/>
                    </a:lnTo>
                    <a:lnTo>
                      <a:pt x="1658" y="766"/>
                    </a:lnTo>
                    <a:lnTo>
                      <a:pt x="1660" y="779"/>
                    </a:lnTo>
                    <a:lnTo>
                      <a:pt x="1669" y="788"/>
                    </a:lnTo>
                    <a:lnTo>
                      <a:pt x="1679" y="792"/>
                    </a:lnTo>
                    <a:lnTo>
                      <a:pt x="1690" y="794"/>
                    </a:lnTo>
                    <a:lnTo>
                      <a:pt x="1716" y="794"/>
                    </a:lnTo>
                    <a:lnTo>
                      <a:pt x="1726" y="790"/>
                    </a:lnTo>
                    <a:lnTo>
                      <a:pt x="1733" y="779"/>
                    </a:lnTo>
                    <a:lnTo>
                      <a:pt x="1739" y="763"/>
                    </a:lnTo>
                    <a:lnTo>
                      <a:pt x="1746" y="739"/>
                    </a:lnTo>
                    <a:lnTo>
                      <a:pt x="191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0" name="Freeform 13"/>
              <p:cNvSpPr>
                <a:spLocks/>
              </p:cNvSpPr>
              <p:nvPr/>
            </p:nvSpPr>
            <p:spPr bwMode="auto">
              <a:xfrm>
                <a:off x="6412" y="3768"/>
                <a:ext cx="627" cy="2790"/>
              </a:xfrm>
              <a:custGeom>
                <a:avLst/>
                <a:gdLst>
                  <a:gd name="T0" fmla="*/ 627 w 627"/>
                  <a:gd name="T1" fmla="*/ 2757 h 2790"/>
                  <a:gd name="T2" fmla="*/ 621 w 627"/>
                  <a:gd name="T3" fmla="*/ 2746 h 2790"/>
                  <a:gd name="T4" fmla="*/ 599 w 627"/>
                  <a:gd name="T5" fmla="*/ 2721 h 2790"/>
                  <a:gd name="T6" fmla="*/ 507 w 627"/>
                  <a:gd name="T7" fmla="*/ 2618 h 2790"/>
                  <a:gd name="T8" fmla="*/ 384 w 627"/>
                  <a:gd name="T9" fmla="*/ 2432 h 2790"/>
                  <a:gd name="T10" fmla="*/ 292 w 627"/>
                  <a:gd name="T11" fmla="*/ 2234 h 2790"/>
                  <a:gd name="T12" fmla="*/ 228 w 627"/>
                  <a:gd name="T13" fmla="*/ 2024 h 2790"/>
                  <a:gd name="T14" fmla="*/ 185 w 627"/>
                  <a:gd name="T15" fmla="*/ 1810 h 2790"/>
                  <a:gd name="T16" fmla="*/ 164 w 627"/>
                  <a:gd name="T17" fmla="*/ 1598 h 2790"/>
                  <a:gd name="T18" fmla="*/ 158 w 627"/>
                  <a:gd name="T19" fmla="*/ 1395 h 2790"/>
                  <a:gd name="T20" fmla="*/ 166 w 627"/>
                  <a:gd name="T21" fmla="*/ 1152 h 2790"/>
                  <a:gd name="T22" fmla="*/ 196 w 627"/>
                  <a:gd name="T23" fmla="*/ 914 h 2790"/>
                  <a:gd name="T24" fmla="*/ 249 w 627"/>
                  <a:gd name="T25" fmla="*/ 684 h 2790"/>
                  <a:gd name="T26" fmla="*/ 330 w 627"/>
                  <a:gd name="T27" fmla="*/ 463 h 2790"/>
                  <a:gd name="T28" fmla="*/ 443 w 627"/>
                  <a:gd name="T29" fmla="*/ 260 h 2790"/>
                  <a:gd name="T30" fmla="*/ 591 w 627"/>
                  <a:gd name="T31" fmla="*/ 75 h 2790"/>
                  <a:gd name="T32" fmla="*/ 625 w 627"/>
                  <a:gd name="T33" fmla="*/ 33 h 2790"/>
                  <a:gd name="T34" fmla="*/ 625 w 627"/>
                  <a:gd name="T35" fmla="*/ 17 h 2790"/>
                  <a:gd name="T36" fmla="*/ 614 w 627"/>
                  <a:gd name="T37" fmla="*/ 2 h 2790"/>
                  <a:gd name="T38" fmla="*/ 599 w 627"/>
                  <a:gd name="T39" fmla="*/ 0 h 2790"/>
                  <a:gd name="T40" fmla="*/ 569 w 627"/>
                  <a:gd name="T41" fmla="*/ 15 h 2790"/>
                  <a:gd name="T42" fmla="*/ 512 w 627"/>
                  <a:gd name="T43" fmla="*/ 62 h 2790"/>
                  <a:gd name="T44" fmla="*/ 435 w 627"/>
                  <a:gd name="T45" fmla="*/ 139 h 2790"/>
                  <a:gd name="T46" fmla="*/ 345 w 627"/>
                  <a:gd name="T47" fmla="*/ 245 h 2790"/>
                  <a:gd name="T48" fmla="*/ 256 w 627"/>
                  <a:gd name="T49" fmla="*/ 379 h 2790"/>
                  <a:gd name="T50" fmla="*/ 170 w 627"/>
                  <a:gd name="T51" fmla="*/ 543 h 2790"/>
                  <a:gd name="T52" fmla="*/ 76 w 627"/>
                  <a:gd name="T53" fmla="*/ 805 h 2790"/>
                  <a:gd name="T54" fmla="*/ 23 w 627"/>
                  <a:gd name="T55" fmla="*/ 1057 h 2790"/>
                  <a:gd name="T56" fmla="*/ 2 w 627"/>
                  <a:gd name="T57" fmla="*/ 1289 h 2790"/>
                  <a:gd name="T58" fmla="*/ 2 w 627"/>
                  <a:gd name="T59" fmla="*/ 1481 h 2790"/>
                  <a:gd name="T60" fmla="*/ 17 w 627"/>
                  <a:gd name="T61" fmla="*/ 1682 h 2790"/>
                  <a:gd name="T62" fmla="*/ 57 w 627"/>
                  <a:gd name="T63" fmla="*/ 1909 h 2790"/>
                  <a:gd name="T64" fmla="*/ 128 w 627"/>
                  <a:gd name="T65" fmla="*/ 2145 h 2790"/>
                  <a:gd name="T66" fmla="*/ 219 w 627"/>
                  <a:gd name="T67" fmla="*/ 2346 h 2790"/>
                  <a:gd name="T68" fmla="*/ 309 w 627"/>
                  <a:gd name="T69" fmla="*/ 2492 h 2790"/>
                  <a:gd name="T70" fmla="*/ 397 w 627"/>
                  <a:gd name="T71" fmla="*/ 2609 h 2790"/>
                  <a:gd name="T72" fmla="*/ 478 w 627"/>
                  <a:gd name="T73" fmla="*/ 2697 h 2790"/>
                  <a:gd name="T74" fmla="*/ 544 w 627"/>
                  <a:gd name="T75" fmla="*/ 2757 h 2790"/>
                  <a:gd name="T76" fmla="*/ 589 w 627"/>
                  <a:gd name="T77" fmla="*/ 2785 h 2790"/>
                  <a:gd name="T78" fmla="*/ 608 w 627"/>
                  <a:gd name="T79" fmla="*/ 2790 h 2790"/>
                  <a:gd name="T80" fmla="*/ 623 w 627"/>
                  <a:gd name="T81" fmla="*/ 2779 h 27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27"/>
                  <a:gd name="T124" fmla="*/ 0 h 2790"/>
                  <a:gd name="T125" fmla="*/ 627 w 627"/>
                  <a:gd name="T126" fmla="*/ 2790 h 27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27" h="2790">
                    <a:moveTo>
                      <a:pt x="627" y="2761"/>
                    </a:moveTo>
                    <a:lnTo>
                      <a:pt x="627" y="2757"/>
                    </a:lnTo>
                    <a:lnTo>
                      <a:pt x="625" y="2752"/>
                    </a:lnTo>
                    <a:lnTo>
                      <a:pt x="621" y="2746"/>
                    </a:lnTo>
                    <a:lnTo>
                      <a:pt x="612" y="2737"/>
                    </a:lnTo>
                    <a:lnTo>
                      <a:pt x="599" y="2721"/>
                    </a:lnTo>
                    <a:lnTo>
                      <a:pt x="580" y="2702"/>
                    </a:lnTo>
                    <a:lnTo>
                      <a:pt x="507" y="2618"/>
                    </a:lnTo>
                    <a:lnTo>
                      <a:pt x="441" y="2527"/>
                    </a:lnTo>
                    <a:lnTo>
                      <a:pt x="384" y="2432"/>
                    </a:lnTo>
                    <a:lnTo>
                      <a:pt x="335" y="2335"/>
                    </a:lnTo>
                    <a:lnTo>
                      <a:pt x="292" y="2234"/>
                    </a:lnTo>
                    <a:lnTo>
                      <a:pt x="258" y="2130"/>
                    </a:lnTo>
                    <a:lnTo>
                      <a:pt x="228" y="2024"/>
                    </a:lnTo>
                    <a:lnTo>
                      <a:pt x="204" y="1916"/>
                    </a:lnTo>
                    <a:lnTo>
                      <a:pt x="185" y="1810"/>
                    </a:lnTo>
                    <a:lnTo>
                      <a:pt x="172" y="1704"/>
                    </a:lnTo>
                    <a:lnTo>
                      <a:pt x="164" y="1598"/>
                    </a:lnTo>
                    <a:lnTo>
                      <a:pt x="158" y="1494"/>
                    </a:lnTo>
                    <a:lnTo>
                      <a:pt x="158" y="1395"/>
                    </a:lnTo>
                    <a:lnTo>
                      <a:pt x="160" y="1273"/>
                    </a:lnTo>
                    <a:lnTo>
                      <a:pt x="166" y="1152"/>
                    </a:lnTo>
                    <a:lnTo>
                      <a:pt x="179" y="1033"/>
                    </a:lnTo>
                    <a:lnTo>
                      <a:pt x="196" y="914"/>
                    </a:lnTo>
                    <a:lnTo>
                      <a:pt x="219" y="797"/>
                    </a:lnTo>
                    <a:lnTo>
                      <a:pt x="249" y="684"/>
                    </a:lnTo>
                    <a:lnTo>
                      <a:pt x="286" y="571"/>
                    </a:lnTo>
                    <a:lnTo>
                      <a:pt x="330" y="463"/>
                    </a:lnTo>
                    <a:lnTo>
                      <a:pt x="384" y="360"/>
                    </a:lnTo>
                    <a:lnTo>
                      <a:pt x="443" y="260"/>
                    </a:lnTo>
                    <a:lnTo>
                      <a:pt x="512" y="165"/>
                    </a:lnTo>
                    <a:lnTo>
                      <a:pt x="591" y="75"/>
                    </a:lnTo>
                    <a:lnTo>
                      <a:pt x="618" y="46"/>
                    </a:lnTo>
                    <a:lnTo>
                      <a:pt x="625" y="33"/>
                    </a:lnTo>
                    <a:lnTo>
                      <a:pt x="627" y="26"/>
                    </a:lnTo>
                    <a:lnTo>
                      <a:pt x="625" y="17"/>
                    </a:lnTo>
                    <a:lnTo>
                      <a:pt x="623" y="11"/>
                    </a:lnTo>
                    <a:lnTo>
                      <a:pt x="614" y="2"/>
                    </a:lnTo>
                    <a:lnTo>
                      <a:pt x="606" y="0"/>
                    </a:lnTo>
                    <a:lnTo>
                      <a:pt x="599" y="0"/>
                    </a:lnTo>
                    <a:lnTo>
                      <a:pt x="589" y="4"/>
                    </a:lnTo>
                    <a:lnTo>
                      <a:pt x="569" y="15"/>
                    </a:lnTo>
                    <a:lnTo>
                      <a:pt x="544" y="35"/>
                    </a:lnTo>
                    <a:lnTo>
                      <a:pt x="512" y="62"/>
                    </a:lnTo>
                    <a:lnTo>
                      <a:pt x="475" y="97"/>
                    </a:lnTo>
                    <a:lnTo>
                      <a:pt x="435" y="139"/>
                    </a:lnTo>
                    <a:lnTo>
                      <a:pt x="390" y="187"/>
                    </a:lnTo>
                    <a:lnTo>
                      <a:pt x="345" y="245"/>
                    </a:lnTo>
                    <a:lnTo>
                      <a:pt x="300" y="309"/>
                    </a:lnTo>
                    <a:lnTo>
                      <a:pt x="256" y="379"/>
                    </a:lnTo>
                    <a:lnTo>
                      <a:pt x="211" y="459"/>
                    </a:lnTo>
                    <a:lnTo>
                      <a:pt x="170" y="543"/>
                    </a:lnTo>
                    <a:lnTo>
                      <a:pt x="117" y="675"/>
                    </a:lnTo>
                    <a:lnTo>
                      <a:pt x="76" y="805"/>
                    </a:lnTo>
                    <a:lnTo>
                      <a:pt x="44" y="933"/>
                    </a:lnTo>
                    <a:lnTo>
                      <a:pt x="23" y="1057"/>
                    </a:lnTo>
                    <a:lnTo>
                      <a:pt x="10" y="1176"/>
                    </a:lnTo>
                    <a:lnTo>
                      <a:pt x="2" y="1289"/>
                    </a:lnTo>
                    <a:lnTo>
                      <a:pt x="0" y="1395"/>
                    </a:lnTo>
                    <a:lnTo>
                      <a:pt x="2" y="1481"/>
                    </a:lnTo>
                    <a:lnTo>
                      <a:pt x="6" y="1578"/>
                    </a:lnTo>
                    <a:lnTo>
                      <a:pt x="17" y="1682"/>
                    </a:lnTo>
                    <a:lnTo>
                      <a:pt x="34" y="1794"/>
                    </a:lnTo>
                    <a:lnTo>
                      <a:pt x="57" y="1909"/>
                    </a:lnTo>
                    <a:lnTo>
                      <a:pt x="87" y="2026"/>
                    </a:lnTo>
                    <a:lnTo>
                      <a:pt x="128" y="2145"/>
                    </a:lnTo>
                    <a:lnTo>
                      <a:pt x="179" y="2264"/>
                    </a:lnTo>
                    <a:lnTo>
                      <a:pt x="219" y="2346"/>
                    </a:lnTo>
                    <a:lnTo>
                      <a:pt x="264" y="2423"/>
                    </a:lnTo>
                    <a:lnTo>
                      <a:pt x="309" y="2492"/>
                    </a:lnTo>
                    <a:lnTo>
                      <a:pt x="354" y="2554"/>
                    </a:lnTo>
                    <a:lnTo>
                      <a:pt x="397" y="2609"/>
                    </a:lnTo>
                    <a:lnTo>
                      <a:pt x="439" y="2657"/>
                    </a:lnTo>
                    <a:lnTo>
                      <a:pt x="478" y="2697"/>
                    </a:lnTo>
                    <a:lnTo>
                      <a:pt x="514" y="2730"/>
                    </a:lnTo>
                    <a:lnTo>
                      <a:pt x="544" y="2757"/>
                    </a:lnTo>
                    <a:lnTo>
                      <a:pt x="569" y="2774"/>
                    </a:lnTo>
                    <a:lnTo>
                      <a:pt x="589" y="2785"/>
                    </a:lnTo>
                    <a:lnTo>
                      <a:pt x="599" y="2790"/>
                    </a:lnTo>
                    <a:lnTo>
                      <a:pt x="608" y="2790"/>
                    </a:lnTo>
                    <a:lnTo>
                      <a:pt x="614" y="2788"/>
                    </a:lnTo>
                    <a:lnTo>
                      <a:pt x="623" y="2779"/>
                    </a:lnTo>
                    <a:lnTo>
                      <a:pt x="627" y="27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1" name="Freeform 14"/>
              <p:cNvSpPr>
                <a:spLocks/>
              </p:cNvSpPr>
              <p:nvPr/>
            </p:nvSpPr>
            <p:spPr bwMode="auto">
              <a:xfrm>
                <a:off x="7274" y="4626"/>
                <a:ext cx="1342" cy="1265"/>
              </a:xfrm>
              <a:custGeom>
                <a:avLst/>
                <a:gdLst>
                  <a:gd name="T0" fmla="*/ 856 w 1342"/>
                  <a:gd name="T1" fmla="*/ 274 h 1265"/>
                  <a:gd name="T2" fmla="*/ 939 w 1342"/>
                  <a:gd name="T3" fmla="*/ 131 h 1265"/>
                  <a:gd name="T4" fmla="*/ 1090 w 1342"/>
                  <a:gd name="T5" fmla="*/ 62 h 1265"/>
                  <a:gd name="T6" fmla="*/ 1191 w 1342"/>
                  <a:gd name="T7" fmla="*/ 80 h 1265"/>
                  <a:gd name="T8" fmla="*/ 1131 w 1342"/>
                  <a:gd name="T9" fmla="*/ 153 h 1265"/>
                  <a:gd name="T10" fmla="*/ 1097 w 1342"/>
                  <a:gd name="T11" fmla="*/ 272 h 1265"/>
                  <a:gd name="T12" fmla="*/ 1165 w 1342"/>
                  <a:gd name="T13" fmla="*/ 343 h 1265"/>
                  <a:gd name="T14" fmla="*/ 1270 w 1342"/>
                  <a:gd name="T15" fmla="*/ 325 h 1265"/>
                  <a:gd name="T16" fmla="*/ 1340 w 1342"/>
                  <a:gd name="T17" fmla="*/ 223 h 1265"/>
                  <a:gd name="T18" fmla="*/ 1306 w 1342"/>
                  <a:gd name="T19" fmla="*/ 82 h 1265"/>
                  <a:gd name="T20" fmla="*/ 1186 w 1342"/>
                  <a:gd name="T21" fmla="*/ 14 h 1265"/>
                  <a:gd name="T22" fmla="*/ 1043 w 1342"/>
                  <a:gd name="T23" fmla="*/ 5 h 1265"/>
                  <a:gd name="T24" fmla="*/ 890 w 1342"/>
                  <a:gd name="T25" fmla="*/ 98 h 1265"/>
                  <a:gd name="T26" fmla="*/ 809 w 1342"/>
                  <a:gd name="T27" fmla="*/ 212 h 1265"/>
                  <a:gd name="T28" fmla="*/ 685 w 1342"/>
                  <a:gd name="T29" fmla="*/ 49 h 1265"/>
                  <a:gd name="T30" fmla="*/ 546 w 1342"/>
                  <a:gd name="T31" fmla="*/ 3 h 1265"/>
                  <a:gd name="T32" fmla="*/ 343 w 1342"/>
                  <a:gd name="T33" fmla="*/ 49 h 1265"/>
                  <a:gd name="T34" fmla="*/ 179 w 1342"/>
                  <a:gd name="T35" fmla="*/ 212 h 1265"/>
                  <a:gd name="T36" fmla="*/ 94 w 1342"/>
                  <a:gd name="T37" fmla="*/ 380 h 1265"/>
                  <a:gd name="T38" fmla="*/ 87 w 1342"/>
                  <a:gd name="T39" fmla="*/ 446 h 1265"/>
                  <a:gd name="T40" fmla="*/ 104 w 1342"/>
                  <a:gd name="T41" fmla="*/ 457 h 1265"/>
                  <a:gd name="T42" fmla="*/ 149 w 1342"/>
                  <a:gd name="T43" fmla="*/ 429 h 1265"/>
                  <a:gd name="T44" fmla="*/ 275 w 1342"/>
                  <a:gd name="T45" fmla="*/ 188 h 1265"/>
                  <a:gd name="T46" fmla="*/ 420 w 1342"/>
                  <a:gd name="T47" fmla="*/ 80 h 1265"/>
                  <a:gd name="T48" fmla="*/ 531 w 1342"/>
                  <a:gd name="T49" fmla="*/ 62 h 1265"/>
                  <a:gd name="T50" fmla="*/ 614 w 1342"/>
                  <a:gd name="T51" fmla="*/ 104 h 1265"/>
                  <a:gd name="T52" fmla="*/ 657 w 1342"/>
                  <a:gd name="T53" fmla="*/ 250 h 1265"/>
                  <a:gd name="T54" fmla="*/ 636 w 1342"/>
                  <a:gd name="T55" fmla="*/ 409 h 1265"/>
                  <a:gd name="T56" fmla="*/ 540 w 1342"/>
                  <a:gd name="T57" fmla="*/ 802 h 1265"/>
                  <a:gd name="T58" fmla="*/ 431 w 1342"/>
                  <a:gd name="T59" fmla="*/ 1100 h 1265"/>
                  <a:gd name="T60" fmla="*/ 256 w 1342"/>
                  <a:gd name="T61" fmla="*/ 1203 h 1265"/>
                  <a:gd name="T62" fmla="*/ 156 w 1342"/>
                  <a:gd name="T63" fmla="*/ 1186 h 1265"/>
                  <a:gd name="T64" fmla="*/ 209 w 1342"/>
                  <a:gd name="T65" fmla="*/ 1115 h 1265"/>
                  <a:gd name="T66" fmla="*/ 243 w 1342"/>
                  <a:gd name="T67" fmla="*/ 987 h 1265"/>
                  <a:gd name="T68" fmla="*/ 185 w 1342"/>
                  <a:gd name="T69" fmla="*/ 925 h 1265"/>
                  <a:gd name="T70" fmla="*/ 72 w 1342"/>
                  <a:gd name="T71" fmla="*/ 941 h 1265"/>
                  <a:gd name="T72" fmla="*/ 0 w 1342"/>
                  <a:gd name="T73" fmla="*/ 1080 h 1265"/>
                  <a:gd name="T74" fmla="*/ 66 w 1342"/>
                  <a:gd name="T75" fmla="*/ 1210 h 1265"/>
                  <a:gd name="T76" fmla="*/ 213 w 1342"/>
                  <a:gd name="T77" fmla="*/ 1263 h 1265"/>
                  <a:gd name="T78" fmla="*/ 390 w 1342"/>
                  <a:gd name="T79" fmla="*/ 1223 h 1265"/>
                  <a:gd name="T80" fmla="*/ 506 w 1342"/>
                  <a:gd name="T81" fmla="*/ 1106 h 1265"/>
                  <a:gd name="T82" fmla="*/ 550 w 1342"/>
                  <a:gd name="T83" fmla="*/ 1091 h 1265"/>
                  <a:gd name="T84" fmla="*/ 672 w 1342"/>
                  <a:gd name="T85" fmla="*/ 1225 h 1265"/>
                  <a:gd name="T86" fmla="*/ 890 w 1342"/>
                  <a:gd name="T87" fmla="*/ 1259 h 1265"/>
                  <a:gd name="T88" fmla="*/ 1092 w 1342"/>
                  <a:gd name="T89" fmla="*/ 1142 h 1265"/>
                  <a:gd name="T90" fmla="*/ 1216 w 1342"/>
                  <a:gd name="T91" fmla="*/ 963 h 1265"/>
                  <a:gd name="T92" fmla="*/ 1259 w 1342"/>
                  <a:gd name="T93" fmla="*/ 835 h 1265"/>
                  <a:gd name="T94" fmla="*/ 1240 w 1342"/>
                  <a:gd name="T95" fmla="*/ 808 h 1265"/>
                  <a:gd name="T96" fmla="*/ 1193 w 1342"/>
                  <a:gd name="T97" fmla="*/ 837 h 1265"/>
                  <a:gd name="T98" fmla="*/ 1067 w 1342"/>
                  <a:gd name="T99" fmla="*/ 1080 h 1265"/>
                  <a:gd name="T100" fmla="*/ 922 w 1342"/>
                  <a:gd name="T101" fmla="*/ 1186 h 1265"/>
                  <a:gd name="T102" fmla="*/ 796 w 1342"/>
                  <a:gd name="T103" fmla="*/ 1199 h 1265"/>
                  <a:gd name="T104" fmla="*/ 704 w 1342"/>
                  <a:gd name="T105" fmla="*/ 1120 h 1265"/>
                  <a:gd name="T106" fmla="*/ 687 w 1342"/>
                  <a:gd name="T107" fmla="*/ 989 h 1265"/>
                  <a:gd name="T108" fmla="*/ 717 w 1342"/>
                  <a:gd name="T109" fmla="*/ 830 h 1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42"/>
                  <a:gd name="T166" fmla="*/ 0 h 1265"/>
                  <a:gd name="T167" fmla="*/ 1342 w 1342"/>
                  <a:gd name="T168" fmla="*/ 1265 h 12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42" h="1265">
                    <a:moveTo>
                      <a:pt x="821" y="391"/>
                    </a:moveTo>
                    <a:lnTo>
                      <a:pt x="826" y="369"/>
                    </a:lnTo>
                    <a:lnTo>
                      <a:pt x="845" y="309"/>
                    </a:lnTo>
                    <a:lnTo>
                      <a:pt x="856" y="274"/>
                    </a:lnTo>
                    <a:lnTo>
                      <a:pt x="873" y="237"/>
                    </a:lnTo>
                    <a:lnTo>
                      <a:pt x="892" y="199"/>
                    </a:lnTo>
                    <a:lnTo>
                      <a:pt x="913" y="164"/>
                    </a:lnTo>
                    <a:lnTo>
                      <a:pt x="939" y="131"/>
                    </a:lnTo>
                    <a:lnTo>
                      <a:pt x="971" y="104"/>
                    </a:lnTo>
                    <a:lnTo>
                      <a:pt x="1005" y="82"/>
                    </a:lnTo>
                    <a:lnTo>
                      <a:pt x="1045" y="67"/>
                    </a:lnTo>
                    <a:lnTo>
                      <a:pt x="1090" y="62"/>
                    </a:lnTo>
                    <a:lnTo>
                      <a:pt x="1103" y="62"/>
                    </a:lnTo>
                    <a:lnTo>
                      <a:pt x="1127" y="64"/>
                    </a:lnTo>
                    <a:lnTo>
                      <a:pt x="1156" y="69"/>
                    </a:lnTo>
                    <a:lnTo>
                      <a:pt x="1191" y="80"/>
                    </a:lnTo>
                    <a:lnTo>
                      <a:pt x="1225" y="98"/>
                    </a:lnTo>
                    <a:lnTo>
                      <a:pt x="1188" y="109"/>
                    </a:lnTo>
                    <a:lnTo>
                      <a:pt x="1156" y="128"/>
                    </a:lnTo>
                    <a:lnTo>
                      <a:pt x="1131" y="153"/>
                    </a:lnTo>
                    <a:lnTo>
                      <a:pt x="1112" y="184"/>
                    </a:lnTo>
                    <a:lnTo>
                      <a:pt x="1099" y="215"/>
                    </a:lnTo>
                    <a:lnTo>
                      <a:pt x="1095" y="250"/>
                    </a:lnTo>
                    <a:lnTo>
                      <a:pt x="1097" y="272"/>
                    </a:lnTo>
                    <a:lnTo>
                      <a:pt x="1105" y="294"/>
                    </a:lnTo>
                    <a:lnTo>
                      <a:pt x="1118" y="314"/>
                    </a:lnTo>
                    <a:lnTo>
                      <a:pt x="1137" y="332"/>
                    </a:lnTo>
                    <a:lnTo>
                      <a:pt x="1165" y="343"/>
                    </a:lnTo>
                    <a:lnTo>
                      <a:pt x="1197" y="347"/>
                    </a:lnTo>
                    <a:lnTo>
                      <a:pt x="1220" y="345"/>
                    </a:lnTo>
                    <a:lnTo>
                      <a:pt x="1244" y="338"/>
                    </a:lnTo>
                    <a:lnTo>
                      <a:pt x="1270" y="325"/>
                    </a:lnTo>
                    <a:lnTo>
                      <a:pt x="1293" y="307"/>
                    </a:lnTo>
                    <a:lnTo>
                      <a:pt x="1312" y="285"/>
                    </a:lnTo>
                    <a:lnTo>
                      <a:pt x="1329" y="256"/>
                    </a:lnTo>
                    <a:lnTo>
                      <a:pt x="1340" y="223"/>
                    </a:lnTo>
                    <a:lnTo>
                      <a:pt x="1342" y="186"/>
                    </a:lnTo>
                    <a:lnTo>
                      <a:pt x="1338" y="146"/>
                    </a:lnTo>
                    <a:lnTo>
                      <a:pt x="1325" y="111"/>
                    </a:lnTo>
                    <a:lnTo>
                      <a:pt x="1306" y="82"/>
                    </a:lnTo>
                    <a:lnTo>
                      <a:pt x="1280" y="58"/>
                    </a:lnTo>
                    <a:lnTo>
                      <a:pt x="1252" y="38"/>
                    </a:lnTo>
                    <a:lnTo>
                      <a:pt x="1220" y="25"/>
                    </a:lnTo>
                    <a:lnTo>
                      <a:pt x="1186" y="14"/>
                    </a:lnTo>
                    <a:lnTo>
                      <a:pt x="1154" y="5"/>
                    </a:lnTo>
                    <a:lnTo>
                      <a:pt x="1122" y="3"/>
                    </a:lnTo>
                    <a:lnTo>
                      <a:pt x="1092" y="0"/>
                    </a:lnTo>
                    <a:lnTo>
                      <a:pt x="1043" y="5"/>
                    </a:lnTo>
                    <a:lnTo>
                      <a:pt x="996" y="20"/>
                    </a:lnTo>
                    <a:lnTo>
                      <a:pt x="956" y="42"/>
                    </a:lnTo>
                    <a:lnTo>
                      <a:pt x="920" y="69"/>
                    </a:lnTo>
                    <a:lnTo>
                      <a:pt x="890" y="98"/>
                    </a:lnTo>
                    <a:lnTo>
                      <a:pt x="862" y="128"/>
                    </a:lnTo>
                    <a:lnTo>
                      <a:pt x="838" y="159"/>
                    </a:lnTo>
                    <a:lnTo>
                      <a:pt x="821" y="188"/>
                    </a:lnTo>
                    <a:lnTo>
                      <a:pt x="809" y="212"/>
                    </a:lnTo>
                    <a:lnTo>
                      <a:pt x="783" y="157"/>
                    </a:lnTo>
                    <a:lnTo>
                      <a:pt x="753" y="111"/>
                    </a:lnTo>
                    <a:lnTo>
                      <a:pt x="721" y="75"/>
                    </a:lnTo>
                    <a:lnTo>
                      <a:pt x="685" y="49"/>
                    </a:lnTo>
                    <a:lnTo>
                      <a:pt x="649" y="29"/>
                    </a:lnTo>
                    <a:lnTo>
                      <a:pt x="612" y="14"/>
                    </a:lnTo>
                    <a:lnTo>
                      <a:pt x="578" y="7"/>
                    </a:lnTo>
                    <a:lnTo>
                      <a:pt x="546" y="3"/>
                    </a:lnTo>
                    <a:lnTo>
                      <a:pt x="516" y="0"/>
                    </a:lnTo>
                    <a:lnTo>
                      <a:pt x="454" y="7"/>
                    </a:lnTo>
                    <a:lnTo>
                      <a:pt x="397" y="25"/>
                    </a:lnTo>
                    <a:lnTo>
                      <a:pt x="343" y="49"/>
                    </a:lnTo>
                    <a:lnTo>
                      <a:pt x="294" y="84"/>
                    </a:lnTo>
                    <a:lnTo>
                      <a:pt x="252" y="124"/>
                    </a:lnTo>
                    <a:lnTo>
                      <a:pt x="213" y="166"/>
                    </a:lnTo>
                    <a:lnTo>
                      <a:pt x="179" y="212"/>
                    </a:lnTo>
                    <a:lnTo>
                      <a:pt x="149" y="259"/>
                    </a:lnTo>
                    <a:lnTo>
                      <a:pt x="126" y="303"/>
                    </a:lnTo>
                    <a:lnTo>
                      <a:pt x="106" y="345"/>
                    </a:lnTo>
                    <a:lnTo>
                      <a:pt x="94" y="380"/>
                    </a:lnTo>
                    <a:lnTo>
                      <a:pt x="85" y="409"/>
                    </a:lnTo>
                    <a:lnTo>
                      <a:pt x="83" y="431"/>
                    </a:lnTo>
                    <a:lnTo>
                      <a:pt x="83" y="440"/>
                    </a:lnTo>
                    <a:lnTo>
                      <a:pt x="87" y="446"/>
                    </a:lnTo>
                    <a:lnTo>
                      <a:pt x="89" y="451"/>
                    </a:lnTo>
                    <a:lnTo>
                      <a:pt x="94" y="453"/>
                    </a:lnTo>
                    <a:lnTo>
                      <a:pt x="100" y="455"/>
                    </a:lnTo>
                    <a:lnTo>
                      <a:pt x="104" y="457"/>
                    </a:lnTo>
                    <a:lnTo>
                      <a:pt x="115" y="457"/>
                    </a:lnTo>
                    <a:lnTo>
                      <a:pt x="132" y="455"/>
                    </a:lnTo>
                    <a:lnTo>
                      <a:pt x="143" y="446"/>
                    </a:lnTo>
                    <a:lnTo>
                      <a:pt x="149" y="429"/>
                    </a:lnTo>
                    <a:lnTo>
                      <a:pt x="177" y="354"/>
                    </a:lnTo>
                    <a:lnTo>
                      <a:pt x="207" y="287"/>
                    </a:lnTo>
                    <a:lnTo>
                      <a:pt x="241" y="232"/>
                    </a:lnTo>
                    <a:lnTo>
                      <a:pt x="275" y="188"/>
                    </a:lnTo>
                    <a:lnTo>
                      <a:pt x="313" y="151"/>
                    </a:lnTo>
                    <a:lnTo>
                      <a:pt x="350" y="120"/>
                    </a:lnTo>
                    <a:lnTo>
                      <a:pt x="386" y="98"/>
                    </a:lnTo>
                    <a:lnTo>
                      <a:pt x="420" y="80"/>
                    </a:lnTo>
                    <a:lnTo>
                      <a:pt x="454" y="69"/>
                    </a:lnTo>
                    <a:lnTo>
                      <a:pt x="484" y="64"/>
                    </a:lnTo>
                    <a:lnTo>
                      <a:pt x="512" y="62"/>
                    </a:lnTo>
                    <a:lnTo>
                      <a:pt x="531" y="62"/>
                    </a:lnTo>
                    <a:lnTo>
                      <a:pt x="550" y="67"/>
                    </a:lnTo>
                    <a:lnTo>
                      <a:pt x="572" y="75"/>
                    </a:lnTo>
                    <a:lnTo>
                      <a:pt x="593" y="87"/>
                    </a:lnTo>
                    <a:lnTo>
                      <a:pt x="614" y="104"/>
                    </a:lnTo>
                    <a:lnTo>
                      <a:pt x="631" y="128"/>
                    </a:lnTo>
                    <a:lnTo>
                      <a:pt x="644" y="159"/>
                    </a:lnTo>
                    <a:lnTo>
                      <a:pt x="655" y="199"/>
                    </a:lnTo>
                    <a:lnTo>
                      <a:pt x="657" y="250"/>
                    </a:lnTo>
                    <a:lnTo>
                      <a:pt x="655" y="279"/>
                    </a:lnTo>
                    <a:lnTo>
                      <a:pt x="651" y="314"/>
                    </a:lnTo>
                    <a:lnTo>
                      <a:pt x="644" y="358"/>
                    </a:lnTo>
                    <a:lnTo>
                      <a:pt x="636" y="409"/>
                    </a:lnTo>
                    <a:lnTo>
                      <a:pt x="623" y="466"/>
                    </a:lnTo>
                    <a:lnTo>
                      <a:pt x="606" y="535"/>
                    </a:lnTo>
                    <a:lnTo>
                      <a:pt x="565" y="702"/>
                    </a:lnTo>
                    <a:lnTo>
                      <a:pt x="540" y="802"/>
                    </a:lnTo>
                    <a:lnTo>
                      <a:pt x="512" y="914"/>
                    </a:lnTo>
                    <a:lnTo>
                      <a:pt x="491" y="985"/>
                    </a:lnTo>
                    <a:lnTo>
                      <a:pt x="463" y="1047"/>
                    </a:lnTo>
                    <a:lnTo>
                      <a:pt x="431" y="1100"/>
                    </a:lnTo>
                    <a:lnTo>
                      <a:pt x="392" y="1144"/>
                    </a:lnTo>
                    <a:lnTo>
                      <a:pt x="350" y="1177"/>
                    </a:lnTo>
                    <a:lnTo>
                      <a:pt x="305" y="1197"/>
                    </a:lnTo>
                    <a:lnTo>
                      <a:pt x="256" y="1203"/>
                    </a:lnTo>
                    <a:lnTo>
                      <a:pt x="241" y="1203"/>
                    </a:lnTo>
                    <a:lnTo>
                      <a:pt x="217" y="1201"/>
                    </a:lnTo>
                    <a:lnTo>
                      <a:pt x="188" y="1197"/>
                    </a:lnTo>
                    <a:lnTo>
                      <a:pt x="156" y="1186"/>
                    </a:lnTo>
                    <a:lnTo>
                      <a:pt x="121" y="1168"/>
                    </a:lnTo>
                    <a:lnTo>
                      <a:pt x="153" y="1157"/>
                    </a:lnTo>
                    <a:lnTo>
                      <a:pt x="183" y="1139"/>
                    </a:lnTo>
                    <a:lnTo>
                      <a:pt x="209" y="1115"/>
                    </a:lnTo>
                    <a:lnTo>
                      <a:pt x="230" y="1086"/>
                    </a:lnTo>
                    <a:lnTo>
                      <a:pt x="243" y="1053"/>
                    </a:lnTo>
                    <a:lnTo>
                      <a:pt x="247" y="1016"/>
                    </a:lnTo>
                    <a:lnTo>
                      <a:pt x="243" y="987"/>
                    </a:lnTo>
                    <a:lnTo>
                      <a:pt x="235" y="965"/>
                    </a:lnTo>
                    <a:lnTo>
                      <a:pt x="222" y="947"/>
                    </a:lnTo>
                    <a:lnTo>
                      <a:pt x="205" y="934"/>
                    </a:lnTo>
                    <a:lnTo>
                      <a:pt x="185" y="925"/>
                    </a:lnTo>
                    <a:lnTo>
                      <a:pt x="166" y="921"/>
                    </a:lnTo>
                    <a:lnTo>
                      <a:pt x="147" y="919"/>
                    </a:lnTo>
                    <a:lnTo>
                      <a:pt x="109" y="925"/>
                    </a:lnTo>
                    <a:lnTo>
                      <a:pt x="72" y="941"/>
                    </a:lnTo>
                    <a:lnTo>
                      <a:pt x="42" y="967"/>
                    </a:lnTo>
                    <a:lnTo>
                      <a:pt x="19" y="998"/>
                    </a:lnTo>
                    <a:lnTo>
                      <a:pt x="4" y="1038"/>
                    </a:lnTo>
                    <a:lnTo>
                      <a:pt x="0" y="1080"/>
                    </a:lnTo>
                    <a:lnTo>
                      <a:pt x="4" y="1120"/>
                    </a:lnTo>
                    <a:lnTo>
                      <a:pt x="17" y="1155"/>
                    </a:lnTo>
                    <a:lnTo>
                      <a:pt x="38" y="1186"/>
                    </a:lnTo>
                    <a:lnTo>
                      <a:pt x="66" y="1210"/>
                    </a:lnTo>
                    <a:lnTo>
                      <a:pt x="98" y="1230"/>
                    </a:lnTo>
                    <a:lnTo>
                      <a:pt x="134" y="1245"/>
                    </a:lnTo>
                    <a:lnTo>
                      <a:pt x="173" y="1256"/>
                    </a:lnTo>
                    <a:lnTo>
                      <a:pt x="213" y="1263"/>
                    </a:lnTo>
                    <a:lnTo>
                      <a:pt x="254" y="1265"/>
                    </a:lnTo>
                    <a:lnTo>
                      <a:pt x="305" y="1259"/>
                    </a:lnTo>
                    <a:lnTo>
                      <a:pt x="350" y="1245"/>
                    </a:lnTo>
                    <a:lnTo>
                      <a:pt x="390" y="1223"/>
                    </a:lnTo>
                    <a:lnTo>
                      <a:pt x="427" y="1195"/>
                    </a:lnTo>
                    <a:lnTo>
                      <a:pt x="459" y="1166"/>
                    </a:lnTo>
                    <a:lnTo>
                      <a:pt x="484" y="1135"/>
                    </a:lnTo>
                    <a:lnTo>
                      <a:pt x="506" y="1106"/>
                    </a:lnTo>
                    <a:lnTo>
                      <a:pt x="520" y="1082"/>
                    </a:lnTo>
                    <a:lnTo>
                      <a:pt x="531" y="1062"/>
                    </a:lnTo>
                    <a:lnTo>
                      <a:pt x="535" y="1053"/>
                    </a:lnTo>
                    <a:lnTo>
                      <a:pt x="550" y="1091"/>
                    </a:lnTo>
                    <a:lnTo>
                      <a:pt x="572" y="1131"/>
                    </a:lnTo>
                    <a:lnTo>
                      <a:pt x="599" y="1166"/>
                    </a:lnTo>
                    <a:lnTo>
                      <a:pt x="634" y="1197"/>
                    </a:lnTo>
                    <a:lnTo>
                      <a:pt x="672" y="1225"/>
                    </a:lnTo>
                    <a:lnTo>
                      <a:pt x="719" y="1245"/>
                    </a:lnTo>
                    <a:lnTo>
                      <a:pt x="770" y="1261"/>
                    </a:lnTo>
                    <a:lnTo>
                      <a:pt x="828" y="1265"/>
                    </a:lnTo>
                    <a:lnTo>
                      <a:pt x="890" y="1259"/>
                    </a:lnTo>
                    <a:lnTo>
                      <a:pt x="947" y="1241"/>
                    </a:lnTo>
                    <a:lnTo>
                      <a:pt x="1001" y="1217"/>
                    </a:lnTo>
                    <a:lnTo>
                      <a:pt x="1048" y="1181"/>
                    </a:lnTo>
                    <a:lnTo>
                      <a:pt x="1092" y="1142"/>
                    </a:lnTo>
                    <a:lnTo>
                      <a:pt x="1131" y="1100"/>
                    </a:lnTo>
                    <a:lnTo>
                      <a:pt x="1165" y="1053"/>
                    </a:lnTo>
                    <a:lnTo>
                      <a:pt x="1193" y="1007"/>
                    </a:lnTo>
                    <a:lnTo>
                      <a:pt x="1216" y="963"/>
                    </a:lnTo>
                    <a:lnTo>
                      <a:pt x="1235" y="921"/>
                    </a:lnTo>
                    <a:lnTo>
                      <a:pt x="1248" y="886"/>
                    </a:lnTo>
                    <a:lnTo>
                      <a:pt x="1257" y="857"/>
                    </a:lnTo>
                    <a:lnTo>
                      <a:pt x="1259" y="835"/>
                    </a:lnTo>
                    <a:lnTo>
                      <a:pt x="1259" y="826"/>
                    </a:lnTo>
                    <a:lnTo>
                      <a:pt x="1257" y="819"/>
                    </a:lnTo>
                    <a:lnTo>
                      <a:pt x="1252" y="815"/>
                    </a:lnTo>
                    <a:lnTo>
                      <a:pt x="1240" y="808"/>
                    </a:lnTo>
                    <a:lnTo>
                      <a:pt x="1227" y="808"/>
                    </a:lnTo>
                    <a:lnTo>
                      <a:pt x="1212" y="811"/>
                    </a:lnTo>
                    <a:lnTo>
                      <a:pt x="1201" y="815"/>
                    </a:lnTo>
                    <a:lnTo>
                      <a:pt x="1193" y="837"/>
                    </a:lnTo>
                    <a:lnTo>
                      <a:pt x="1165" y="912"/>
                    </a:lnTo>
                    <a:lnTo>
                      <a:pt x="1135" y="978"/>
                    </a:lnTo>
                    <a:lnTo>
                      <a:pt x="1103" y="1033"/>
                    </a:lnTo>
                    <a:lnTo>
                      <a:pt x="1067" y="1080"/>
                    </a:lnTo>
                    <a:lnTo>
                      <a:pt x="1031" y="1117"/>
                    </a:lnTo>
                    <a:lnTo>
                      <a:pt x="992" y="1146"/>
                    </a:lnTo>
                    <a:lnTo>
                      <a:pt x="956" y="1168"/>
                    </a:lnTo>
                    <a:lnTo>
                      <a:pt x="922" y="1186"/>
                    </a:lnTo>
                    <a:lnTo>
                      <a:pt x="888" y="1197"/>
                    </a:lnTo>
                    <a:lnTo>
                      <a:pt x="858" y="1201"/>
                    </a:lnTo>
                    <a:lnTo>
                      <a:pt x="832" y="1203"/>
                    </a:lnTo>
                    <a:lnTo>
                      <a:pt x="796" y="1199"/>
                    </a:lnTo>
                    <a:lnTo>
                      <a:pt x="766" y="1188"/>
                    </a:lnTo>
                    <a:lnTo>
                      <a:pt x="740" y="1170"/>
                    </a:lnTo>
                    <a:lnTo>
                      <a:pt x="719" y="1146"/>
                    </a:lnTo>
                    <a:lnTo>
                      <a:pt x="704" y="1120"/>
                    </a:lnTo>
                    <a:lnTo>
                      <a:pt x="693" y="1089"/>
                    </a:lnTo>
                    <a:lnTo>
                      <a:pt x="687" y="1056"/>
                    </a:lnTo>
                    <a:lnTo>
                      <a:pt x="685" y="1020"/>
                    </a:lnTo>
                    <a:lnTo>
                      <a:pt x="687" y="989"/>
                    </a:lnTo>
                    <a:lnTo>
                      <a:pt x="689" y="956"/>
                    </a:lnTo>
                    <a:lnTo>
                      <a:pt x="695" y="919"/>
                    </a:lnTo>
                    <a:lnTo>
                      <a:pt x="706" y="879"/>
                    </a:lnTo>
                    <a:lnTo>
                      <a:pt x="717" y="830"/>
                    </a:lnTo>
                    <a:lnTo>
                      <a:pt x="730" y="773"/>
                    </a:lnTo>
                    <a:lnTo>
                      <a:pt x="821" y="3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2" name="Freeform 15"/>
              <p:cNvSpPr>
                <a:spLocks noEditPoints="1"/>
              </p:cNvSpPr>
              <p:nvPr/>
            </p:nvSpPr>
            <p:spPr bwMode="auto">
              <a:xfrm>
                <a:off x="8793" y="4969"/>
                <a:ext cx="572" cy="1315"/>
              </a:xfrm>
              <a:custGeom>
                <a:avLst/>
                <a:gdLst>
                  <a:gd name="T0" fmla="*/ 515 w 572"/>
                  <a:gd name="T1" fmla="*/ 41 h 1315"/>
                  <a:gd name="T2" fmla="*/ 472 w 572"/>
                  <a:gd name="T3" fmla="*/ 4 h 1315"/>
                  <a:gd name="T4" fmla="*/ 389 w 572"/>
                  <a:gd name="T5" fmla="*/ 22 h 1315"/>
                  <a:gd name="T6" fmla="*/ 342 w 572"/>
                  <a:gd name="T7" fmla="*/ 108 h 1315"/>
                  <a:gd name="T8" fmla="*/ 367 w 572"/>
                  <a:gd name="T9" fmla="*/ 165 h 1315"/>
                  <a:gd name="T10" fmla="*/ 448 w 572"/>
                  <a:gd name="T11" fmla="*/ 174 h 1315"/>
                  <a:gd name="T12" fmla="*/ 517 w 572"/>
                  <a:gd name="T13" fmla="*/ 106 h 1315"/>
                  <a:gd name="T14" fmla="*/ 124 w 572"/>
                  <a:gd name="T15" fmla="*/ 1119 h 1315"/>
                  <a:gd name="T16" fmla="*/ 143 w 572"/>
                  <a:gd name="T17" fmla="*/ 1233 h 1315"/>
                  <a:gd name="T18" fmla="*/ 250 w 572"/>
                  <a:gd name="T19" fmla="*/ 1309 h 1315"/>
                  <a:gd name="T20" fmla="*/ 384 w 572"/>
                  <a:gd name="T21" fmla="*/ 1295 h 1315"/>
                  <a:gd name="T22" fmla="*/ 483 w 572"/>
                  <a:gd name="T23" fmla="*/ 1211 h 1315"/>
                  <a:gd name="T24" fmla="*/ 542 w 572"/>
                  <a:gd name="T25" fmla="*/ 1105 h 1315"/>
                  <a:gd name="T26" fmla="*/ 570 w 572"/>
                  <a:gd name="T27" fmla="*/ 1028 h 1315"/>
                  <a:gd name="T28" fmla="*/ 568 w 572"/>
                  <a:gd name="T29" fmla="*/ 1002 h 1315"/>
                  <a:gd name="T30" fmla="*/ 551 w 572"/>
                  <a:gd name="T31" fmla="*/ 991 h 1315"/>
                  <a:gd name="T32" fmla="*/ 517 w 572"/>
                  <a:gd name="T33" fmla="*/ 999 h 1315"/>
                  <a:gd name="T34" fmla="*/ 485 w 572"/>
                  <a:gd name="T35" fmla="*/ 1086 h 1315"/>
                  <a:gd name="T36" fmla="*/ 401 w 572"/>
                  <a:gd name="T37" fmla="*/ 1216 h 1315"/>
                  <a:gd name="T38" fmla="*/ 305 w 572"/>
                  <a:gd name="T39" fmla="*/ 1260 h 1315"/>
                  <a:gd name="T40" fmla="*/ 265 w 572"/>
                  <a:gd name="T41" fmla="*/ 1233 h 1315"/>
                  <a:gd name="T42" fmla="*/ 263 w 572"/>
                  <a:gd name="T43" fmla="*/ 1150 h 1315"/>
                  <a:gd name="T44" fmla="*/ 348 w 572"/>
                  <a:gd name="T45" fmla="*/ 911 h 1315"/>
                  <a:gd name="T46" fmla="*/ 378 w 572"/>
                  <a:gd name="T47" fmla="*/ 832 h 1315"/>
                  <a:gd name="T48" fmla="*/ 419 w 572"/>
                  <a:gd name="T49" fmla="*/ 726 h 1315"/>
                  <a:gd name="T50" fmla="*/ 442 w 572"/>
                  <a:gd name="T51" fmla="*/ 662 h 1315"/>
                  <a:gd name="T52" fmla="*/ 446 w 572"/>
                  <a:gd name="T53" fmla="*/ 556 h 1315"/>
                  <a:gd name="T54" fmla="*/ 365 w 572"/>
                  <a:gd name="T55" fmla="*/ 456 h 1315"/>
                  <a:gd name="T56" fmla="*/ 229 w 572"/>
                  <a:gd name="T57" fmla="*/ 439 h 1315"/>
                  <a:gd name="T58" fmla="*/ 120 w 572"/>
                  <a:gd name="T59" fmla="*/ 505 h 1315"/>
                  <a:gd name="T60" fmla="*/ 45 w 572"/>
                  <a:gd name="T61" fmla="*/ 607 h 1315"/>
                  <a:gd name="T62" fmla="*/ 0 w 572"/>
                  <a:gd name="T63" fmla="*/ 719 h 1315"/>
                  <a:gd name="T64" fmla="*/ 11 w 572"/>
                  <a:gd name="T65" fmla="*/ 754 h 1315"/>
                  <a:gd name="T66" fmla="*/ 28 w 572"/>
                  <a:gd name="T67" fmla="*/ 759 h 1315"/>
                  <a:gd name="T68" fmla="*/ 58 w 572"/>
                  <a:gd name="T69" fmla="*/ 748 h 1315"/>
                  <a:gd name="T70" fmla="*/ 66 w 572"/>
                  <a:gd name="T71" fmla="*/ 726 h 1315"/>
                  <a:gd name="T72" fmla="*/ 143 w 572"/>
                  <a:gd name="T73" fmla="*/ 562 h 1315"/>
                  <a:gd name="T74" fmla="*/ 237 w 572"/>
                  <a:gd name="T75" fmla="*/ 492 h 1315"/>
                  <a:gd name="T76" fmla="*/ 297 w 572"/>
                  <a:gd name="T77" fmla="*/ 496 h 1315"/>
                  <a:gd name="T78" fmla="*/ 314 w 572"/>
                  <a:gd name="T79" fmla="*/ 556 h 1315"/>
                  <a:gd name="T80" fmla="*/ 308 w 572"/>
                  <a:gd name="T81" fmla="*/ 613 h 1315"/>
                  <a:gd name="T82" fmla="*/ 273 w 572"/>
                  <a:gd name="T83" fmla="*/ 706 h 13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2"/>
                  <a:gd name="T127" fmla="*/ 0 h 1315"/>
                  <a:gd name="T128" fmla="*/ 572 w 572"/>
                  <a:gd name="T129" fmla="*/ 1315 h 131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2" h="1315">
                    <a:moveTo>
                      <a:pt x="523" y="75"/>
                    </a:moveTo>
                    <a:lnTo>
                      <a:pt x="521" y="59"/>
                    </a:lnTo>
                    <a:lnTo>
                      <a:pt x="515" y="41"/>
                    </a:lnTo>
                    <a:lnTo>
                      <a:pt x="504" y="26"/>
                    </a:lnTo>
                    <a:lnTo>
                      <a:pt x="491" y="13"/>
                    </a:lnTo>
                    <a:lnTo>
                      <a:pt x="472" y="4"/>
                    </a:lnTo>
                    <a:lnTo>
                      <a:pt x="446" y="0"/>
                    </a:lnTo>
                    <a:lnTo>
                      <a:pt x="416" y="6"/>
                    </a:lnTo>
                    <a:lnTo>
                      <a:pt x="389" y="22"/>
                    </a:lnTo>
                    <a:lnTo>
                      <a:pt x="363" y="46"/>
                    </a:lnTo>
                    <a:lnTo>
                      <a:pt x="348" y="75"/>
                    </a:lnTo>
                    <a:lnTo>
                      <a:pt x="342" y="108"/>
                    </a:lnTo>
                    <a:lnTo>
                      <a:pt x="344" y="128"/>
                    </a:lnTo>
                    <a:lnTo>
                      <a:pt x="352" y="147"/>
                    </a:lnTo>
                    <a:lnTo>
                      <a:pt x="367" y="165"/>
                    </a:lnTo>
                    <a:lnTo>
                      <a:pt x="389" y="176"/>
                    </a:lnTo>
                    <a:lnTo>
                      <a:pt x="416" y="181"/>
                    </a:lnTo>
                    <a:lnTo>
                      <a:pt x="448" y="174"/>
                    </a:lnTo>
                    <a:lnTo>
                      <a:pt x="478" y="158"/>
                    </a:lnTo>
                    <a:lnTo>
                      <a:pt x="502" y="134"/>
                    </a:lnTo>
                    <a:lnTo>
                      <a:pt x="517" y="106"/>
                    </a:lnTo>
                    <a:lnTo>
                      <a:pt x="523" y="75"/>
                    </a:lnTo>
                    <a:close/>
                    <a:moveTo>
                      <a:pt x="137" y="1066"/>
                    </a:moveTo>
                    <a:lnTo>
                      <a:pt x="124" y="1119"/>
                    </a:lnTo>
                    <a:lnTo>
                      <a:pt x="120" y="1150"/>
                    </a:lnTo>
                    <a:lnTo>
                      <a:pt x="126" y="1194"/>
                    </a:lnTo>
                    <a:lnTo>
                      <a:pt x="143" y="1233"/>
                    </a:lnTo>
                    <a:lnTo>
                      <a:pt x="171" y="1267"/>
                    </a:lnTo>
                    <a:lnTo>
                      <a:pt x="207" y="1293"/>
                    </a:lnTo>
                    <a:lnTo>
                      <a:pt x="250" y="1309"/>
                    </a:lnTo>
                    <a:lnTo>
                      <a:pt x="299" y="1315"/>
                    </a:lnTo>
                    <a:lnTo>
                      <a:pt x="344" y="1311"/>
                    </a:lnTo>
                    <a:lnTo>
                      <a:pt x="384" y="1295"/>
                    </a:lnTo>
                    <a:lnTo>
                      <a:pt x="421" y="1273"/>
                    </a:lnTo>
                    <a:lnTo>
                      <a:pt x="455" y="1244"/>
                    </a:lnTo>
                    <a:lnTo>
                      <a:pt x="483" y="1211"/>
                    </a:lnTo>
                    <a:lnTo>
                      <a:pt x="506" y="1176"/>
                    </a:lnTo>
                    <a:lnTo>
                      <a:pt x="527" y="1141"/>
                    </a:lnTo>
                    <a:lnTo>
                      <a:pt x="542" y="1105"/>
                    </a:lnTo>
                    <a:lnTo>
                      <a:pt x="555" y="1075"/>
                    </a:lnTo>
                    <a:lnTo>
                      <a:pt x="566" y="1048"/>
                    </a:lnTo>
                    <a:lnTo>
                      <a:pt x="570" y="1028"/>
                    </a:lnTo>
                    <a:lnTo>
                      <a:pt x="572" y="1015"/>
                    </a:lnTo>
                    <a:lnTo>
                      <a:pt x="572" y="1008"/>
                    </a:lnTo>
                    <a:lnTo>
                      <a:pt x="568" y="1002"/>
                    </a:lnTo>
                    <a:lnTo>
                      <a:pt x="566" y="997"/>
                    </a:lnTo>
                    <a:lnTo>
                      <a:pt x="557" y="993"/>
                    </a:lnTo>
                    <a:lnTo>
                      <a:pt x="551" y="991"/>
                    </a:lnTo>
                    <a:lnTo>
                      <a:pt x="542" y="991"/>
                    </a:lnTo>
                    <a:lnTo>
                      <a:pt x="525" y="993"/>
                    </a:lnTo>
                    <a:lnTo>
                      <a:pt x="517" y="999"/>
                    </a:lnTo>
                    <a:lnTo>
                      <a:pt x="510" y="1011"/>
                    </a:lnTo>
                    <a:lnTo>
                      <a:pt x="506" y="1024"/>
                    </a:lnTo>
                    <a:lnTo>
                      <a:pt x="485" y="1086"/>
                    </a:lnTo>
                    <a:lnTo>
                      <a:pt x="459" y="1139"/>
                    </a:lnTo>
                    <a:lnTo>
                      <a:pt x="431" y="1183"/>
                    </a:lnTo>
                    <a:lnTo>
                      <a:pt x="401" y="1216"/>
                    </a:lnTo>
                    <a:lnTo>
                      <a:pt x="369" y="1240"/>
                    </a:lnTo>
                    <a:lnTo>
                      <a:pt x="337" y="1256"/>
                    </a:lnTo>
                    <a:lnTo>
                      <a:pt x="305" y="1260"/>
                    </a:lnTo>
                    <a:lnTo>
                      <a:pt x="286" y="1258"/>
                    </a:lnTo>
                    <a:lnTo>
                      <a:pt x="273" y="1249"/>
                    </a:lnTo>
                    <a:lnTo>
                      <a:pt x="265" y="1233"/>
                    </a:lnTo>
                    <a:lnTo>
                      <a:pt x="258" y="1216"/>
                    </a:lnTo>
                    <a:lnTo>
                      <a:pt x="258" y="1192"/>
                    </a:lnTo>
                    <a:lnTo>
                      <a:pt x="263" y="1150"/>
                    </a:lnTo>
                    <a:lnTo>
                      <a:pt x="273" y="1108"/>
                    </a:lnTo>
                    <a:lnTo>
                      <a:pt x="288" y="1066"/>
                    </a:lnTo>
                    <a:lnTo>
                      <a:pt x="348" y="911"/>
                    </a:lnTo>
                    <a:lnTo>
                      <a:pt x="357" y="891"/>
                    </a:lnTo>
                    <a:lnTo>
                      <a:pt x="365" y="863"/>
                    </a:lnTo>
                    <a:lnTo>
                      <a:pt x="378" y="832"/>
                    </a:lnTo>
                    <a:lnTo>
                      <a:pt x="391" y="796"/>
                    </a:lnTo>
                    <a:lnTo>
                      <a:pt x="406" y="761"/>
                    </a:lnTo>
                    <a:lnTo>
                      <a:pt x="419" y="726"/>
                    </a:lnTo>
                    <a:lnTo>
                      <a:pt x="429" y="697"/>
                    </a:lnTo>
                    <a:lnTo>
                      <a:pt x="438" y="675"/>
                    </a:lnTo>
                    <a:lnTo>
                      <a:pt x="442" y="662"/>
                    </a:lnTo>
                    <a:lnTo>
                      <a:pt x="448" y="631"/>
                    </a:lnTo>
                    <a:lnTo>
                      <a:pt x="453" y="600"/>
                    </a:lnTo>
                    <a:lnTo>
                      <a:pt x="446" y="556"/>
                    </a:lnTo>
                    <a:lnTo>
                      <a:pt x="429" y="516"/>
                    </a:lnTo>
                    <a:lnTo>
                      <a:pt x="401" y="483"/>
                    </a:lnTo>
                    <a:lnTo>
                      <a:pt x="365" y="456"/>
                    </a:lnTo>
                    <a:lnTo>
                      <a:pt x="322" y="439"/>
                    </a:lnTo>
                    <a:lnTo>
                      <a:pt x="273" y="434"/>
                    </a:lnTo>
                    <a:lnTo>
                      <a:pt x="229" y="439"/>
                    </a:lnTo>
                    <a:lnTo>
                      <a:pt x="188" y="454"/>
                    </a:lnTo>
                    <a:lnTo>
                      <a:pt x="152" y="476"/>
                    </a:lnTo>
                    <a:lnTo>
                      <a:pt x="120" y="505"/>
                    </a:lnTo>
                    <a:lnTo>
                      <a:pt x="90" y="536"/>
                    </a:lnTo>
                    <a:lnTo>
                      <a:pt x="66" y="571"/>
                    </a:lnTo>
                    <a:lnTo>
                      <a:pt x="45" y="607"/>
                    </a:lnTo>
                    <a:lnTo>
                      <a:pt x="28" y="640"/>
                    </a:lnTo>
                    <a:lnTo>
                      <a:pt x="15" y="673"/>
                    </a:lnTo>
                    <a:lnTo>
                      <a:pt x="0" y="719"/>
                    </a:lnTo>
                    <a:lnTo>
                      <a:pt x="0" y="739"/>
                    </a:lnTo>
                    <a:lnTo>
                      <a:pt x="2" y="746"/>
                    </a:lnTo>
                    <a:lnTo>
                      <a:pt x="11" y="754"/>
                    </a:lnTo>
                    <a:lnTo>
                      <a:pt x="15" y="757"/>
                    </a:lnTo>
                    <a:lnTo>
                      <a:pt x="26" y="757"/>
                    </a:lnTo>
                    <a:lnTo>
                      <a:pt x="28" y="759"/>
                    </a:lnTo>
                    <a:lnTo>
                      <a:pt x="43" y="759"/>
                    </a:lnTo>
                    <a:lnTo>
                      <a:pt x="49" y="757"/>
                    </a:lnTo>
                    <a:lnTo>
                      <a:pt x="58" y="748"/>
                    </a:lnTo>
                    <a:lnTo>
                      <a:pt x="60" y="741"/>
                    </a:lnTo>
                    <a:lnTo>
                      <a:pt x="64" y="735"/>
                    </a:lnTo>
                    <a:lnTo>
                      <a:pt x="66" y="726"/>
                    </a:lnTo>
                    <a:lnTo>
                      <a:pt x="90" y="660"/>
                    </a:lnTo>
                    <a:lnTo>
                      <a:pt x="115" y="607"/>
                    </a:lnTo>
                    <a:lnTo>
                      <a:pt x="143" y="562"/>
                    </a:lnTo>
                    <a:lnTo>
                      <a:pt x="175" y="529"/>
                    </a:lnTo>
                    <a:lnTo>
                      <a:pt x="205" y="507"/>
                    </a:lnTo>
                    <a:lnTo>
                      <a:pt x="237" y="492"/>
                    </a:lnTo>
                    <a:lnTo>
                      <a:pt x="267" y="487"/>
                    </a:lnTo>
                    <a:lnTo>
                      <a:pt x="284" y="490"/>
                    </a:lnTo>
                    <a:lnTo>
                      <a:pt x="297" y="496"/>
                    </a:lnTo>
                    <a:lnTo>
                      <a:pt x="308" y="509"/>
                    </a:lnTo>
                    <a:lnTo>
                      <a:pt x="312" y="529"/>
                    </a:lnTo>
                    <a:lnTo>
                      <a:pt x="314" y="556"/>
                    </a:lnTo>
                    <a:lnTo>
                      <a:pt x="314" y="576"/>
                    </a:lnTo>
                    <a:lnTo>
                      <a:pt x="312" y="593"/>
                    </a:lnTo>
                    <a:lnTo>
                      <a:pt x="308" y="613"/>
                    </a:lnTo>
                    <a:lnTo>
                      <a:pt x="299" y="637"/>
                    </a:lnTo>
                    <a:lnTo>
                      <a:pt x="288" y="668"/>
                    </a:lnTo>
                    <a:lnTo>
                      <a:pt x="273" y="706"/>
                    </a:lnTo>
                    <a:lnTo>
                      <a:pt x="256" y="752"/>
                    </a:lnTo>
                    <a:lnTo>
                      <a:pt x="137" y="10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3" name="Freeform 16"/>
              <p:cNvSpPr>
                <a:spLocks/>
              </p:cNvSpPr>
              <p:nvPr/>
            </p:nvSpPr>
            <p:spPr bwMode="auto">
              <a:xfrm>
                <a:off x="9798" y="3768"/>
                <a:ext cx="626" cy="2790"/>
              </a:xfrm>
              <a:custGeom>
                <a:avLst/>
                <a:gdLst>
                  <a:gd name="T0" fmla="*/ 624 w 626"/>
                  <a:gd name="T1" fmla="*/ 1309 h 2790"/>
                  <a:gd name="T2" fmla="*/ 609 w 626"/>
                  <a:gd name="T3" fmla="*/ 1106 h 2790"/>
                  <a:gd name="T4" fmla="*/ 570 w 626"/>
                  <a:gd name="T5" fmla="*/ 880 h 2790"/>
                  <a:gd name="T6" fmla="*/ 500 w 626"/>
                  <a:gd name="T7" fmla="*/ 642 h 2790"/>
                  <a:gd name="T8" fmla="*/ 406 w 626"/>
                  <a:gd name="T9" fmla="*/ 441 h 2790"/>
                  <a:gd name="T10" fmla="*/ 318 w 626"/>
                  <a:gd name="T11" fmla="*/ 296 h 2790"/>
                  <a:gd name="T12" fmla="*/ 229 w 626"/>
                  <a:gd name="T13" fmla="*/ 181 h 2790"/>
                  <a:gd name="T14" fmla="*/ 148 w 626"/>
                  <a:gd name="T15" fmla="*/ 92 h 2790"/>
                  <a:gd name="T16" fmla="*/ 82 w 626"/>
                  <a:gd name="T17" fmla="*/ 33 h 2790"/>
                  <a:gd name="T18" fmla="*/ 39 w 626"/>
                  <a:gd name="T19" fmla="*/ 2 h 2790"/>
                  <a:gd name="T20" fmla="*/ 20 w 626"/>
                  <a:gd name="T21" fmla="*/ 0 h 2790"/>
                  <a:gd name="T22" fmla="*/ 5 w 626"/>
                  <a:gd name="T23" fmla="*/ 11 h 2790"/>
                  <a:gd name="T24" fmla="*/ 0 w 626"/>
                  <a:gd name="T25" fmla="*/ 26 h 2790"/>
                  <a:gd name="T26" fmla="*/ 7 w 626"/>
                  <a:gd name="T27" fmla="*/ 44 h 2790"/>
                  <a:gd name="T28" fmla="*/ 30 w 626"/>
                  <a:gd name="T29" fmla="*/ 70 h 2790"/>
                  <a:gd name="T30" fmla="*/ 122 w 626"/>
                  <a:gd name="T31" fmla="*/ 170 h 2790"/>
                  <a:gd name="T32" fmla="*/ 242 w 626"/>
                  <a:gd name="T33" fmla="*/ 353 h 2790"/>
                  <a:gd name="T34" fmla="*/ 340 w 626"/>
                  <a:gd name="T35" fmla="*/ 569 h 2790"/>
                  <a:gd name="T36" fmla="*/ 410 w 626"/>
                  <a:gd name="T37" fmla="*/ 814 h 2790"/>
                  <a:gd name="T38" fmla="*/ 455 w 626"/>
                  <a:gd name="T39" fmla="*/ 1090 h 2790"/>
                  <a:gd name="T40" fmla="*/ 470 w 626"/>
                  <a:gd name="T41" fmla="*/ 1395 h 2790"/>
                  <a:gd name="T42" fmla="*/ 461 w 626"/>
                  <a:gd name="T43" fmla="*/ 1633 h 2790"/>
                  <a:gd name="T44" fmla="*/ 432 w 626"/>
                  <a:gd name="T45" fmla="*/ 1872 h 2790"/>
                  <a:gd name="T46" fmla="*/ 378 w 626"/>
                  <a:gd name="T47" fmla="*/ 2101 h 2790"/>
                  <a:gd name="T48" fmla="*/ 297 w 626"/>
                  <a:gd name="T49" fmla="*/ 2322 h 2790"/>
                  <a:gd name="T50" fmla="*/ 184 w 626"/>
                  <a:gd name="T51" fmla="*/ 2527 h 2790"/>
                  <a:gd name="T52" fmla="*/ 37 w 626"/>
                  <a:gd name="T53" fmla="*/ 2715 h 2790"/>
                  <a:gd name="T54" fmla="*/ 3 w 626"/>
                  <a:gd name="T55" fmla="*/ 2752 h 2790"/>
                  <a:gd name="T56" fmla="*/ 0 w 626"/>
                  <a:gd name="T57" fmla="*/ 2761 h 2790"/>
                  <a:gd name="T58" fmla="*/ 11 w 626"/>
                  <a:gd name="T59" fmla="*/ 2785 h 2790"/>
                  <a:gd name="T60" fmla="*/ 28 w 626"/>
                  <a:gd name="T61" fmla="*/ 2790 h 2790"/>
                  <a:gd name="T62" fmla="*/ 58 w 626"/>
                  <a:gd name="T63" fmla="*/ 2774 h 2790"/>
                  <a:gd name="T64" fmla="*/ 116 w 626"/>
                  <a:gd name="T65" fmla="*/ 2728 h 2790"/>
                  <a:gd name="T66" fmla="*/ 192 w 626"/>
                  <a:gd name="T67" fmla="*/ 2651 h 2790"/>
                  <a:gd name="T68" fmla="*/ 280 w 626"/>
                  <a:gd name="T69" fmla="*/ 2545 h 2790"/>
                  <a:gd name="T70" fmla="*/ 372 w 626"/>
                  <a:gd name="T71" fmla="*/ 2410 h 2790"/>
                  <a:gd name="T72" fmla="*/ 457 w 626"/>
                  <a:gd name="T73" fmla="*/ 2247 h 2790"/>
                  <a:gd name="T74" fmla="*/ 551 w 626"/>
                  <a:gd name="T75" fmla="*/ 1984 h 2790"/>
                  <a:gd name="T76" fmla="*/ 602 w 626"/>
                  <a:gd name="T77" fmla="*/ 1733 h 2790"/>
                  <a:gd name="T78" fmla="*/ 624 w 626"/>
                  <a:gd name="T79" fmla="*/ 1499 h 279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26"/>
                  <a:gd name="T121" fmla="*/ 0 h 2790"/>
                  <a:gd name="T122" fmla="*/ 626 w 626"/>
                  <a:gd name="T123" fmla="*/ 2790 h 279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26" h="2790">
                    <a:moveTo>
                      <a:pt x="626" y="1395"/>
                    </a:moveTo>
                    <a:lnTo>
                      <a:pt x="624" y="1309"/>
                    </a:lnTo>
                    <a:lnTo>
                      <a:pt x="619" y="1212"/>
                    </a:lnTo>
                    <a:lnTo>
                      <a:pt x="609" y="1106"/>
                    </a:lnTo>
                    <a:lnTo>
                      <a:pt x="594" y="995"/>
                    </a:lnTo>
                    <a:lnTo>
                      <a:pt x="570" y="880"/>
                    </a:lnTo>
                    <a:lnTo>
                      <a:pt x="538" y="761"/>
                    </a:lnTo>
                    <a:lnTo>
                      <a:pt x="500" y="642"/>
                    </a:lnTo>
                    <a:lnTo>
                      <a:pt x="449" y="523"/>
                    </a:lnTo>
                    <a:lnTo>
                      <a:pt x="406" y="441"/>
                    </a:lnTo>
                    <a:lnTo>
                      <a:pt x="363" y="366"/>
                    </a:lnTo>
                    <a:lnTo>
                      <a:pt x="318" y="296"/>
                    </a:lnTo>
                    <a:lnTo>
                      <a:pt x="274" y="234"/>
                    </a:lnTo>
                    <a:lnTo>
                      <a:pt x="229" y="181"/>
                    </a:lnTo>
                    <a:lnTo>
                      <a:pt x="188" y="132"/>
                    </a:lnTo>
                    <a:lnTo>
                      <a:pt x="148" y="92"/>
                    </a:lnTo>
                    <a:lnTo>
                      <a:pt x="114" y="59"/>
                    </a:lnTo>
                    <a:lnTo>
                      <a:pt x="82" y="33"/>
                    </a:lnTo>
                    <a:lnTo>
                      <a:pt x="56" y="13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1" y="4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7" y="44"/>
                    </a:lnTo>
                    <a:lnTo>
                      <a:pt x="15" y="55"/>
                    </a:lnTo>
                    <a:lnTo>
                      <a:pt x="30" y="70"/>
                    </a:lnTo>
                    <a:lnTo>
                      <a:pt x="52" y="90"/>
                    </a:lnTo>
                    <a:lnTo>
                      <a:pt x="122" y="170"/>
                    </a:lnTo>
                    <a:lnTo>
                      <a:pt x="184" y="258"/>
                    </a:lnTo>
                    <a:lnTo>
                      <a:pt x="242" y="353"/>
                    </a:lnTo>
                    <a:lnTo>
                      <a:pt x="295" y="457"/>
                    </a:lnTo>
                    <a:lnTo>
                      <a:pt x="340" y="569"/>
                    </a:lnTo>
                    <a:lnTo>
                      <a:pt x="378" y="688"/>
                    </a:lnTo>
                    <a:lnTo>
                      <a:pt x="410" y="814"/>
                    </a:lnTo>
                    <a:lnTo>
                      <a:pt x="436" y="949"/>
                    </a:lnTo>
                    <a:lnTo>
                      <a:pt x="455" y="1090"/>
                    </a:lnTo>
                    <a:lnTo>
                      <a:pt x="466" y="1238"/>
                    </a:lnTo>
                    <a:lnTo>
                      <a:pt x="470" y="1395"/>
                    </a:lnTo>
                    <a:lnTo>
                      <a:pt x="468" y="1514"/>
                    </a:lnTo>
                    <a:lnTo>
                      <a:pt x="461" y="1633"/>
                    </a:lnTo>
                    <a:lnTo>
                      <a:pt x="449" y="1752"/>
                    </a:lnTo>
                    <a:lnTo>
                      <a:pt x="432" y="1872"/>
                    </a:lnTo>
                    <a:lnTo>
                      <a:pt x="408" y="1986"/>
                    </a:lnTo>
                    <a:lnTo>
                      <a:pt x="378" y="2101"/>
                    </a:lnTo>
                    <a:lnTo>
                      <a:pt x="342" y="2214"/>
                    </a:lnTo>
                    <a:lnTo>
                      <a:pt x="297" y="2322"/>
                    </a:lnTo>
                    <a:lnTo>
                      <a:pt x="244" y="2428"/>
                    </a:lnTo>
                    <a:lnTo>
                      <a:pt x="184" y="2527"/>
                    </a:lnTo>
                    <a:lnTo>
                      <a:pt x="114" y="2624"/>
                    </a:lnTo>
                    <a:lnTo>
                      <a:pt x="37" y="2715"/>
                    </a:lnTo>
                    <a:lnTo>
                      <a:pt x="9" y="2743"/>
                    </a:lnTo>
                    <a:lnTo>
                      <a:pt x="3" y="2752"/>
                    </a:lnTo>
                    <a:lnTo>
                      <a:pt x="0" y="2757"/>
                    </a:lnTo>
                    <a:lnTo>
                      <a:pt x="0" y="2761"/>
                    </a:lnTo>
                    <a:lnTo>
                      <a:pt x="5" y="2779"/>
                    </a:lnTo>
                    <a:lnTo>
                      <a:pt x="11" y="2785"/>
                    </a:lnTo>
                    <a:lnTo>
                      <a:pt x="17" y="2790"/>
                    </a:lnTo>
                    <a:lnTo>
                      <a:pt x="28" y="2790"/>
                    </a:lnTo>
                    <a:lnTo>
                      <a:pt x="39" y="2785"/>
                    </a:lnTo>
                    <a:lnTo>
                      <a:pt x="58" y="2774"/>
                    </a:lnTo>
                    <a:lnTo>
                      <a:pt x="84" y="2755"/>
                    </a:lnTo>
                    <a:lnTo>
                      <a:pt x="116" y="2728"/>
                    </a:lnTo>
                    <a:lnTo>
                      <a:pt x="152" y="2693"/>
                    </a:lnTo>
                    <a:lnTo>
                      <a:pt x="192" y="2651"/>
                    </a:lnTo>
                    <a:lnTo>
                      <a:pt x="235" y="2602"/>
                    </a:lnTo>
                    <a:lnTo>
                      <a:pt x="280" y="2545"/>
                    </a:lnTo>
                    <a:lnTo>
                      <a:pt x="327" y="2481"/>
                    </a:lnTo>
                    <a:lnTo>
                      <a:pt x="372" y="2410"/>
                    </a:lnTo>
                    <a:lnTo>
                      <a:pt x="414" y="2331"/>
                    </a:lnTo>
                    <a:lnTo>
                      <a:pt x="457" y="2247"/>
                    </a:lnTo>
                    <a:lnTo>
                      <a:pt x="510" y="2114"/>
                    </a:lnTo>
                    <a:lnTo>
                      <a:pt x="551" y="1984"/>
                    </a:lnTo>
                    <a:lnTo>
                      <a:pt x="581" y="1856"/>
                    </a:lnTo>
                    <a:lnTo>
                      <a:pt x="602" y="1733"/>
                    </a:lnTo>
                    <a:lnTo>
                      <a:pt x="617" y="1611"/>
                    </a:lnTo>
                    <a:lnTo>
                      <a:pt x="624" y="1499"/>
                    </a:lnTo>
                    <a:lnTo>
                      <a:pt x="626" y="13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48" name="Title 1"/>
            <p:cNvSpPr>
              <a:spLocks/>
            </p:cNvSpPr>
            <p:nvPr/>
          </p:nvSpPr>
          <p:spPr bwMode="auto">
            <a:xfrm>
              <a:off x="1584" y="2592"/>
              <a:ext cx="312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 b="1">
                  <a:latin typeface="Calibri" panose="020F0502020204030204" pitchFamily="34" charset="0"/>
                </a:rPr>
                <a:t>“qualitatively determined”</a:t>
              </a:r>
            </a:p>
          </p:txBody>
        </p:sp>
      </p:grpSp>
      <p:grpSp>
        <p:nvGrpSpPr>
          <p:cNvPr id="55302" name="Group 16"/>
          <p:cNvGrpSpPr>
            <a:grpSpLocks/>
          </p:cNvGrpSpPr>
          <p:nvPr/>
        </p:nvGrpSpPr>
        <p:grpSpPr bwMode="auto">
          <a:xfrm>
            <a:off x="3505201" y="973138"/>
            <a:ext cx="5122863" cy="1066800"/>
            <a:chOff x="2971800" y="1440101"/>
            <a:chExt cx="5123153" cy="1066852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 rot="255219">
              <a:off x="3290906" y="1440101"/>
              <a:ext cx="3681620" cy="1066852"/>
            </a:xfrm>
            <a:custGeom>
              <a:avLst/>
              <a:gdLst>
                <a:gd name="T0" fmla="*/ 0 w 3877519"/>
                <a:gd name="T1" fmla="*/ 1394794 h 816015"/>
                <a:gd name="T2" fmla="*/ 1137381 w 3877519"/>
                <a:gd name="T3" fmla="*/ 385793 h 816015"/>
                <a:gd name="T4" fmla="*/ 3026057 w 3877519"/>
                <a:gd name="T5" fmla="*/ 148383 h 816015"/>
                <a:gd name="T6" fmla="*/ 3495618 w 3877519"/>
                <a:gd name="T7" fmla="*/ 1276088 h 8160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519"/>
                <a:gd name="T13" fmla="*/ 0 h 816015"/>
                <a:gd name="T14" fmla="*/ 3877519 w 3877519"/>
                <a:gd name="T15" fmla="*/ 816015 h 8160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519" h="816015">
                  <a:moveTo>
                    <a:pt x="0" y="816015"/>
                  </a:moveTo>
                  <a:cubicBezTo>
                    <a:pt x="351099" y="581627"/>
                    <a:pt x="702198" y="347240"/>
                    <a:pt x="1261641" y="225706"/>
                  </a:cubicBezTo>
                  <a:cubicBezTo>
                    <a:pt x="1821084" y="104172"/>
                    <a:pt x="2920678" y="0"/>
                    <a:pt x="3356658" y="86810"/>
                  </a:cubicBezTo>
                  <a:cubicBezTo>
                    <a:pt x="3792638" y="173620"/>
                    <a:pt x="3835078" y="460093"/>
                    <a:pt x="3877519" y="74656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pitchFamily="-110" charset="-128"/>
              </a:endParaRPr>
            </a:p>
          </p:txBody>
        </p:sp>
        <p:grpSp>
          <p:nvGrpSpPr>
            <p:cNvPr id="55338" name="Group 4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2971800" y="2057400"/>
              <a:ext cx="285976" cy="220022"/>
              <a:chOff x="268" y="1197"/>
              <a:chExt cx="2155" cy="1658"/>
            </a:xfrm>
          </p:grpSpPr>
          <p:sp>
            <p:nvSpPr>
              <p:cNvPr id="55345" name="Freeform 6"/>
              <p:cNvSpPr>
                <a:spLocks/>
              </p:cNvSpPr>
              <p:nvPr/>
            </p:nvSpPr>
            <p:spPr bwMode="auto">
              <a:xfrm>
                <a:off x="268" y="1197"/>
                <a:ext cx="1372" cy="1266"/>
              </a:xfrm>
              <a:custGeom>
                <a:avLst/>
                <a:gdLst>
                  <a:gd name="T0" fmla="*/ 867 w 1372"/>
                  <a:gd name="T1" fmla="*/ 297 h 1266"/>
                  <a:gd name="T2" fmla="*/ 942 w 1372"/>
                  <a:gd name="T3" fmla="*/ 152 h 1266"/>
                  <a:gd name="T4" fmla="*/ 1083 w 1372"/>
                  <a:gd name="T5" fmla="*/ 63 h 1266"/>
                  <a:gd name="T6" fmla="*/ 1201 w 1372"/>
                  <a:gd name="T7" fmla="*/ 74 h 1266"/>
                  <a:gd name="T8" fmla="*/ 1156 w 1372"/>
                  <a:gd name="T9" fmla="*/ 153 h 1266"/>
                  <a:gd name="T10" fmla="*/ 1123 w 1372"/>
                  <a:gd name="T11" fmla="*/ 278 h 1266"/>
                  <a:gd name="T12" fmla="*/ 1201 w 1372"/>
                  <a:gd name="T13" fmla="*/ 345 h 1266"/>
                  <a:gd name="T14" fmla="*/ 1305 w 1372"/>
                  <a:gd name="T15" fmla="*/ 319 h 1266"/>
                  <a:gd name="T16" fmla="*/ 1370 w 1372"/>
                  <a:gd name="T17" fmla="*/ 211 h 1266"/>
                  <a:gd name="T18" fmla="*/ 1327 w 1372"/>
                  <a:gd name="T19" fmla="*/ 72 h 1266"/>
                  <a:gd name="T20" fmla="*/ 1201 w 1372"/>
                  <a:gd name="T21" fmla="*/ 9 h 1266"/>
                  <a:gd name="T22" fmla="*/ 1051 w 1372"/>
                  <a:gd name="T23" fmla="*/ 8 h 1266"/>
                  <a:gd name="T24" fmla="*/ 904 w 1372"/>
                  <a:gd name="T25" fmla="*/ 101 h 1266"/>
                  <a:gd name="T26" fmla="*/ 826 w 1372"/>
                  <a:gd name="T27" fmla="*/ 212 h 1266"/>
                  <a:gd name="T28" fmla="*/ 706 w 1372"/>
                  <a:gd name="T29" fmla="*/ 51 h 1266"/>
                  <a:gd name="T30" fmla="*/ 567 w 1372"/>
                  <a:gd name="T31" fmla="*/ 1 h 1266"/>
                  <a:gd name="T32" fmla="*/ 373 w 1372"/>
                  <a:gd name="T33" fmla="*/ 38 h 1266"/>
                  <a:gd name="T34" fmla="*/ 199 w 1372"/>
                  <a:gd name="T35" fmla="*/ 188 h 1266"/>
                  <a:gd name="T36" fmla="*/ 104 w 1372"/>
                  <a:gd name="T37" fmla="*/ 359 h 1266"/>
                  <a:gd name="T38" fmla="*/ 91 w 1372"/>
                  <a:gd name="T39" fmla="*/ 447 h 1266"/>
                  <a:gd name="T40" fmla="*/ 139 w 1372"/>
                  <a:gd name="T41" fmla="*/ 454 h 1266"/>
                  <a:gd name="T42" fmla="*/ 215 w 1372"/>
                  <a:gd name="T43" fmla="*/ 283 h 1266"/>
                  <a:gd name="T44" fmla="*/ 364 w 1372"/>
                  <a:gd name="T45" fmla="*/ 115 h 1266"/>
                  <a:gd name="T46" fmla="*/ 505 w 1372"/>
                  <a:gd name="T47" fmla="*/ 62 h 1266"/>
                  <a:gd name="T48" fmla="*/ 590 w 1372"/>
                  <a:gd name="T49" fmla="*/ 76 h 1266"/>
                  <a:gd name="T50" fmla="*/ 660 w 1372"/>
                  <a:gd name="T51" fmla="*/ 162 h 1266"/>
                  <a:gd name="T52" fmla="*/ 667 w 1372"/>
                  <a:gd name="T53" fmla="*/ 313 h 1266"/>
                  <a:gd name="T54" fmla="*/ 620 w 1372"/>
                  <a:gd name="T55" fmla="*/ 535 h 1266"/>
                  <a:gd name="T56" fmla="*/ 524 w 1372"/>
                  <a:gd name="T57" fmla="*/ 913 h 1266"/>
                  <a:gd name="T58" fmla="*/ 410 w 1372"/>
                  <a:gd name="T59" fmla="*/ 1137 h 1266"/>
                  <a:gd name="T60" fmla="*/ 252 w 1372"/>
                  <a:gd name="T61" fmla="*/ 1204 h 1266"/>
                  <a:gd name="T62" fmla="*/ 124 w 1372"/>
                  <a:gd name="T63" fmla="*/ 1167 h 1266"/>
                  <a:gd name="T64" fmla="*/ 235 w 1372"/>
                  <a:gd name="T65" fmla="*/ 1088 h 1266"/>
                  <a:gd name="T66" fmla="*/ 239 w 1372"/>
                  <a:gd name="T67" fmla="*/ 963 h 1266"/>
                  <a:gd name="T68" fmla="*/ 164 w 1372"/>
                  <a:gd name="T69" fmla="*/ 920 h 1266"/>
                  <a:gd name="T70" fmla="*/ 36 w 1372"/>
                  <a:gd name="T71" fmla="*/ 977 h 1266"/>
                  <a:gd name="T72" fmla="*/ 9 w 1372"/>
                  <a:gd name="T73" fmla="*/ 1132 h 1266"/>
                  <a:gd name="T74" fmla="*/ 106 w 1372"/>
                  <a:gd name="T75" fmla="*/ 1234 h 1266"/>
                  <a:gd name="T76" fmla="*/ 259 w 1372"/>
                  <a:gd name="T77" fmla="*/ 1266 h 1266"/>
                  <a:gd name="T78" fmla="*/ 437 w 1372"/>
                  <a:gd name="T79" fmla="*/ 1195 h 1266"/>
                  <a:gd name="T80" fmla="*/ 532 w 1372"/>
                  <a:gd name="T81" fmla="*/ 1081 h 1266"/>
                  <a:gd name="T82" fmla="*/ 603 w 1372"/>
                  <a:gd name="T83" fmla="*/ 1154 h 1266"/>
                  <a:gd name="T84" fmla="*/ 769 w 1372"/>
                  <a:gd name="T85" fmla="*/ 1257 h 1266"/>
                  <a:gd name="T86" fmla="*/ 1001 w 1372"/>
                  <a:gd name="T87" fmla="*/ 1227 h 1266"/>
                  <a:gd name="T88" fmla="*/ 1173 w 1372"/>
                  <a:gd name="T89" fmla="*/ 1077 h 1266"/>
                  <a:gd name="T90" fmla="*/ 1268 w 1372"/>
                  <a:gd name="T91" fmla="*/ 907 h 1266"/>
                  <a:gd name="T92" fmla="*/ 1282 w 1372"/>
                  <a:gd name="T93" fmla="*/ 818 h 1266"/>
                  <a:gd name="T94" fmla="*/ 1235 w 1372"/>
                  <a:gd name="T95" fmla="*/ 811 h 1266"/>
                  <a:gd name="T96" fmla="*/ 1182 w 1372"/>
                  <a:gd name="T97" fmla="*/ 935 h 1266"/>
                  <a:gd name="T98" fmla="*/ 1046 w 1372"/>
                  <a:gd name="T99" fmla="*/ 1123 h 1266"/>
                  <a:gd name="T100" fmla="*/ 906 w 1372"/>
                  <a:gd name="T101" fmla="*/ 1196 h 1266"/>
                  <a:gd name="T102" fmla="*/ 782 w 1372"/>
                  <a:gd name="T103" fmla="*/ 1189 h 1266"/>
                  <a:gd name="T104" fmla="*/ 708 w 1372"/>
                  <a:gd name="T105" fmla="*/ 1089 h 1266"/>
                  <a:gd name="T106" fmla="*/ 706 w 1372"/>
                  <a:gd name="T107" fmla="*/ 947 h 1266"/>
                  <a:gd name="T108" fmla="*/ 840 w 1372"/>
                  <a:gd name="T109" fmla="*/ 390 h 126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72"/>
                  <a:gd name="T166" fmla="*/ 0 h 1266"/>
                  <a:gd name="T167" fmla="*/ 1372 w 1372"/>
                  <a:gd name="T168" fmla="*/ 1266 h 126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72" h="1266">
                    <a:moveTo>
                      <a:pt x="840" y="390"/>
                    </a:moveTo>
                    <a:lnTo>
                      <a:pt x="844" y="376"/>
                    </a:lnTo>
                    <a:lnTo>
                      <a:pt x="847" y="360"/>
                    </a:lnTo>
                    <a:lnTo>
                      <a:pt x="853" y="341"/>
                    </a:lnTo>
                    <a:lnTo>
                      <a:pt x="859" y="319"/>
                    </a:lnTo>
                    <a:lnTo>
                      <a:pt x="867" y="297"/>
                    </a:lnTo>
                    <a:lnTo>
                      <a:pt x="875" y="273"/>
                    </a:lnTo>
                    <a:lnTo>
                      <a:pt x="885" y="248"/>
                    </a:lnTo>
                    <a:lnTo>
                      <a:pt x="897" y="223"/>
                    </a:lnTo>
                    <a:lnTo>
                      <a:pt x="910" y="199"/>
                    </a:lnTo>
                    <a:lnTo>
                      <a:pt x="926" y="174"/>
                    </a:lnTo>
                    <a:lnTo>
                      <a:pt x="942" y="152"/>
                    </a:lnTo>
                    <a:lnTo>
                      <a:pt x="960" y="130"/>
                    </a:lnTo>
                    <a:lnTo>
                      <a:pt x="980" y="111"/>
                    </a:lnTo>
                    <a:lnTo>
                      <a:pt x="1002" y="94"/>
                    </a:lnTo>
                    <a:lnTo>
                      <a:pt x="1027" y="80"/>
                    </a:lnTo>
                    <a:lnTo>
                      <a:pt x="1053" y="70"/>
                    </a:lnTo>
                    <a:lnTo>
                      <a:pt x="1083" y="63"/>
                    </a:lnTo>
                    <a:lnTo>
                      <a:pt x="1113" y="61"/>
                    </a:lnTo>
                    <a:lnTo>
                      <a:pt x="1122" y="61"/>
                    </a:lnTo>
                    <a:lnTo>
                      <a:pt x="1136" y="62"/>
                    </a:lnTo>
                    <a:lnTo>
                      <a:pt x="1154" y="64"/>
                    </a:lnTo>
                    <a:lnTo>
                      <a:pt x="1177" y="68"/>
                    </a:lnTo>
                    <a:lnTo>
                      <a:pt x="1201" y="74"/>
                    </a:lnTo>
                    <a:lnTo>
                      <a:pt x="1225" y="84"/>
                    </a:lnTo>
                    <a:lnTo>
                      <a:pt x="1251" y="98"/>
                    </a:lnTo>
                    <a:lnTo>
                      <a:pt x="1224" y="105"/>
                    </a:lnTo>
                    <a:lnTo>
                      <a:pt x="1198" y="117"/>
                    </a:lnTo>
                    <a:lnTo>
                      <a:pt x="1176" y="133"/>
                    </a:lnTo>
                    <a:lnTo>
                      <a:pt x="1156" y="153"/>
                    </a:lnTo>
                    <a:lnTo>
                      <a:pt x="1140" y="174"/>
                    </a:lnTo>
                    <a:lnTo>
                      <a:pt x="1129" y="199"/>
                    </a:lnTo>
                    <a:lnTo>
                      <a:pt x="1121" y="223"/>
                    </a:lnTo>
                    <a:lnTo>
                      <a:pt x="1119" y="248"/>
                    </a:lnTo>
                    <a:lnTo>
                      <a:pt x="1119" y="263"/>
                    </a:lnTo>
                    <a:lnTo>
                      <a:pt x="1123" y="278"/>
                    </a:lnTo>
                    <a:lnTo>
                      <a:pt x="1130" y="293"/>
                    </a:lnTo>
                    <a:lnTo>
                      <a:pt x="1138" y="307"/>
                    </a:lnTo>
                    <a:lnTo>
                      <a:pt x="1149" y="320"/>
                    </a:lnTo>
                    <a:lnTo>
                      <a:pt x="1163" y="331"/>
                    </a:lnTo>
                    <a:lnTo>
                      <a:pt x="1180" y="339"/>
                    </a:lnTo>
                    <a:lnTo>
                      <a:pt x="1201" y="345"/>
                    </a:lnTo>
                    <a:lnTo>
                      <a:pt x="1224" y="346"/>
                    </a:lnTo>
                    <a:lnTo>
                      <a:pt x="1239" y="346"/>
                    </a:lnTo>
                    <a:lnTo>
                      <a:pt x="1256" y="342"/>
                    </a:lnTo>
                    <a:lnTo>
                      <a:pt x="1272" y="336"/>
                    </a:lnTo>
                    <a:lnTo>
                      <a:pt x="1289" y="329"/>
                    </a:lnTo>
                    <a:lnTo>
                      <a:pt x="1305" y="319"/>
                    </a:lnTo>
                    <a:lnTo>
                      <a:pt x="1320" y="307"/>
                    </a:lnTo>
                    <a:lnTo>
                      <a:pt x="1334" y="292"/>
                    </a:lnTo>
                    <a:lnTo>
                      <a:pt x="1347" y="275"/>
                    </a:lnTo>
                    <a:lnTo>
                      <a:pt x="1357" y="257"/>
                    </a:lnTo>
                    <a:lnTo>
                      <a:pt x="1366" y="235"/>
                    </a:lnTo>
                    <a:lnTo>
                      <a:pt x="1370" y="211"/>
                    </a:lnTo>
                    <a:lnTo>
                      <a:pt x="1372" y="184"/>
                    </a:lnTo>
                    <a:lnTo>
                      <a:pt x="1370" y="156"/>
                    </a:lnTo>
                    <a:lnTo>
                      <a:pt x="1364" y="131"/>
                    </a:lnTo>
                    <a:lnTo>
                      <a:pt x="1355" y="109"/>
                    </a:lnTo>
                    <a:lnTo>
                      <a:pt x="1342" y="89"/>
                    </a:lnTo>
                    <a:lnTo>
                      <a:pt x="1327" y="72"/>
                    </a:lnTo>
                    <a:lnTo>
                      <a:pt x="1308" y="57"/>
                    </a:lnTo>
                    <a:lnTo>
                      <a:pt x="1289" y="44"/>
                    </a:lnTo>
                    <a:lnTo>
                      <a:pt x="1269" y="32"/>
                    </a:lnTo>
                    <a:lnTo>
                      <a:pt x="1247" y="23"/>
                    </a:lnTo>
                    <a:lnTo>
                      <a:pt x="1224" y="15"/>
                    </a:lnTo>
                    <a:lnTo>
                      <a:pt x="1201" y="9"/>
                    </a:lnTo>
                    <a:lnTo>
                      <a:pt x="1178" y="5"/>
                    </a:lnTo>
                    <a:lnTo>
                      <a:pt x="1156" y="1"/>
                    </a:lnTo>
                    <a:lnTo>
                      <a:pt x="1135" y="1"/>
                    </a:lnTo>
                    <a:lnTo>
                      <a:pt x="1116" y="0"/>
                    </a:lnTo>
                    <a:lnTo>
                      <a:pt x="1083" y="1"/>
                    </a:lnTo>
                    <a:lnTo>
                      <a:pt x="1051" y="8"/>
                    </a:lnTo>
                    <a:lnTo>
                      <a:pt x="1022" y="17"/>
                    </a:lnTo>
                    <a:lnTo>
                      <a:pt x="994" y="30"/>
                    </a:lnTo>
                    <a:lnTo>
                      <a:pt x="969" y="45"/>
                    </a:lnTo>
                    <a:lnTo>
                      <a:pt x="945" y="63"/>
                    </a:lnTo>
                    <a:lnTo>
                      <a:pt x="924" y="82"/>
                    </a:lnTo>
                    <a:lnTo>
                      <a:pt x="904" y="101"/>
                    </a:lnTo>
                    <a:lnTo>
                      <a:pt x="886" y="121"/>
                    </a:lnTo>
                    <a:lnTo>
                      <a:pt x="871" y="142"/>
                    </a:lnTo>
                    <a:lnTo>
                      <a:pt x="857" y="161"/>
                    </a:lnTo>
                    <a:lnTo>
                      <a:pt x="845" y="180"/>
                    </a:lnTo>
                    <a:lnTo>
                      <a:pt x="835" y="197"/>
                    </a:lnTo>
                    <a:lnTo>
                      <a:pt x="826" y="212"/>
                    </a:lnTo>
                    <a:lnTo>
                      <a:pt x="811" y="174"/>
                    </a:lnTo>
                    <a:lnTo>
                      <a:pt x="792" y="142"/>
                    </a:lnTo>
                    <a:lnTo>
                      <a:pt x="773" y="114"/>
                    </a:lnTo>
                    <a:lnTo>
                      <a:pt x="752" y="89"/>
                    </a:lnTo>
                    <a:lnTo>
                      <a:pt x="729" y="69"/>
                    </a:lnTo>
                    <a:lnTo>
                      <a:pt x="706" y="51"/>
                    </a:lnTo>
                    <a:lnTo>
                      <a:pt x="682" y="37"/>
                    </a:lnTo>
                    <a:lnTo>
                      <a:pt x="658" y="25"/>
                    </a:lnTo>
                    <a:lnTo>
                      <a:pt x="635" y="16"/>
                    </a:lnTo>
                    <a:lnTo>
                      <a:pt x="611" y="9"/>
                    </a:lnTo>
                    <a:lnTo>
                      <a:pt x="588" y="4"/>
                    </a:lnTo>
                    <a:lnTo>
                      <a:pt x="567" y="1"/>
                    </a:lnTo>
                    <a:lnTo>
                      <a:pt x="547" y="0"/>
                    </a:lnTo>
                    <a:lnTo>
                      <a:pt x="529" y="0"/>
                    </a:lnTo>
                    <a:lnTo>
                      <a:pt x="487" y="2"/>
                    </a:lnTo>
                    <a:lnTo>
                      <a:pt x="447" y="10"/>
                    </a:lnTo>
                    <a:lnTo>
                      <a:pt x="410" y="22"/>
                    </a:lnTo>
                    <a:lnTo>
                      <a:pt x="373" y="38"/>
                    </a:lnTo>
                    <a:lnTo>
                      <a:pt x="339" y="57"/>
                    </a:lnTo>
                    <a:lnTo>
                      <a:pt x="307" y="79"/>
                    </a:lnTo>
                    <a:lnTo>
                      <a:pt x="277" y="104"/>
                    </a:lnTo>
                    <a:lnTo>
                      <a:pt x="249" y="130"/>
                    </a:lnTo>
                    <a:lnTo>
                      <a:pt x="223" y="159"/>
                    </a:lnTo>
                    <a:lnTo>
                      <a:pt x="199" y="188"/>
                    </a:lnTo>
                    <a:lnTo>
                      <a:pt x="178" y="218"/>
                    </a:lnTo>
                    <a:lnTo>
                      <a:pt x="159" y="248"/>
                    </a:lnTo>
                    <a:lnTo>
                      <a:pt x="142" y="277"/>
                    </a:lnTo>
                    <a:lnTo>
                      <a:pt x="127" y="306"/>
                    </a:lnTo>
                    <a:lnTo>
                      <a:pt x="115" y="333"/>
                    </a:lnTo>
                    <a:lnTo>
                      <a:pt x="104" y="359"/>
                    </a:lnTo>
                    <a:lnTo>
                      <a:pt x="96" y="381"/>
                    </a:lnTo>
                    <a:lnTo>
                      <a:pt x="90" y="401"/>
                    </a:lnTo>
                    <a:lnTo>
                      <a:pt x="87" y="418"/>
                    </a:lnTo>
                    <a:lnTo>
                      <a:pt x="85" y="430"/>
                    </a:lnTo>
                    <a:lnTo>
                      <a:pt x="87" y="440"/>
                    </a:lnTo>
                    <a:lnTo>
                      <a:pt x="91" y="447"/>
                    </a:lnTo>
                    <a:lnTo>
                      <a:pt x="97" y="452"/>
                    </a:lnTo>
                    <a:lnTo>
                      <a:pt x="104" y="456"/>
                    </a:lnTo>
                    <a:lnTo>
                      <a:pt x="115" y="458"/>
                    </a:lnTo>
                    <a:lnTo>
                      <a:pt x="118" y="458"/>
                    </a:lnTo>
                    <a:lnTo>
                      <a:pt x="130" y="457"/>
                    </a:lnTo>
                    <a:lnTo>
                      <a:pt x="139" y="454"/>
                    </a:lnTo>
                    <a:lnTo>
                      <a:pt x="146" y="448"/>
                    </a:lnTo>
                    <a:lnTo>
                      <a:pt x="151" y="440"/>
                    </a:lnTo>
                    <a:lnTo>
                      <a:pt x="154" y="427"/>
                    </a:lnTo>
                    <a:lnTo>
                      <a:pt x="173" y="374"/>
                    </a:lnTo>
                    <a:lnTo>
                      <a:pt x="193" y="326"/>
                    </a:lnTo>
                    <a:lnTo>
                      <a:pt x="215" y="283"/>
                    </a:lnTo>
                    <a:lnTo>
                      <a:pt x="238" y="245"/>
                    </a:lnTo>
                    <a:lnTo>
                      <a:pt x="262" y="211"/>
                    </a:lnTo>
                    <a:lnTo>
                      <a:pt x="288" y="181"/>
                    </a:lnTo>
                    <a:lnTo>
                      <a:pt x="313" y="155"/>
                    </a:lnTo>
                    <a:lnTo>
                      <a:pt x="339" y="133"/>
                    </a:lnTo>
                    <a:lnTo>
                      <a:pt x="364" y="115"/>
                    </a:lnTo>
                    <a:lnTo>
                      <a:pt x="390" y="99"/>
                    </a:lnTo>
                    <a:lnTo>
                      <a:pt x="415" y="87"/>
                    </a:lnTo>
                    <a:lnTo>
                      <a:pt x="439" y="76"/>
                    </a:lnTo>
                    <a:lnTo>
                      <a:pt x="463" y="70"/>
                    </a:lnTo>
                    <a:lnTo>
                      <a:pt x="484" y="65"/>
                    </a:lnTo>
                    <a:lnTo>
                      <a:pt x="505" y="62"/>
                    </a:lnTo>
                    <a:lnTo>
                      <a:pt x="524" y="61"/>
                    </a:lnTo>
                    <a:lnTo>
                      <a:pt x="536" y="61"/>
                    </a:lnTo>
                    <a:lnTo>
                      <a:pt x="549" y="63"/>
                    </a:lnTo>
                    <a:lnTo>
                      <a:pt x="562" y="66"/>
                    </a:lnTo>
                    <a:lnTo>
                      <a:pt x="576" y="70"/>
                    </a:lnTo>
                    <a:lnTo>
                      <a:pt x="590" y="76"/>
                    </a:lnTo>
                    <a:lnTo>
                      <a:pt x="604" y="84"/>
                    </a:lnTo>
                    <a:lnTo>
                      <a:pt x="618" y="94"/>
                    </a:lnTo>
                    <a:lnTo>
                      <a:pt x="630" y="106"/>
                    </a:lnTo>
                    <a:lnTo>
                      <a:pt x="642" y="122"/>
                    </a:lnTo>
                    <a:lnTo>
                      <a:pt x="652" y="140"/>
                    </a:lnTo>
                    <a:lnTo>
                      <a:pt x="660" y="162"/>
                    </a:lnTo>
                    <a:lnTo>
                      <a:pt x="667" y="187"/>
                    </a:lnTo>
                    <a:lnTo>
                      <a:pt x="670" y="216"/>
                    </a:lnTo>
                    <a:lnTo>
                      <a:pt x="672" y="248"/>
                    </a:lnTo>
                    <a:lnTo>
                      <a:pt x="671" y="267"/>
                    </a:lnTo>
                    <a:lnTo>
                      <a:pt x="670" y="288"/>
                    </a:lnTo>
                    <a:lnTo>
                      <a:pt x="667" y="313"/>
                    </a:lnTo>
                    <a:lnTo>
                      <a:pt x="662" y="341"/>
                    </a:lnTo>
                    <a:lnTo>
                      <a:pt x="657" y="373"/>
                    </a:lnTo>
                    <a:lnTo>
                      <a:pt x="649" y="407"/>
                    </a:lnTo>
                    <a:lnTo>
                      <a:pt x="641" y="446"/>
                    </a:lnTo>
                    <a:lnTo>
                      <a:pt x="631" y="489"/>
                    </a:lnTo>
                    <a:lnTo>
                      <a:pt x="620" y="535"/>
                    </a:lnTo>
                    <a:lnTo>
                      <a:pt x="608" y="586"/>
                    </a:lnTo>
                    <a:lnTo>
                      <a:pt x="593" y="642"/>
                    </a:lnTo>
                    <a:lnTo>
                      <a:pt x="578" y="703"/>
                    </a:lnTo>
                    <a:lnTo>
                      <a:pt x="562" y="767"/>
                    </a:lnTo>
                    <a:lnTo>
                      <a:pt x="543" y="837"/>
                    </a:lnTo>
                    <a:lnTo>
                      <a:pt x="524" y="913"/>
                    </a:lnTo>
                    <a:lnTo>
                      <a:pt x="510" y="959"/>
                    </a:lnTo>
                    <a:lnTo>
                      <a:pt x="494" y="1002"/>
                    </a:lnTo>
                    <a:lnTo>
                      <a:pt x="477" y="1041"/>
                    </a:lnTo>
                    <a:lnTo>
                      <a:pt x="456" y="1077"/>
                    </a:lnTo>
                    <a:lnTo>
                      <a:pt x="434" y="1109"/>
                    </a:lnTo>
                    <a:lnTo>
                      <a:pt x="410" y="1137"/>
                    </a:lnTo>
                    <a:lnTo>
                      <a:pt x="383" y="1160"/>
                    </a:lnTo>
                    <a:lnTo>
                      <a:pt x="355" y="1179"/>
                    </a:lnTo>
                    <a:lnTo>
                      <a:pt x="325" y="1193"/>
                    </a:lnTo>
                    <a:lnTo>
                      <a:pt x="294" y="1201"/>
                    </a:lnTo>
                    <a:lnTo>
                      <a:pt x="262" y="1204"/>
                    </a:lnTo>
                    <a:lnTo>
                      <a:pt x="252" y="1204"/>
                    </a:lnTo>
                    <a:lnTo>
                      <a:pt x="237" y="1203"/>
                    </a:lnTo>
                    <a:lnTo>
                      <a:pt x="219" y="1201"/>
                    </a:lnTo>
                    <a:lnTo>
                      <a:pt x="198" y="1197"/>
                    </a:lnTo>
                    <a:lnTo>
                      <a:pt x="174" y="1191"/>
                    </a:lnTo>
                    <a:lnTo>
                      <a:pt x="149" y="1181"/>
                    </a:lnTo>
                    <a:lnTo>
                      <a:pt x="124" y="1167"/>
                    </a:lnTo>
                    <a:lnTo>
                      <a:pt x="147" y="1161"/>
                    </a:lnTo>
                    <a:lnTo>
                      <a:pt x="168" y="1152"/>
                    </a:lnTo>
                    <a:lnTo>
                      <a:pt x="188" y="1139"/>
                    </a:lnTo>
                    <a:lnTo>
                      <a:pt x="206" y="1124"/>
                    </a:lnTo>
                    <a:lnTo>
                      <a:pt x="222" y="1108"/>
                    </a:lnTo>
                    <a:lnTo>
                      <a:pt x="235" y="1088"/>
                    </a:lnTo>
                    <a:lnTo>
                      <a:pt x="245" y="1066"/>
                    </a:lnTo>
                    <a:lnTo>
                      <a:pt x="251" y="1042"/>
                    </a:lnTo>
                    <a:lnTo>
                      <a:pt x="254" y="1017"/>
                    </a:lnTo>
                    <a:lnTo>
                      <a:pt x="252" y="995"/>
                    </a:lnTo>
                    <a:lnTo>
                      <a:pt x="247" y="978"/>
                    </a:lnTo>
                    <a:lnTo>
                      <a:pt x="239" y="963"/>
                    </a:lnTo>
                    <a:lnTo>
                      <a:pt x="230" y="950"/>
                    </a:lnTo>
                    <a:lnTo>
                      <a:pt x="218" y="939"/>
                    </a:lnTo>
                    <a:lnTo>
                      <a:pt x="205" y="932"/>
                    </a:lnTo>
                    <a:lnTo>
                      <a:pt x="192" y="926"/>
                    </a:lnTo>
                    <a:lnTo>
                      <a:pt x="178" y="922"/>
                    </a:lnTo>
                    <a:lnTo>
                      <a:pt x="164" y="920"/>
                    </a:lnTo>
                    <a:lnTo>
                      <a:pt x="151" y="919"/>
                    </a:lnTo>
                    <a:lnTo>
                      <a:pt x="125" y="922"/>
                    </a:lnTo>
                    <a:lnTo>
                      <a:pt x="99" y="929"/>
                    </a:lnTo>
                    <a:lnTo>
                      <a:pt x="76" y="941"/>
                    </a:lnTo>
                    <a:lnTo>
                      <a:pt x="55" y="957"/>
                    </a:lnTo>
                    <a:lnTo>
                      <a:pt x="36" y="977"/>
                    </a:lnTo>
                    <a:lnTo>
                      <a:pt x="21" y="999"/>
                    </a:lnTo>
                    <a:lnTo>
                      <a:pt x="9" y="1024"/>
                    </a:lnTo>
                    <a:lnTo>
                      <a:pt x="2" y="1051"/>
                    </a:lnTo>
                    <a:lnTo>
                      <a:pt x="0" y="1081"/>
                    </a:lnTo>
                    <a:lnTo>
                      <a:pt x="2" y="1108"/>
                    </a:lnTo>
                    <a:lnTo>
                      <a:pt x="9" y="1132"/>
                    </a:lnTo>
                    <a:lnTo>
                      <a:pt x="18" y="1154"/>
                    </a:lnTo>
                    <a:lnTo>
                      <a:pt x="30" y="1174"/>
                    </a:lnTo>
                    <a:lnTo>
                      <a:pt x="45" y="1192"/>
                    </a:lnTo>
                    <a:lnTo>
                      <a:pt x="64" y="1208"/>
                    </a:lnTo>
                    <a:lnTo>
                      <a:pt x="84" y="1222"/>
                    </a:lnTo>
                    <a:lnTo>
                      <a:pt x="106" y="1234"/>
                    </a:lnTo>
                    <a:lnTo>
                      <a:pt x="129" y="1243"/>
                    </a:lnTo>
                    <a:lnTo>
                      <a:pt x="154" y="1252"/>
                    </a:lnTo>
                    <a:lnTo>
                      <a:pt x="180" y="1257"/>
                    </a:lnTo>
                    <a:lnTo>
                      <a:pt x="207" y="1262"/>
                    </a:lnTo>
                    <a:lnTo>
                      <a:pt x="233" y="1265"/>
                    </a:lnTo>
                    <a:lnTo>
                      <a:pt x="259" y="1266"/>
                    </a:lnTo>
                    <a:lnTo>
                      <a:pt x="294" y="1263"/>
                    </a:lnTo>
                    <a:lnTo>
                      <a:pt x="328" y="1256"/>
                    </a:lnTo>
                    <a:lnTo>
                      <a:pt x="358" y="1245"/>
                    </a:lnTo>
                    <a:lnTo>
                      <a:pt x="387" y="1231"/>
                    </a:lnTo>
                    <a:lnTo>
                      <a:pt x="413" y="1214"/>
                    </a:lnTo>
                    <a:lnTo>
                      <a:pt x="437" y="1195"/>
                    </a:lnTo>
                    <a:lnTo>
                      <a:pt x="458" y="1176"/>
                    </a:lnTo>
                    <a:lnTo>
                      <a:pt x="478" y="1155"/>
                    </a:lnTo>
                    <a:lnTo>
                      <a:pt x="495" y="1135"/>
                    </a:lnTo>
                    <a:lnTo>
                      <a:pt x="510" y="1116"/>
                    </a:lnTo>
                    <a:lnTo>
                      <a:pt x="522" y="1097"/>
                    </a:lnTo>
                    <a:lnTo>
                      <a:pt x="532" y="1081"/>
                    </a:lnTo>
                    <a:lnTo>
                      <a:pt x="540" y="1068"/>
                    </a:lnTo>
                    <a:lnTo>
                      <a:pt x="548" y="1053"/>
                    </a:lnTo>
                    <a:lnTo>
                      <a:pt x="558" y="1080"/>
                    </a:lnTo>
                    <a:lnTo>
                      <a:pt x="570" y="1105"/>
                    </a:lnTo>
                    <a:lnTo>
                      <a:pt x="586" y="1130"/>
                    </a:lnTo>
                    <a:lnTo>
                      <a:pt x="603" y="1154"/>
                    </a:lnTo>
                    <a:lnTo>
                      <a:pt x="624" y="1177"/>
                    </a:lnTo>
                    <a:lnTo>
                      <a:pt x="647" y="1198"/>
                    </a:lnTo>
                    <a:lnTo>
                      <a:pt x="673" y="1217"/>
                    </a:lnTo>
                    <a:lnTo>
                      <a:pt x="703" y="1234"/>
                    </a:lnTo>
                    <a:lnTo>
                      <a:pt x="734" y="1247"/>
                    </a:lnTo>
                    <a:lnTo>
                      <a:pt x="769" y="1257"/>
                    </a:lnTo>
                    <a:lnTo>
                      <a:pt x="806" y="1264"/>
                    </a:lnTo>
                    <a:lnTo>
                      <a:pt x="846" y="1266"/>
                    </a:lnTo>
                    <a:lnTo>
                      <a:pt x="887" y="1263"/>
                    </a:lnTo>
                    <a:lnTo>
                      <a:pt x="927" y="1255"/>
                    </a:lnTo>
                    <a:lnTo>
                      <a:pt x="965" y="1243"/>
                    </a:lnTo>
                    <a:lnTo>
                      <a:pt x="1001" y="1227"/>
                    </a:lnTo>
                    <a:lnTo>
                      <a:pt x="1035" y="1209"/>
                    </a:lnTo>
                    <a:lnTo>
                      <a:pt x="1066" y="1186"/>
                    </a:lnTo>
                    <a:lnTo>
                      <a:pt x="1095" y="1161"/>
                    </a:lnTo>
                    <a:lnTo>
                      <a:pt x="1124" y="1134"/>
                    </a:lnTo>
                    <a:lnTo>
                      <a:pt x="1149" y="1106"/>
                    </a:lnTo>
                    <a:lnTo>
                      <a:pt x="1173" y="1077"/>
                    </a:lnTo>
                    <a:lnTo>
                      <a:pt x="1194" y="1047"/>
                    </a:lnTo>
                    <a:lnTo>
                      <a:pt x="1213" y="1017"/>
                    </a:lnTo>
                    <a:lnTo>
                      <a:pt x="1230" y="987"/>
                    </a:lnTo>
                    <a:lnTo>
                      <a:pt x="1245" y="959"/>
                    </a:lnTo>
                    <a:lnTo>
                      <a:pt x="1258" y="932"/>
                    </a:lnTo>
                    <a:lnTo>
                      <a:pt x="1268" y="907"/>
                    </a:lnTo>
                    <a:lnTo>
                      <a:pt x="1276" y="884"/>
                    </a:lnTo>
                    <a:lnTo>
                      <a:pt x="1282" y="864"/>
                    </a:lnTo>
                    <a:lnTo>
                      <a:pt x="1285" y="848"/>
                    </a:lnTo>
                    <a:lnTo>
                      <a:pt x="1286" y="836"/>
                    </a:lnTo>
                    <a:lnTo>
                      <a:pt x="1285" y="825"/>
                    </a:lnTo>
                    <a:lnTo>
                      <a:pt x="1282" y="818"/>
                    </a:lnTo>
                    <a:lnTo>
                      <a:pt x="1276" y="812"/>
                    </a:lnTo>
                    <a:lnTo>
                      <a:pt x="1270" y="809"/>
                    </a:lnTo>
                    <a:lnTo>
                      <a:pt x="1264" y="807"/>
                    </a:lnTo>
                    <a:lnTo>
                      <a:pt x="1254" y="807"/>
                    </a:lnTo>
                    <a:lnTo>
                      <a:pt x="1243" y="808"/>
                    </a:lnTo>
                    <a:lnTo>
                      <a:pt x="1235" y="811"/>
                    </a:lnTo>
                    <a:lnTo>
                      <a:pt x="1228" y="815"/>
                    </a:lnTo>
                    <a:lnTo>
                      <a:pt x="1224" y="821"/>
                    </a:lnTo>
                    <a:lnTo>
                      <a:pt x="1221" y="829"/>
                    </a:lnTo>
                    <a:lnTo>
                      <a:pt x="1218" y="838"/>
                    </a:lnTo>
                    <a:lnTo>
                      <a:pt x="1201" y="889"/>
                    </a:lnTo>
                    <a:lnTo>
                      <a:pt x="1182" y="935"/>
                    </a:lnTo>
                    <a:lnTo>
                      <a:pt x="1162" y="976"/>
                    </a:lnTo>
                    <a:lnTo>
                      <a:pt x="1141" y="1013"/>
                    </a:lnTo>
                    <a:lnTo>
                      <a:pt x="1118" y="1046"/>
                    </a:lnTo>
                    <a:lnTo>
                      <a:pt x="1095" y="1075"/>
                    </a:lnTo>
                    <a:lnTo>
                      <a:pt x="1071" y="1101"/>
                    </a:lnTo>
                    <a:lnTo>
                      <a:pt x="1046" y="1123"/>
                    </a:lnTo>
                    <a:lnTo>
                      <a:pt x="1022" y="1142"/>
                    </a:lnTo>
                    <a:lnTo>
                      <a:pt x="997" y="1158"/>
                    </a:lnTo>
                    <a:lnTo>
                      <a:pt x="973" y="1172"/>
                    </a:lnTo>
                    <a:lnTo>
                      <a:pt x="950" y="1182"/>
                    </a:lnTo>
                    <a:lnTo>
                      <a:pt x="928" y="1191"/>
                    </a:lnTo>
                    <a:lnTo>
                      <a:pt x="906" y="1196"/>
                    </a:lnTo>
                    <a:lnTo>
                      <a:pt x="886" y="1201"/>
                    </a:lnTo>
                    <a:lnTo>
                      <a:pt x="868" y="1203"/>
                    </a:lnTo>
                    <a:lnTo>
                      <a:pt x="851" y="1204"/>
                    </a:lnTo>
                    <a:lnTo>
                      <a:pt x="825" y="1202"/>
                    </a:lnTo>
                    <a:lnTo>
                      <a:pt x="802" y="1196"/>
                    </a:lnTo>
                    <a:lnTo>
                      <a:pt x="782" y="1189"/>
                    </a:lnTo>
                    <a:lnTo>
                      <a:pt x="765" y="1178"/>
                    </a:lnTo>
                    <a:lnTo>
                      <a:pt x="749" y="1164"/>
                    </a:lnTo>
                    <a:lnTo>
                      <a:pt x="735" y="1148"/>
                    </a:lnTo>
                    <a:lnTo>
                      <a:pt x="724" y="1129"/>
                    </a:lnTo>
                    <a:lnTo>
                      <a:pt x="716" y="1109"/>
                    </a:lnTo>
                    <a:lnTo>
                      <a:pt x="708" y="1089"/>
                    </a:lnTo>
                    <a:lnTo>
                      <a:pt x="704" y="1066"/>
                    </a:lnTo>
                    <a:lnTo>
                      <a:pt x="701" y="1043"/>
                    </a:lnTo>
                    <a:lnTo>
                      <a:pt x="700" y="1020"/>
                    </a:lnTo>
                    <a:lnTo>
                      <a:pt x="701" y="996"/>
                    </a:lnTo>
                    <a:lnTo>
                      <a:pt x="703" y="973"/>
                    </a:lnTo>
                    <a:lnTo>
                      <a:pt x="706" y="947"/>
                    </a:lnTo>
                    <a:lnTo>
                      <a:pt x="712" y="920"/>
                    </a:lnTo>
                    <a:lnTo>
                      <a:pt x="718" y="890"/>
                    </a:lnTo>
                    <a:lnTo>
                      <a:pt x="727" y="855"/>
                    </a:lnTo>
                    <a:lnTo>
                      <a:pt x="736" y="817"/>
                    </a:lnTo>
                    <a:lnTo>
                      <a:pt x="747" y="774"/>
                    </a:lnTo>
                    <a:lnTo>
                      <a:pt x="840" y="3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Freeform 7"/>
              <p:cNvSpPr>
                <a:spLocks noEditPoints="1"/>
              </p:cNvSpPr>
              <p:nvPr/>
            </p:nvSpPr>
            <p:spPr bwMode="auto">
              <a:xfrm>
                <a:off x="1838" y="1539"/>
                <a:ext cx="585" cy="1316"/>
              </a:xfrm>
              <a:custGeom>
                <a:avLst/>
                <a:gdLst>
                  <a:gd name="T0" fmla="*/ 530 w 585"/>
                  <a:gd name="T1" fmla="*/ 49 h 1316"/>
                  <a:gd name="T2" fmla="*/ 505 w 585"/>
                  <a:gd name="T3" fmla="*/ 15 h 1316"/>
                  <a:gd name="T4" fmla="*/ 458 w 585"/>
                  <a:gd name="T5" fmla="*/ 0 h 1316"/>
                  <a:gd name="T6" fmla="*/ 400 w 585"/>
                  <a:gd name="T7" fmla="*/ 18 h 1316"/>
                  <a:gd name="T8" fmla="*/ 359 w 585"/>
                  <a:gd name="T9" fmla="*/ 66 h 1316"/>
                  <a:gd name="T10" fmla="*/ 351 w 585"/>
                  <a:gd name="T11" fmla="*/ 120 h 1316"/>
                  <a:gd name="T12" fmla="*/ 369 w 585"/>
                  <a:gd name="T13" fmla="*/ 157 h 1316"/>
                  <a:gd name="T14" fmla="*/ 409 w 585"/>
                  <a:gd name="T15" fmla="*/ 180 h 1316"/>
                  <a:gd name="T16" fmla="*/ 473 w 585"/>
                  <a:gd name="T17" fmla="*/ 169 h 1316"/>
                  <a:gd name="T18" fmla="*/ 523 w 585"/>
                  <a:gd name="T19" fmla="*/ 119 h 1316"/>
                  <a:gd name="T20" fmla="*/ 141 w 585"/>
                  <a:gd name="T21" fmla="*/ 1068 h 1316"/>
                  <a:gd name="T22" fmla="*/ 126 w 585"/>
                  <a:gd name="T23" fmla="*/ 1127 h 1316"/>
                  <a:gd name="T24" fmla="*/ 133 w 585"/>
                  <a:gd name="T25" fmla="*/ 1202 h 1316"/>
                  <a:gd name="T26" fmla="*/ 175 w 585"/>
                  <a:gd name="T27" fmla="*/ 1268 h 1316"/>
                  <a:gd name="T28" fmla="*/ 247 w 585"/>
                  <a:gd name="T29" fmla="*/ 1308 h 1316"/>
                  <a:gd name="T30" fmla="*/ 339 w 585"/>
                  <a:gd name="T31" fmla="*/ 1314 h 1316"/>
                  <a:gd name="T32" fmla="*/ 420 w 585"/>
                  <a:gd name="T33" fmla="*/ 1282 h 1316"/>
                  <a:gd name="T34" fmla="*/ 484 w 585"/>
                  <a:gd name="T35" fmla="*/ 1224 h 1316"/>
                  <a:gd name="T36" fmla="*/ 533 w 585"/>
                  <a:gd name="T37" fmla="*/ 1154 h 1316"/>
                  <a:gd name="T38" fmla="*/ 564 w 585"/>
                  <a:gd name="T39" fmla="*/ 1086 h 1316"/>
                  <a:gd name="T40" fmla="*/ 582 w 585"/>
                  <a:gd name="T41" fmla="*/ 1035 h 1316"/>
                  <a:gd name="T42" fmla="*/ 584 w 585"/>
                  <a:gd name="T43" fmla="*/ 1008 h 1316"/>
                  <a:gd name="T44" fmla="*/ 569 w 585"/>
                  <a:gd name="T45" fmla="*/ 994 h 1316"/>
                  <a:gd name="T46" fmla="*/ 542 w 585"/>
                  <a:gd name="T47" fmla="*/ 993 h 1316"/>
                  <a:gd name="T48" fmla="*/ 525 w 585"/>
                  <a:gd name="T49" fmla="*/ 1007 h 1316"/>
                  <a:gd name="T50" fmla="*/ 503 w 585"/>
                  <a:gd name="T51" fmla="*/ 1069 h 1316"/>
                  <a:gd name="T52" fmla="*/ 448 w 585"/>
                  <a:gd name="T53" fmla="*/ 1176 h 1316"/>
                  <a:gd name="T54" fmla="*/ 382 w 585"/>
                  <a:gd name="T55" fmla="*/ 1240 h 1316"/>
                  <a:gd name="T56" fmla="*/ 313 w 585"/>
                  <a:gd name="T57" fmla="*/ 1261 h 1316"/>
                  <a:gd name="T58" fmla="*/ 278 w 585"/>
                  <a:gd name="T59" fmla="*/ 1248 h 1316"/>
                  <a:gd name="T60" fmla="*/ 266 w 585"/>
                  <a:gd name="T61" fmla="*/ 1211 h 1316"/>
                  <a:gd name="T62" fmla="*/ 270 w 585"/>
                  <a:gd name="T63" fmla="*/ 1141 h 1316"/>
                  <a:gd name="T64" fmla="*/ 295 w 585"/>
                  <a:gd name="T65" fmla="*/ 1068 h 1316"/>
                  <a:gd name="T66" fmla="*/ 362 w 585"/>
                  <a:gd name="T67" fmla="*/ 899 h 1316"/>
                  <a:gd name="T68" fmla="*/ 382 w 585"/>
                  <a:gd name="T69" fmla="*/ 846 h 1316"/>
                  <a:gd name="T70" fmla="*/ 417 w 585"/>
                  <a:gd name="T71" fmla="*/ 755 h 1316"/>
                  <a:gd name="T72" fmla="*/ 440 w 585"/>
                  <a:gd name="T73" fmla="*/ 696 h 1316"/>
                  <a:gd name="T74" fmla="*/ 452 w 585"/>
                  <a:gd name="T75" fmla="*/ 663 h 1316"/>
                  <a:gd name="T76" fmla="*/ 463 w 585"/>
                  <a:gd name="T77" fmla="*/ 600 h 1316"/>
                  <a:gd name="T78" fmla="*/ 444 w 585"/>
                  <a:gd name="T79" fmla="*/ 523 h 1316"/>
                  <a:gd name="T80" fmla="*/ 390 w 585"/>
                  <a:gd name="T81" fmla="*/ 466 h 1316"/>
                  <a:gd name="T82" fmla="*/ 311 w 585"/>
                  <a:gd name="T83" fmla="*/ 436 h 1316"/>
                  <a:gd name="T84" fmla="*/ 221 w 585"/>
                  <a:gd name="T85" fmla="*/ 443 h 1316"/>
                  <a:gd name="T86" fmla="*/ 145 w 585"/>
                  <a:gd name="T87" fmla="*/ 485 h 1316"/>
                  <a:gd name="T88" fmla="*/ 85 w 585"/>
                  <a:gd name="T89" fmla="*/ 548 h 1316"/>
                  <a:gd name="T90" fmla="*/ 42 w 585"/>
                  <a:gd name="T91" fmla="*/ 618 h 1316"/>
                  <a:gd name="T92" fmla="*/ 14 w 585"/>
                  <a:gd name="T93" fmla="*/ 682 h 1316"/>
                  <a:gd name="T94" fmla="*/ 0 w 585"/>
                  <a:gd name="T95" fmla="*/ 733 h 1316"/>
                  <a:gd name="T96" fmla="*/ 11 w 585"/>
                  <a:gd name="T97" fmla="*/ 753 h 1316"/>
                  <a:gd name="T98" fmla="*/ 30 w 585"/>
                  <a:gd name="T99" fmla="*/ 759 h 1316"/>
                  <a:gd name="T100" fmla="*/ 53 w 585"/>
                  <a:gd name="T101" fmla="*/ 755 h 1316"/>
                  <a:gd name="T102" fmla="*/ 66 w 585"/>
                  <a:gd name="T103" fmla="*/ 738 h 1316"/>
                  <a:gd name="T104" fmla="*/ 99 w 585"/>
                  <a:gd name="T105" fmla="*/ 645 h 1316"/>
                  <a:gd name="T106" fmla="*/ 153 w 585"/>
                  <a:gd name="T107" fmla="*/ 556 h 1316"/>
                  <a:gd name="T108" fmla="*/ 214 w 585"/>
                  <a:gd name="T109" fmla="*/ 505 h 1316"/>
                  <a:gd name="T110" fmla="*/ 274 w 585"/>
                  <a:gd name="T111" fmla="*/ 489 h 1316"/>
                  <a:gd name="T112" fmla="*/ 306 w 585"/>
                  <a:gd name="T113" fmla="*/ 499 h 1316"/>
                  <a:gd name="T114" fmla="*/ 322 w 585"/>
                  <a:gd name="T115" fmla="*/ 537 h 1316"/>
                  <a:gd name="T116" fmla="*/ 321 w 585"/>
                  <a:gd name="T117" fmla="*/ 580 h 1316"/>
                  <a:gd name="T118" fmla="*/ 313 w 585"/>
                  <a:gd name="T119" fmla="*/ 619 h 1316"/>
                  <a:gd name="T120" fmla="*/ 294 w 585"/>
                  <a:gd name="T121" fmla="*/ 672 h 1316"/>
                  <a:gd name="T122" fmla="*/ 263 w 585"/>
                  <a:gd name="T123" fmla="*/ 753 h 13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85"/>
                  <a:gd name="T187" fmla="*/ 0 h 1316"/>
                  <a:gd name="T188" fmla="*/ 585 w 585"/>
                  <a:gd name="T189" fmla="*/ 1316 h 131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85" h="1316">
                    <a:moveTo>
                      <a:pt x="535" y="74"/>
                    </a:moveTo>
                    <a:lnTo>
                      <a:pt x="534" y="62"/>
                    </a:lnTo>
                    <a:lnTo>
                      <a:pt x="530" y="49"/>
                    </a:lnTo>
                    <a:lnTo>
                      <a:pt x="525" y="36"/>
                    </a:lnTo>
                    <a:lnTo>
                      <a:pt x="517" y="25"/>
                    </a:lnTo>
                    <a:lnTo>
                      <a:pt x="505" y="15"/>
                    </a:lnTo>
                    <a:lnTo>
                      <a:pt x="493" y="7"/>
                    </a:lnTo>
                    <a:lnTo>
                      <a:pt x="477" y="2"/>
                    </a:lnTo>
                    <a:lnTo>
                      <a:pt x="458" y="0"/>
                    </a:lnTo>
                    <a:lnTo>
                      <a:pt x="438" y="2"/>
                    </a:lnTo>
                    <a:lnTo>
                      <a:pt x="419" y="8"/>
                    </a:lnTo>
                    <a:lnTo>
                      <a:pt x="400" y="18"/>
                    </a:lnTo>
                    <a:lnTo>
                      <a:pt x="384" y="33"/>
                    </a:lnTo>
                    <a:lnTo>
                      <a:pt x="370" y="48"/>
                    </a:lnTo>
                    <a:lnTo>
                      <a:pt x="359" y="66"/>
                    </a:lnTo>
                    <a:lnTo>
                      <a:pt x="352" y="87"/>
                    </a:lnTo>
                    <a:lnTo>
                      <a:pt x="350" y="107"/>
                    </a:lnTo>
                    <a:lnTo>
                      <a:pt x="351" y="120"/>
                    </a:lnTo>
                    <a:lnTo>
                      <a:pt x="354" y="133"/>
                    </a:lnTo>
                    <a:lnTo>
                      <a:pt x="361" y="146"/>
                    </a:lnTo>
                    <a:lnTo>
                      <a:pt x="369" y="157"/>
                    </a:lnTo>
                    <a:lnTo>
                      <a:pt x="379" y="167"/>
                    </a:lnTo>
                    <a:lnTo>
                      <a:pt x="393" y="175"/>
                    </a:lnTo>
                    <a:lnTo>
                      <a:pt x="409" y="180"/>
                    </a:lnTo>
                    <a:lnTo>
                      <a:pt x="427" y="181"/>
                    </a:lnTo>
                    <a:lnTo>
                      <a:pt x="450" y="178"/>
                    </a:lnTo>
                    <a:lnTo>
                      <a:pt x="473" y="169"/>
                    </a:lnTo>
                    <a:lnTo>
                      <a:pt x="493" y="156"/>
                    </a:lnTo>
                    <a:lnTo>
                      <a:pt x="510" y="138"/>
                    </a:lnTo>
                    <a:lnTo>
                      <a:pt x="523" y="119"/>
                    </a:lnTo>
                    <a:lnTo>
                      <a:pt x="532" y="97"/>
                    </a:lnTo>
                    <a:lnTo>
                      <a:pt x="535" y="74"/>
                    </a:lnTo>
                    <a:close/>
                    <a:moveTo>
                      <a:pt x="141" y="1068"/>
                    </a:moveTo>
                    <a:lnTo>
                      <a:pt x="136" y="1086"/>
                    </a:lnTo>
                    <a:lnTo>
                      <a:pt x="129" y="1106"/>
                    </a:lnTo>
                    <a:lnTo>
                      <a:pt x="126" y="1127"/>
                    </a:lnTo>
                    <a:lnTo>
                      <a:pt x="124" y="1150"/>
                    </a:lnTo>
                    <a:lnTo>
                      <a:pt x="127" y="1177"/>
                    </a:lnTo>
                    <a:lnTo>
                      <a:pt x="133" y="1202"/>
                    </a:lnTo>
                    <a:lnTo>
                      <a:pt x="143" y="1227"/>
                    </a:lnTo>
                    <a:lnTo>
                      <a:pt x="158" y="1248"/>
                    </a:lnTo>
                    <a:lnTo>
                      <a:pt x="175" y="1268"/>
                    </a:lnTo>
                    <a:lnTo>
                      <a:pt x="197" y="1285"/>
                    </a:lnTo>
                    <a:lnTo>
                      <a:pt x="221" y="1298"/>
                    </a:lnTo>
                    <a:lnTo>
                      <a:pt x="247" y="1308"/>
                    </a:lnTo>
                    <a:lnTo>
                      <a:pt x="276" y="1314"/>
                    </a:lnTo>
                    <a:lnTo>
                      <a:pt x="307" y="1316"/>
                    </a:lnTo>
                    <a:lnTo>
                      <a:pt x="339" y="1314"/>
                    </a:lnTo>
                    <a:lnTo>
                      <a:pt x="367" y="1307"/>
                    </a:lnTo>
                    <a:lnTo>
                      <a:pt x="395" y="1296"/>
                    </a:lnTo>
                    <a:lnTo>
                      <a:pt x="420" y="1282"/>
                    </a:lnTo>
                    <a:lnTo>
                      <a:pt x="444" y="1265"/>
                    </a:lnTo>
                    <a:lnTo>
                      <a:pt x="465" y="1245"/>
                    </a:lnTo>
                    <a:lnTo>
                      <a:pt x="484" y="1224"/>
                    </a:lnTo>
                    <a:lnTo>
                      <a:pt x="503" y="1201"/>
                    </a:lnTo>
                    <a:lnTo>
                      <a:pt x="518" y="1178"/>
                    </a:lnTo>
                    <a:lnTo>
                      <a:pt x="533" y="1154"/>
                    </a:lnTo>
                    <a:lnTo>
                      <a:pt x="545" y="1130"/>
                    </a:lnTo>
                    <a:lnTo>
                      <a:pt x="556" y="1108"/>
                    </a:lnTo>
                    <a:lnTo>
                      <a:pt x="564" y="1086"/>
                    </a:lnTo>
                    <a:lnTo>
                      <a:pt x="572" y="1067"/>
                    </a:lnTo>
                    <a:lnTo>
                      <a:pt x="577" y="1049"/>
                    </a:lnTo>
                    <a:lnTo>
                      <a:pt x="582" y="1035"/>
                    </a:lnTo>
                    <a:lnTo>
                      <a:pt x="584" y="1024"/>
                    </a:lnTo>
                    <a:lnTo>
                      <a:pt x="585" y="1017"/>
                    </a:lnTo>
                    <a:lnTo>
                      <a:pt x="584" y="1008"/>
                    </a:lnTo>
                    <a:lnTo>
                      <a:pt x="580" y="1001"/>
                    </a:lnTo>
                    <a:lnTo>
                      <a:pt x="575" y="997"/>
                    </a:lnTo>
                    <a:lnTo>
                      <a:pt x="569" y="994"/>
                    </a:lnTo>
                    <a:lnTo>
                      <a:pt x="563" y="992"/>
                    </a:lnTo>
                    <a:lnTo>
                      <a:pt x="554" y="992"/>
                    </a:lnTo>
                    <a:lnTo>
                      <a:pt x="542" y="993"/>
                    </a:lnTo>
                    <a:lnTo>
                      <a:pt x="534" y="996"/>
                    </a:lnTo>
                    <a:lnTo>
                      <a:pt x="529" y="1000"/>
                    </a:lnTo>
                    <a:lnTo>
                      <a:pt x="525" y="1007"/>
                    </a:lnTo>
                    <a:lnTo>
                      <a:pt x="521" y="1015"/>
                    </a:lnTo>
                    <a:lnTo>
                      <a:pt x="517" y="1025"/>
                    </a:lnTo>
                    <a:lnTo>
                      <a:pt x="503" y="1069"/>
                    </a:lnTo>
                    <a:lnTo>
                      <a:pt x="486" y="1110"/>
                    </a:lnTo>
                    <a:lnTo>
                      <a:pt x="468" y="1145"/>
                    </a:lnTo>
                    <a:lnTo>
                      <a:pt x="448" y="1176"/>
                    </a:lnTo>
                    <a:lnTo>
                      <a:pt x="427" y="1202"/>
                    </a:lnTo>
                    <a:lnTo>
                      <a:pt x="405" y="1223"/>
                    </a:lnTo>
                    <a:lnTo>
                      <a:pt x="382" y="1240"/>
                    </a:lnTo>
                    <a:lnTo>
                      <a:pt x="359" y="1252"/>
                    </a:lnTo>
                    <a:lnTo>
                      <a:pt x="336" y="1259"/>
                    </a:lnTo>
                    <a:lnTo>
                      <a:pt x="313" y="1261"/>
                    </a:lnTo>
                    <a:lnTo>
                      <a:pt x="298" y="1259"/>
                    </a:lnTo>
                    <a:lnTo>
                      <a:pt x="286" y="1256"/>
                    </a:lnTo>
                    <a:lnTo>
                      <a:pt x="278" y="1248"/>
                    </a:lnTo>
                    <a:lnTo>
                      <a:pt x="271" y="1238"/>
                    </a:lnTo>
                    <a:lnTo>
                      <a:pt x="268" y="1226"/>
                    </a:lnTo>
                    <a:lnTo>
                      <a:pt x="266" y="1211"/>
                    </a:lnTo>
                    <a:lnTo>
                      <a:pt x="265" y="1193"/>
                    </a:lnTo>
                    <a:lnTo>
                      <a:pt x="267" y="1167"/>
                    </a:lnTo>
                    <a:lnTo>
                      <a:pt x="270" y="1141"/>
                    </a:lnTo>
                    <a:lnTo>
                      <a:pt x="278" y="1117"/>
                    </a:lnTo>
                    <a:lnTo>
                      <a:pt x="286" y="1093"/>
                    </a:lnTo>
                    <a:lnTo>
                      <a:pt x="295" y="1068"/>
                    </a:lnTo>
                    <a:lnTo>
                      <a:pt x="326" y="989"/>
                    </a:lnTo>
                    <a:lnTo>
                      <a:pt x="357" y="911"/>
                    </a:lnTo>
                    <a:lnTo>
                      <a:pt x="362" y="899"/>
                    </a:lnTo>
                    <a:lnTo>
                      <a:pt x="367" y="884"/>
                    </a:lnTo>
                    <a:lnTo>
                      <a:pt x="375" y="866"/>
                    </a:lnTo>
                    <a:lnTo>
                      <a:pt x="382" y="846"/>
                    </a:lnTo>
                    <a:lnTo>
                      <a:pt x="390" y="824"/>
                    </a:lnTo>
                    <a:lnTo>
                      <a:pt x="409" y="779"/>
                    </a:lnTo>
                    <a:lnTo>
                      <a:pt x="417" y="755"/>
                    </a:lnTo>
                    <a:lnTo>
                      <a:pt x="425" y="734"/>
                    </a:lnTo>
                    <a:lnTo>
                      <a:pt x="433" y="714"/>
                    </a:lnTo>
                    <a:lnTo>
                      <a:pt x="440" y="696"/>
                    </a:lnTo>
                    <a:lnTo>
                      <a:pt x="446" y="681"/>
                    </a:lnTo>
                    <a:lnTo>
                      <a:pt x="449" y="670"/>
                    </a:lnTo>
                    <a:lnTo>
                      <a:pt x="452" y="663"/>
                    </a:lnTo>
                    <a:lnTo>
                      <a:pt x="458" y="642"/>
                    </a:lnTo>
                    <a:lnTo>
                      <a:pt x="462" y="621"/>
                    </a:lnTo>
                    <a:lnTo>
                      <a:pt x="463" y="600"/>
                    </a:lnTo>
                    <a:lnTo>
                      <a:pt x="461" y="573"/>
                    </a:lnTo>
                    <a:lnTo>
                      <a:pt x="455" y="548"/>
                    </a:lnTo>
                    <a:lnTo>
                      <a:pt x="444" y="523"/>
                    </a:lnTo>
                    <a:lnTo>
                      <a:pt x="430" y="502"/>
                    </a:lnTo>
                    <a:lnTo>
                      <a:pt x="411" y="482"/>
                    </a:lnTo>
                    <a:lnTo>
                      <a:pt x="390" y="466"/>
                    </a:lnTo>
                    <a:lnTo>
                      <a:pt x="366" y="452"/>
                    </a:lnTo>
                    <a:lnTo>
                      <a:pt x="340" y="442"/>
                    </a:lnTo>
                    <a:lnTo>
                      <a:pt x="311" y="436"/>
                    </a:lnTo>
                    <a:lnTo>
                      <a:pt x="281" y="434"/>
                    </a:lnTo>
                    <a:lnTo>
                      <a:pt x="249" y="436"/>
                    </a:lnTo>
                    <a:lnTo>
                      <a:pt x="221" y="443"/>
                    </a:lnTo>
                    <a:lnTo>
                      <a:pt x="193" y="453"/>
                    </a:lnTo>
                    <a:lnTo>
                      <a:pt x="168" y="467"/>
                    </a:lnTo>
                    <a:lnTo>
                      <a:pt x="145" y="485"/>
                    </a:lnTo>
                    <a:lnTo>
                      <a:pt x="123" y="504"/>
                    </a:lnTo>
                    <a:lnTo>
                      <a:pt x="104" y="525"/>
                    </a:lnTo>
                    <a:lnTo>
                      <a:pt x="85" y="548"/>
                    </a:lnTo>
                    <a:lnTo>
                      <a:pt x="68" y="571"/>
                    </a:lnTo>
                    <a:lnTo>
                      <a:pt x="55" y="594"/>
                    </a:lnTo>
                    <a:lnTo>
                      <a:pt x="42" y="618"/>
                    </a:lnTo>
                    <a:lnTo>
                      <a:pt x="31" y="641"/>
                    </a:lnTo>
                    <a:lnTo>
                      <a:pt x="21" y="663"/>
                    </a:lnTo>
                    <a:lnTo>
                      <a:pt x="14" y="682"/>
                    </a:lnTo>
                    <a:lnTo>
                      <a:pt x="8" y="699"/>
                    </a:lnTo>
                    <a:lnTo>
                      <a:pt x="1" y="725"/>
                    </a:lnTo>
                    <a:lnTo>
                      <a:pt x="0" y="733"/>
                    </a:lnTo>
                    <a:lnTo>
                      <a:pt x="2" y="742"/>
                    </a:lnTo>
                    <a:lnTo>
                      <a:pt x="6" y="750"/>
                    </a:lnTo>
                    <a:lnTo>
                      <a:pt x="11" y="753"/>
                    </a:lnTo>
                    <a:lnTo>
                      <a:pt x="18" y="756"/>
                    </a:lnTo>
                    <a:lnTo>
                      <a:pt x="24" y="758"/>
                    </a:lnTo>
                    <a:lnTo>
                      <a:pt x="30" y="759"/>
                    </a:lnTo>
                    <a:lnTo>
                      <a:pt x="33" y="759"/>
                    </a:lnTo>
                    <a:lnTo>
                      <a:pt x="45" y="758"/>
                    </a:lnTo>
                    <a:lnTo>
                      <a:pt x="53" y="755"/>
                    </a:lnTo>
                    <a:lnTo>
                      <a:pt x="58" y="752"/>
                    </a:lnTo>
                    <a:lnTo>
                      <a:pt x="63" y="745"/>
                    </a:lnTo>
                    <a:lnTo>
                      <a:pt x="66" y="738"/>
                    </a:lnTo>
                    <a:lnTo>
                      <a:pt x="68" y="727"/>
                    </a:lnTo>
                    <a:lnTo>
                      <a:pt x="83" y="684"/>
                    </a:lnTo>
                    <a:lnTo>
                      <a:pt x="99" y="645"/>
                    </a:lnTo>
                    <a:lnTo>
                      <a:pt x="116" y="611"/>
                    </a:lnTo>
                    <a:lnTo>
                      <a:pt x="134" y="581"/>
                    </a:lnTo>
                    <a:lnTo>
                      <a:pt x="153" y="556"/>
                    </a:lnTo>
                    <a:lnTo>
                      <a:pt x="174" y="535"/>
                    </a:lnTo>
                    <a:lnTo>
                      <a:pt x="194" y="518"/>
                    </a:lnTo>
                    <a:lnTo>
                      <a:pt x="214" y="505"/>
                    </a:lnTo>
                    <a:lnTo>
                      <a:pt x="234" y="496"/>
                    </a:lnTo>
                    <a:lnTo>
                      <a:pt x="255" y="491"/>
                    </a:lnTo>
                    <a:lnTo>
                      <a:pt x="274" y="489"/>
                    </a:lnTo>
                    <a:lnTo>
                      <a:pt x="287" y="490"/>
                    </a:lnTo>
                    <a:lnTo>
                      <a:pt x="297" y="494"/>
                    </a:lnTo>
                    <a:lnTo>
                      <a:pt x="306" y="499"/>
                    </a:lnTo>
                    <a:lnTo>
                      <a:pt x="314" y="508"/>
                    </a:lnTo>
                    <a:lnTo>
                      <a:pt x="318" y="521"/>
                    </a:lnTo>
                    <a:lnTo>
                      <a:pt x="322" y="537"/>
                    </a:lnTo>
                    <a:lnTo>
                      <a:pt x="323" y="557"/>
                    </a:lnTo>
                    <a:lnTo>
                      <a:pt x="323" y="569"/>
                    </a:lnTo>
                    <a:lnTo>
                      <a:pt x="321" y="580"/>
                    </a:lnTo>
                    <a:lnTo>
                      <a:pt x="319" y="593"/>
                    </a:lnTo>
                    <a:lnTo>
                      <a:pt x="317" y="606"/>
                    </a:lnTo>
                    <a:lnTo>
                      <a:pt x="313" y="619"/>
                    </a:lnTo>
                    <a:lnTo>
                      <a:pt x="308" y="635"/>
                    </a:lnTo>
                    <a:lnTo>
                      <a:pt x="302" y="652"/>
                    </a:lnTo>
                    <a:lnTo>
                      <a:pt x="294" y="672"/>
                    </a:lnTo>
                    <a:lnTo>
                      <a:pt x="286" y="695"/>
                    </a:lnTo>
                    <a:lnTo>
                      <a:pt x="275" y="722"/>
                    </a:lnTo>
                    <a:lnTo>
                      <a:pt x="263" y="753"/>
                    </a:lnTo>
                    <a:lnTo>
                      <a:pt x="141" y="10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339" name="Group 10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7239000" y="1905000"/>
              <a:ext cx="855953" cy="381000"/>
              <a:chOff x="4156" y="3768"/>
              <a:chExt cx="6268" cy="2790"/>
            </a:xfrm>
          </p:grpSpPr>
          <p:sp>
            <p:nvSpPr>
              <p:cNvPr id="55340" name="Freeform 12"/>
              <p:cNvSpPr>
                <a:spLocks/>
              </p:cNvSpPr>
              <p:nvPr/>
            </p:nvSpPr>
            <p:spPr bwMode="auto">
              <a:xfrm>
                <a:off x="4156" y="3894"/>
                <a:ext cx="1916" cy="2028"/>
              </a:xfrm>
              <a:custGeom>
                <a:avLst/>
                <a:gdLst>
                  <a:gd name="T0" fmla="*/ 1914 w 1916"/>
                  <a:gd name="T1" fmla="*/ 19 h 2028"/>
                  <a:gd name="T2" fmla="*/ 1901 w 1916"/>
                  <a:gd name="T3" fmla="*/ 2 h 2028"/>
                  <a:gd name="T4" fmla="*/ 1878 w 1916"/>
                  <a:gd name="T5" fmla="*/ 2 h 2028"/>
                  <a:gd name="T6" fmla="*/ 1658 w 1916"/>
                  <a:gd name="T7" fmla="*/ 247 h 2028"/>
                  <a:gd name="T8" fmla="*/ 1620 w 1916"/>
                  <a:gd name="T9" fmla="*/ 192 h 2028"/>
                  <a:gd name="T10" fmla="*/ 1536 w 1916"/>
                  <a:gd name="T11" fmla="*/ 108 h 2028"/>
                  <a:gd name="T12" fmla="*/ 1402 w 1916"/>
                  <a:gd name="T13" fmla="*/ 33 h 2028"/>
                  <a:gd name="T14" fmla="*/ 1210 w 1916"/>
                  <a:gd name="T15" fmla="*/ 0 h 2028"/>
                  <a:gd name="T16" fmla="*/ 853 w 1916"/>
                  <a:gd name="T17" fmla="*/ 68 h 2028"/>
                  <a:gd name="T18" fmla="*/ 525 w 1916"/>
                  <a:gd name="T19" fmla="*/ 258 h 2028"/>
                  <a:gd name="T20" fmla="*/ 252 w 1916"/>
                  <a:gd name="T21" fmla="*/ 538 h 2028"/>
                  <a:gd name="T22" fmla="*/ 68 w 1916"/>
                  <a:gd name="T23" fmla="*/ 883 h 2028"/>
                  <a:gd name="T24" fmla="*/ 0 w 1916"/>
                  <a:gd name="T25" fmla="*/ 1262 h 2028"/>
                  <a:gd name="T26" fmla="*/ 49 w 1916"/>
                  <a:gd name="T27" fmla="*/ 1554 h 2028"/>
                  <a:gd name="T28" fmla="*/ 181 w 1916"/>
                  <a:gd name="T29" fmla="*/ 1785 h 2028"/>
                  <a:gd name="T30" fmla="*/ 384 w 1916"/>
                  <a:gd name="T31" fmla="*/ 1946 h 2028"/>
                  <a:gd name="T32" fmla="*/ 638 w 1916"/>
                  <a:gd name="T33" fmla="*/ 2021 h 2028"/>
                  <a:gd name="T34" fmla="*/ 924 w 1916"/>
                  <a:gd name="T35" fmla="*/ 2004 h 2028"/>
                  <a:gd name="T36" fmla="*/ 1178 w 1916"/>
                  <a:gd name="T37" fmla="*/ 1891 h 2028"/>
                  <a:gd name="T38" fmla="*/ 1383 w 1916"/>
                  <a:gd name="T39" fmla="*/ 1719 h 2028"/>
                  <a:gd name="T40" fmla="*/ 1528 w 1916"/>
                  <a:gd name="T41" fmla="*/ 1518 h 2028"/>
                  <a:gd name="T42" fmla="*/ 1594 w 1916"/>
                  <a:gd name="T43" fmla="*/ 1364 h 2028"/>
                  <a:gd name="T44" fmla="*/ 1611 w 1916"/>
                  <a:gd name="T45" fmla="*/ 1297 h 2028"/>
                  <a:gd name="T46" fmla="*/ 1605 w 1916"/>
                  <a:gd name="T47" fmla="*/ 1278 h 2028"/>
                  <a:gd name="T48" fmla="*/ 1590 w 1916"/>
                  <a:gd name="T49" fmla="*/ 1269 h 2028"/>
                  <a:gd name="T50" fmla="*/ 1551 w 1916"/>
                  <a:gd name="T51" fmla="*/ 1280 h 2028"/>
                  <a:gd name="T52" fmla="*/ 1517 w 1916"/>
                  <a:gd name="T53" fmla="*/ 1377 h 2028"/>
                  <a:gd name="T54" fmla="*/ 1434 w 1916"/>
                  <a:gd name="T55" fmla="*/ 1549 h 2028"/>
                  <a:gd name="T56" fmla="*/ 1272 w 1916"/>
                  <a:gd name="T57" fmla="*/ 1737 h 2028"/>
                  <a:gd name="T58" fmla="*/ 1041 w 1916"/>
                  <a:gd name="T59" fmla="*/ 1882 h 2028"/>
                  <a:gd name="T60" fmla="*/ 836 w 1916"/>
                  <a:gd name="T61" fmla="*/ 1938 h 2028"/>
                  <a:gd name="T62" fmla="*/ 676 w 1916"/>
                  <a:gd name="T63" fmla="*/ 1933 h 2028"/>
                  <a:gd name="T64" fmla="*/ 529 w 1916"/>
                  <a:gd name="T65" fmla="*/ 1887 h 2028"/>
                  <a:gd name="T66" fmla="*/ 399 w 1916"/>
                  <a:gd name="T67" fmla="*/ 1796 h 2028"/>
                  <a:gd name="T68" fmla="*/ 301 w 1916"/>
                  <a:gd name="T69" fmla="*/ 1651 h 2028"/>
                  <a:gd name="T70" fmla="*/ 250 w 1916"/>
                  <a:gd name="T71" fmla="*/ 1443 h 2028"/>
                  <a:gd name="T72" fmla="*/ 252 w 1916"/>
                  <a:gd name="T73" fmla="*/ 1247 h 2028"/>
                  <a:gd name="T74" fmla="*/ 296 w 1916"/>
                  <a:gd name="T75" fmla="*/ 1002 h 2028"/>
                  <a:gd name="T76" fmla="*/ 397 w 1916"/>
                  <a:gd name="T77" fmla="*/ 710 h 2028"/>
                  <a:gd name="T78" fmla="*/ 572 w 1916"/>
                  <a:gd name="T79" fmla="*/ 423 h 2028"/>
                  <a:gd name="T80" fmla="*/ 789 w 1916"/>
                  <a:gd name="T81" fmla="*/ 229 h 2028"/>
                  <a:gd name="T82" fmla="*/ 1050 w 1916"/>
                  <a:gd name="T83" fmla="*/ 110 h 2028"/>
                  <a:gd name="T84" fmla="*/ 1304 w 1916"/>
                  <a:gd name="T85" fmla="*/ 90 h 2028"/>
                  <a:gd name="T86" fmla="*/ 1483 w 1916"/>
                  <a:gd name="T87" fmla="*/ 165 h 2028"/>
                  <a:gd name="T88" fmla="*/ 1605 w 1916"/>
                  <a:gd name="T89" fmla="*/ 320 h 2028"/>
                  <a:gd name="T90" fmla="*/ 1662 w 1916"/>
                  <a:gd name="T91" fmla="*/ 538 h 2028"/>
                  <a:gd name="T92" fmla="*/ 1662 w 1916"/>
                  <a:gd name="T93" fmla="*/ 717 h 2028"/>
                  <a:gd name="T94" fmla="*/ 1658 w 1916"/>
                  <a:gd name="T95" fmla="*/ 766 h 2028"/>
                  <a:gd name="T96" fmla="*/ 1679 w 1916"/>
                  <a:gd name="T97" fmla="*/ 792 h 2028"/>
                  <a:gd name="T98" fmla="*/ 1726 w 1916"/>
                  <a:gd name="T99" fmla="*/ 790 h 2028"/>
                  <a:gd name="T100" fmla="*/ 1746 w 1916"/>
                  <a:gd name="T101" fmla="*/ 739 h 20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916"/>
                  <a:gd name="T154" fmla="*/ 0 h 2028"/>
                  <a:gd name="T155" fmla="*/ 1916 w 1916"/>
                  <a:gd name="T156" fmla="*/ 2028 h 202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916" h="2028">
                    <a:moveTo>
                      <a:pt x="1916" y="26"/>
                    </a:moveTo>
                    <a:lnTo>
                      <a:pt x="1916" y="22"/>
                    </a:lnTo>
                    <a:lnTo>
                      <a:pt x="1914" y="19"/>
                    </a:lnTo>
                    <a:lnTo>
                      <a:pt x="1914" y="13"/>
                    </a:lnTo>
                    <a:lnTo>
                      <a:pt x="1908" y="6"/>
                    </a:lnTo>
                    <a:lnTo>
                      <a:pt x="1901" y="2"/>
                    </a:lnTo>
                    <a:lnTo>
                      <a:pt x="1895" y="0"/>
                    </a:lnTo>
                    <a:lnTo>
                      <a:pt x="1882" y="0"/>
                    </a:lnTo>
                    <a:lnTo>
                      <a:pt x="1878" y="2"/>
                    </a:lnTo>
                    <a:lnTo>
                      <a:pt x="1871" y="6"/>
                    </a:lnTo>
                    <a:lnTo>
                      <a:pt x="1846" y="33"/>
                    </a:lnTo>
                    <a:lnTo>
                      <a:pt x="1658" y="247"/>
                    </a:lnTo>
                    <a:lnTo>
                      <a:pt x="1649" y="234"/>
                    </a:lnTo>
                    <a:lnTo>
                      <a:pt x="1637" y="216"/>
                    </a:lnTo>
                    <a:lnTo>
                      <a:pt x="1620" y="192"/>
                    </a:lnTo>
                    <a:lnTo>
                      <a:pt x="1596" y="165"/>
                    </a:lnTo>
                    <a:lnTo>
                      <a:pt x="1571" y="136"/>
                    </a:lnTo>
                    <a:lnTo>
                      <a:pt x="1536" y="108"/>
                    </a:lnTo>
                    <a:lnTo>
                      <a:pt x="1498" y="79"/>
                    </a:lnTo>
                    <a:lnTo>
                      <a:pt x="1453" y="55"/>
                    </a:lnTo>
                    <a:lnTo>
                      <a:pt x="1402" y="33"/>
                    </a:lnTo>
                    <a:lnTo>
                      <a:pt x="1344" y="15"/>
                    </a:lnTo>
                    <a:lnTo>
                      <a:pt x="1280" y="2"/>
                    </a:lnTo>
                    <a:lnTo>
                      <a:pt x="1210" y="0"/>
                    </a:lnTo>
                    <a:lnTo>
                      <a:pt x="1090" y="8"/>
                    </a:lnTo>
                    <a:lnTo>
                      <a:pt x="971" y="30"/>
                    </a:lnTo>
                    <a:lnTo>
                      <a:pt x="853" y="68"/>
                    </a:lnTo>
                    <a:lnTo>
                      <a:pt x="738" y="119"/>
                    </a:lnTo>
                    <a:lnTo>
                      <a:pt x="629" y="183"/>
                    </a:lnTo>
                    <a:lnTo>
                      <a:pt x="525" y="258"/>
                    </a:lnTo>
                    <a:lnTo>
                      <a:pt x="427" y="342"/>
                    </a:lnTo>
                    <a:lnTo>
                      <a:pt x="335" y="437"/>
                    </a:lnTo>
                    <a:lnTo>
                      <a:pt x="252" y="538"/>
                    </a:lnTo>
                    <a:lnTo>
                      <a:pt x="179" y="646"/>
                    </a:lnTo>
                    <a:lnTo>
                      <a:pt x="117" y="763"/>
                    </a:lnTo>
                    <a:lnTo>
                      <a:pt x="68" y="883"/>
                    </a:lnTo>
                    <a:lnTo>
                      <a:pt x="32" y="1006"/>
                    </a:lnTo>
                    <a:lnTo>
                      <a:pt x="8" y="1134"/>
                    </a:lnTo>
                    <a:lnTo>
                      <a:pt x="0" y="1262"/>
                    </a:lnTo>
                    <a:lnTo>
                      <a:pt x="6" y="1366"/>
                    </a:lnTo>
                    <a:lnTo>
                      <a:pt x="21" y="1463"/>
                    </a:lnTo>
                    <a:lnTo>
                      <a:pt x="49" y="1554"/>
                    </a:lnTo>
                    <a:lnTo>
                      <a:pt x="83" y="1640"/>
                    </a:lnTo>
                    <a:lnTo>
                      <a:pt x="128" y="1717"/>
                    </a:lnTo>
                    <a:lnTo>
                      <a:pt x="181" y="1785"/>
                    </a:lnTo>
                    <a:lnTo>
                      <a:pt x="243" y="1847"/>
                    </a:lnTo>
                    <a:lnTo>
                      <a:pt x="309" y="1900"/>
                    </a:lnTo>
                    <a:lnTo>
                      <a:pt x="384" y="1946"/>
                    </a:lnTo>
                    <a:lnTo>
                      <a:pt x="463" y="1982"/>
                    </a:lnTo>
                    <a:lnTo>
                      <a:pt x="548" y="2006"/>
                    </a:lnTo>
                    <a:lnTo>
                      <a:pt x="638" y="2021"/>
                    </a:lnTo>
                    <a:lnTo>
                      <a:pt x="732" y="2028"/>
                    </a:lnTo>
                    <a:lnTo>
                      <a:pt x="830" y="2021"/>
                    </a:lnTo>
                    <a:lnTo>
                      <a:pt x="924" y="2004"/>
                    </a:lnTo>
                    <a:lnTo>
                      <a:pt x="1016" y="1973"/>
                    </a:lnTo>
                    <a:lnTo>
                      <a:pt x="1099" y="1935"/>
                    </a:lnTo>
                    <a:lnTo>
                      <a:pt x="1178" y="1891"/>
                    </a:lnTo>
                    <a:lnTo>
                      <a:pt x="1250" y="1840"/>
                    </a:lnTo>
                    <a:lnTo>
                      <a:pt x="1314" y="1788"/>
                    </a:lnTo>
                    <a:lnTo>
                      <a:pt x="1383" y="1719"/>
                    </a:lnTo>
                    <a:lnTo>
                      <a:pt x="1442" y="1648"/>
                    </a:lnTo>
                    <a:lnTo>
                      <a:pt x="1489" y="1582"/>
                    </a:lnTo>
                    <a:lnTo>
                      <a:pt x="1528" y="1518"/>
                    </a:lnTo>
                    <a:lnTo>
                      <a:pt x="1558" y="1459"/>
                    </a:lnTo>
                    <a:lnTo>
                      <a:pt x="1579" y="1408"/>
                    </a:lnTo>
                    <a:lnTo>
                      <a:pt x="1594" y="1364"/>
                    </a:lnTo>
                    <a:lnTo>
                      <a:pt x="1605" y="1328"/>
                    </a:lnTo>
                    <a:lnTo>
                      <a:pt x="1609" y="1306"/>
                    </a:lnTo>
                    <a:lnTo>
                      <a:pt x="1611" y="1297"/>
                    </a:lnTo>
                    <a:lnTo>
                      <a:pt x="1611" y="1289"/>
                    </a:lnTo>
                    <a:lnTo>
                      <a:pt x="1607" y="1282"/>
                    </a:lnTo>
                    <a:lnTo>
                      <a:pt x="1605" y="1278"/>
                    </a:lnTo>
                    <a:lnTo>
                      <a:pt x="1600" y="1273"/>
                    </a:lnTo>
                    <a:lnTo>
                      <a:pt x="1594" y="1271"/>
                    </a:lnTo>
                    <a:lnTo>
                      <a:pt x="1590" y="1269"/>
                    </a:lnTo>
                    <a:lnTo>
                      <a:pt x="1579" y="1269"/>
                    </a:lnTo>
                    <a:lnTo>
                      <a:pt x="1564" y="1271"/>
                    </a:lnTo>
                    <a:lnTo>
                      <a:pt x="1551" y="1280"/>
                    </a:lnTo>
                    <a:lnTo>
                      <a:pt x="1545" y="1297"/>
                    </a:lnTo>
                    <a:lnTo>
                      <a:pt x="1534" y="1333"/>
                    </a:lnTo>
                    <a:lnTo>
                      <a:pt x="1517" y="1377"/>
                    </a:lnTo>
                    <a:lnTo>
                      <a:pt x="1496" y="1430"/>
                    </a:lnTo>
                    <a:lnTo>
                      <a:pt x="1468" y="1487"/>
                    </a:lnTo>
                    <a:lnTo>
                      <a:pt x="1434" y="1549"/>
                    </a:lnTo>
                    <a:lnTo>
                      <a:pt x="1389" y="1611"/>
                    </a:lnTo>
                    <a:lnTo>
                      <a:pt x="1336" y="1675"/>
                    </a:lnTo>
                    <a:lnTo>
                      <a:pt x="1272" y="1737"/>
                    </a:lnTo>
                    <a:lnTo>
                      <a:pt x="1193" y="1799"/>
                    </a:lnTo>
                    <a:lnTo>
                      <a:pt x="1116" y="1845"/>
                    </a:lnTo>
                    <a:lnTo>
                      <a:pt x="1041" y="1882"/>
                    </a:lnTo>
                    <a:lnTo>
                      <a:pt x="971" y="1911"/>
                    </a:lnTo>
                    <a:lnTo>
                      <a:pt x="903" y="1929"/>
                    </a:lnTo>
                    <a:lnTo>
                      <a:pt x="836" y="1938"/>
                    </a:lnTo>
                    <a:lnTo>
                      <a:pt x="775" y="1942"/>
                    </a:lnTo>
                    <a:lnTo>
                      <a:pt x="725" y="1940"/>
                    </a:lnTo>
                    <a:lnTo>
                      <a:pt x="676" y="1933"/>
                    </a:lnTo>
                    <a:lnTo>
                      <a:pt x="627" y="1922"/>
                    </a:lnTo>
                    <a:lnTo>
                      <a:pt x="578" y="1907"/>
                    </a:lnTo>
                    <a:lnTo>
                      <a:pt x="529" y="1887"/>
                    </a:lnTo>
                    <a:lnTo>
                      <a:pt x="484" y="1863"/>
                    </a:lnTo>
                    <a:lnTo>
                      <a:pt x="439" y="1832"/>
                    </a:lnTo>
                    <a:lnTo>
                      <a:pt x="399" y="1796"/>
                    </a:lnTo>
                    <a:lnTo>
                      <a:pt x="363" y="1752"/>
                    </a:lnTo>
                    <a:lnTo>
                      <a:pt x="328" y="1704"/>
                    </a:lnTo>
                    <a:lnTo>
                      <a:pt x="301" y="1651"/>
                    </a:lnTo>
                    <a:lnTo>
                      <a:pt x="277" y="1589"/>
                    </a:lnTo>
                    <a:lnTo>
                      <a:pt x="260" y="1520"/>
                    </a:lnTo>
                    <a:lnTo>
                      <a:pt x="250" y="1443"/>
                    </a:lnTo>
                    <a:lnTo>
                      <a:pt x="245" y="1362"/>
                    </a:lnTo>
                    <a:lnTo>
                      <a:pt x="247" y="1311"/>
                    </a:lnTo>
                    <a:lnTo>
                      <a:pt x="252" y="1247"/>
                    </a:lnTo>
                    <a:lnTo>
                      <a:pt x="262" y="1174"/>
                    </a:lnTo>
                    <a:lnTo>
                      <a:pt x="275" y="1092"/>
                    </a:lnTo>
                    <a:lnTo>
                      <a:pt x="296" y="1002"/>
                    </a:lnTo>
                    <a:lnTo>
                      <a:pt x="322" y="907"/>
                    </a:lnTo>
                    <a:lnTo>
                      <a:pt x="354" y="810"/>
                    </a:lnTo>
                    <a:lnTo>
                      <a:pt x="397" y="710"/>
                    </a:lnTo>
                    <a:lnTo>
                      <a:pt x="446" y="611"/>
                    </a:lnTo>
                    <a:lnTo>
                      <a:pt x="503" y="514"/>
                    </a:lnTo>
                    <a:lnTo>
                      <a:pt x="572" y="423"/>
                    </a:lnTo>
                    <a:lnTo>
                      <a:pt x="638" y="353"/>
                    </a:lnTo>
                    <a:lnTo>
                      <a:pt x="710" y="287"/>
                    </a:lnTo>
                    <a:lnTo>
                      <a:pt x="789" y="229"/>
                    </a:lnTo>
                    <a:lnTo>
                      <a:pt x="873" y="181"/>
                    </a:lnTo>
                    <a:lnTo>
                      <a:pt x="960" y="139"/>
                    </a:lnTo>
                    <a:lnTo>
                      <a:pt x="1050" y="110"/>
                    </a:lnTo>
                    <a:lnTo>
                      <a:pt x="1139" y="92"/>
                    </a:lnTo>
                    <a:lnTo>
                      <a:pt x="1231" y="86"/>
                    </a:lnTo>
                    <a:lnTo>
                      <a:pt x="1304" y="90"/>
                    </a:lnTo>
                    <a:lnTo>
                      <a:pt x="1370" y="106"/>
                    </a:lnTo>
                    <a:lnTo>
                      <a:pt x="1430" y="132"/>
                    </a:lnTo>
                    <a:lnTo>
                      <a:pt x="1483" y="165"/>
                    </a:lnTo>
                    <a:lnTo>
                      <a:pt x="1530" y="209"/>
                    </a:lnTo>
                    <a:lnTo>
                      <a:pt x="1571" y="260"/>
                    </a:lnTo>
                    <a:lnTo>
                      <a:pt x="1605" y="320"/>
                    </a:lnTo>
                    <a:lnTo>
                      <a:pt x="1630" y="386"/>
                    </a:lnTo>
                    <a:lnTo>
                      <a:pt x="1649" y="459"/>
                    </a:lnTo>
                    <a:lnTo>
                      <a:pt x="1662" y="538"/>
                    </a:lnTo>
                    <a:lnTo>
                      <a:pt x="1664" y="624"/>
                    </a:lnTo>
                    <a:lnTo>
                      <a:pt x="1664" y="697"/>
                    </a:lnTo>
                    <a:lnTo>
                      <a:pt x="1662" y="717"/>
                    </a:lnTo>
                    <a:lnTo>
                      <a:pt x="1660" y="735"/>
                    </a:lnTo>
                    <a:lnTo>
                      <a:pt x="1658" y="746"/>
                    </a:lnTo>
                    <a:lnTo>
                      <a:pt x="1658" y="766"/>
                    </a:lnTo>
                    <a:lnTo>
                      <a:pt x="1660" y="779"/>
                    </a:lnTo>
                    <a:lnTo>
                      <a:pt x="1669" y="788"/>
                    </a:lnTo>
                    <a:lnTo>
                      <a:pt x="1679" y="792"/>
                    </a:lnTo>
                    <a:lnTo>
                      <a:pt x="1690" y="794"/>
                    </a:lnTo>
                    <a:lnTo>
                      <a:pt x="1716" y="794"/>
                    </a:lnTo>
                    <a:lnTo>
                      <a:pt x="1726" y="790"/>
                    </a:lnTo>
                    <a:lnTo>
                      <a:pt x="1733" y="779"/>
                    </a:lnTo>
                    <a:lnTo>
                      <a:pt x="1739" y="763"/>
                    </a:lnTo>
                    <a:lnTo>
                      <a:pt x="1746" y="739"/>
                    </a:lnTo>
                    <a:lnTo>
                      <a:pt x="191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1" name="Freeform 13"/>
              <p:cNvSpPr>
                <a:spLocks/>
              </p:cNvSpPr>
              <p:nvPr/>
            </p:nvSpPr>
            <p:spPr bwMode="auto">
              <a:xfrm>
                <a:off x="6412" y="3768"/>
                <a:ext cx="627" cy="2790"/>
              </a:xfrm>
              <a:custGeom>
                <a:avLst/>
                <a:gdLst>
                  <a:gd name="T0" fmla="*/ 627 w 627"/>
                  <a:gd name="T1" fmla="*/ 2757 h 2790"/>
                  <a:gd name="T2" fmla="*/ 621 w 627"/>
                  <a:gd name="T3" fmla="*/ 2746 h 2790"/>
                  <a:gd name="T4" fmla="*/ 599 w 627"/>
                  <a:gd name="T5" fmla="*/ 2721 h 2790"/>
                  <a:gd name="T6" fmla="*/ 507 w 627"/>
                  <a:gd name="T7" fmla="*/ 2618 h 2790"/>
                  <a:gd name="T8" fmla="*/ 384 w 627"/>
                  <a:gd name="T9" fmla="*/ 2432 h 2790"/>
                  <a:gd name="T10" fmla="*/ 292 w 627"/>
                  <a:gd name="T11" fmla="*/ 2234 h 2790"/>
                  <a:gd name="T12" fmla="*/ 228 w 627"/>
                  <a:gd name="T13" fmla="*/ 2024 h 2790"/>
                  <a:gd name="T14" fmla="*/ 185 w 627"/>
                  <a:gd name="T15" fmla="*/ 1810 h 2790"/>
                  <a:gd name="T16" fmla="*/ 164 w 627"/>
                  <a:gd name="T17" fmla="*/ 1598 h 2790"/>
                  <a:gd name="T18" fmla="*/ 158 w 627"/>
                  <a:gd name="T19" fmla="*/ 1395 h 2790"/>
                  <a:gd name="T20" fmla="*/ 166 w 627"/>
                  <a:gd name="T21" fmla="*/ 1152 h 2790"/>
                  <a:gd name="T22" fmla="*/ 196 w 627"/>
                  <a:gd name="T23" fmla="*/ 914 h 2790"/>
                  <a:gd name="T24" fmla="*/ 249 w 627"/>
                  <a:gd name="T25" fmla="*/ 684 h 2790"/>
                  <a:gd name="T26" fmla="*/ 330 w 627"/>
                  <a:gd name="T27" fmla="*/ 463 h 2790"/>
                  <a:gd name="T28" fmla="*/ 443 w 627"/>
                  <a:gd name="T29" fmla="*/ 260 h 2790"/>
                  <a:gd name="T30" fmla="*/ 591 w 627"/>
                  <a:gd name="T31" fmla="*/ 75 h 2790"/>
                  <a:gd name="T32" fmla="*/ 625 w 627"/>
                  <a:gd name="T33" fmla="*/ 33 h 2790"/>
                  <a:gd name="T34" fmla="*/ 625 w 627"/>
                  <a:gd name="T35" fmla="*/ 17 h 2790"/>
                  <a:gd name="T36" fmla="*/ 614 w 627"/>
                  <a:gd name="T37" fmla="*/ 2 h 2790"/>
                  <a:gd name="T38" fmla="*/ 599 w 627"/>
                  <a:gd name="T39" fmla="*/ 0 h 2790"/>
                  <a:gd name="T40" fmla="*/ 569 w 627"/>
                  <a:gd name="T41" fmla="*/ 15 h 2790"/>
                  <a:gd name="T42" fmla="*/ 512 w 627"/>
                  <a:gd name="T43" fmla="*/ 62 h 2790"/>
                  <a:gd name="T44" fmla="*/ 435 w 627"/>
                  <a:gd name="T45" fmla="*/ 139 h 2790"/>
                  <a:gd name="T46" fmla="*/ 345 w 627"/>
                  <a:gd name="T47" fmla="*/ 245 h 2790"/>
                  <a:gd name="T48" fmla="*/ 256 w 627"/>
                  <a:gd name="T49" fmla="*/ 379 h 2790"/>
                  <a:gd name="T50" fmla="*/ 170 w 627"/>
                  <a:gd name="T51" fmla="*/ 543 h 2790"/>
                  <a:gd name="T52" fmla="*/ 76 w 627"/>
                  <a:gd name="T53" fmla="*/ 805 h 2790"/>
                  <a:gd name="T54" fmla="*/ 23 w 627"/>
                  <a:gd name="T55" fmla="*/ 1057 h 2790"/>
                  <a:gd name="T56" fmla="*/ 2 w 627"/>
                  <a:gd name="T57" fmla="*/ 1289 h 2790"/>
                  <a:gd name="T58" fmla="*/ 2 w 627"/>
                  <a:gd name="T59" fmla="*/ 1481 h 2790"/>
                  <a:gd name="T60" fmla="*/ 17 w 627"/>
                  <a:gd name="T61" fmla="*/ 1682 h 2790"/>
                  <a:gd name="T62" fmla="*/ 57 w 627"/>
                  <a:gd name="T63" fmla="*/ 1909 h 2790"/>
                  <a:gd name="T64" fmla="*/ 128 w 627"/>
                  <a:gd name="T65" fmla="*/ 2145 h 2790"/>
                  <a:gd name="T66" fmla="*/ 219 w 627"/>
                  <a:gd name="T67" fmla="*/ 2346 h 2790"/>
                  <a:gd name="T68" fmla="*/ 309 w 627"/>
                  <a:gd name="T69" fmla="*/ 2492 h 2790"/>
                  <a:gd name="T70" fmla="*/ 397 w 627"/>
                  <a:gd name="T71" fmla="*/ 2609 h 2790"/>
                  <a:gd name="T72" fmla="*/ 478 w 627"/>
                  <a:gd name="T73" fmla="*/ 2697 h 2790"/>
                  <a:gd name="T74" fmla="*/ 544 w 627"/>
                  <a:gd name="T75" fmla="*/ 2757 h 2790"/>
                  <a:gd name="T76" fmla="*/ 589 w 627"/>
                  <a:gd name="T77" fmla="*/ 2785 h 2790"/>
                  <a:gd name="T78" fmla="*/ 608 w 627"/>
                  <a:gd name="T79" fmla="*/ 2790 h 2790"/>
                  <a:gd name="T80" fmla="*/ 623 w 627"/>
                  <a:gd name="T81" fmla="*/ 2779 h 27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27"/>
                  <a:gd name="T124" fmla="*/ 0 h 2790"/>
                  <a:gd name="T125" fmla="*/ 627 w 627"/>
                  <a:gd name="T126" fmla="*/ 2790 h 27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27" h="2790">
                    <a:moveTo>
                      <a:pt x="627" y="2761"/>
                    </a:moveTo>
                    <a:lnTo>
                      <a:pt x="627" y="2757"/>
                    </a:lnTo>
                    <a:lnTo>
                      <a:pt x="625" y="2752"/>
                    </a:lnTo>
                    <a:lnTo>
                      <a:pt x="621" y="2746"/>
                    </a:lnTo>
                    <a:lnTo>
                      <a:pt x="612" y="2737"/>
                    </a:lnTo>
                    <a:lnTo>
                      <a:pt x="599" y="2721"/>
                    </a:lnTo>
                    <a:lnTo>
                      <a:pt x="580" y="2702"/>
                    </a:lnTo>
                    <a:lnTo>
                      <a:pt x="507" y="2618"/>
                    </a:lnTo>
                    <a:lnTo>
                      <a:pt x="441" y="2527"/>
                    </a:lnTo>
                    <a:lnTo>
                      <a:pt x="384" y="2432"/>
                    </a:lnTo>
                    <a:lnTo>
                      <a:pt x="335" y="2335"/>
                    </a:lnTo>
                    <a:lnTo>
                      <a:pt x="292" y="2234"/>
                    </a:lnTo>
                    <a:lnTo>
                      <a:pt x="258" y="2130"/>
                    </a:lnTo>
                    <a:lnTo>
                      <a:pt x="228" y="2024"/>
                    </a:lnTo>
                    <a:lnTo>
                      <a:pt x="204" y="1916"/>
                    </a:lnTo>
                    <a:lnTo>
                      <a:pt x="185" y="1810"/>
                    </a:lnTo>
                    <a:lnTo>
                      <a:pt x="172" y="1704"/>
                    </a:lnTo>
                    <a:lnTo>
                      <a:pt x="164" y="1598"/>
                    </a:lnTo>
                    <a:lnTo>
                      <a:pt x="158" y="1494"/>
                    </a:lnTo>
                    <a:lnTo>
                      <a:pt x="158" y="1395"/>
                    </a:lnTo>
                    <a:lnTo>
                      <a:pt x="160" y="1273"/>
                    </a:lnTo>
                    <a:lnTo>
                      <a:pt x="166" y="1152"/>
                    </a:lnTo>
                    <a:lnTo>
                      <a:pt x="179" y="1033"/>
                    </a:lnTo>
                    <a:lnTo>
                      <a:pt x="196" y="914"/>
                    </a:lnTo>
                    <a:lnTo>
                      <a:pt x="219" y="797"/>
                    </a:lnTo>
                    <a:lnTo>
                      <a:pt x="249" y="684"/>
                    </a:lnTo>
                    <a:lnTo>
                      <a:pt x="286" y="571"/>
                    </a:lnTo>
                    <a:lnTo>
                      <a:pt x="330" y="463"/>
                    </a:lnTo>
                    <a:lnTo>
                      <a:pt x="384" y="360"/>
                    </a:lnTo>
                    <a:lnTo>
                      <a:pt x="443" y="260"/>
                    </a:lnTo>
                    <a:lnTo>
                      <a:pt x="512" y="165"/>
                    </a:lnTo>
                    <a:lnTo>
                      <a:pt x="591" y="75"/>
                    </a:lnTo>
                    <a:lnTo>
                      <a:pt x="618" y="46"/>
                    </a:lnTo>
                    <a:lnTo>
                      <a:pt x="625" y="33"/>
                    </a:lnTo>
                    <a:lnTo>
                      <a:pt x="627" y="26"/>
                    </a:lnTo>
                    <a:lnTo>
                      <a:pt x="625" y="17"/>
                    </a:lnTo>
                    <a:lnTo>
                      <a:pt x="623" y="11"/>
                    </a:lnTo>
                    <a:lnTo>
                      <a:pt x="614" y="2"/>
                    </a:lnTo>
                    <a:lnTo>
                      <a:pt x="606" y="0"/>
                    </a:lnTo>
                    <a:lnTo>
                      <a:pt x="599" y="0"/>
                    </a:lnTo>
                    <a:lnTo>
                      <a:pt x="589" y="4"/>
                    </a:lnTo>
                    <a:lnTo>
                      <a:pt x="569" y="15"/>
                    </a:lnTo>
                    <a:lnTo>
                      <a:pt x="544" y="35"/>
                    </a:lnTo>
                    <a:lnTo>
                      <a:pt x="512" y="62"/>
                    </a:lnTo>
                    <a:lnTo>
                      <a:pt x="475" y="97"/>
                    </a:lnTo>
                    <a:lnTo>
                      <a:pt x="435" y="139"/>
                    </a:lnTo>
                    <a:lnTo>
                      <a:pt x="390" y="187"/>
                    </a:lnTo>
                    <a:lnTo>
                      <a:pt x="345" y="245"/>
                    </a:lnTo>
                    <a:lnTo>
                      <a:pt x="300" y="309"/>
                    </a:lnTo>
                    <a:lnTo>
                      <a:pt x="256" y="379"/>
                    </a:lnTo>
                    <a:lnTo>
                      <a:pt x="211" y="459"/>
                    </a:lnTo>
                    <a:lnTo>
                      <a:pt x="170" y="543"/>
                    </a:lnTo>
                    <a:lnTo>
                      <a:pt x="117" y="675"/>
                    </a:lnTo>
                    <a:lnTo>
                      <a:pt x="76" y="805"/>
                    </a:lnTo>
                    <a:lnTo>
                      <a:pt x="44" y="933"/>
                    </a:lnTo>
                    <a:lnTo>
                      <a:pt x="23" y="1057"/>
                    </a:lnTo>
                    <a:lnTo>
                      <a:pt x="10" y="1176"/>
                    </a:lnTo>
                    <a:lnTo>
                      <a:pt x="2" y="1289"/>
                    </a:lnTo>
                    <a:lnTo>
                      <a:pt x="0" y="1395"/>
                    </a:lnTo>
                    <a:lnTo>
                      <a:pt x="2" y="1481"/>
                    </a:lnTo>
                    <a:lnTo>
                      <a:pt x="6" y="1578"/>
                    </a:lnTo>
                    <a:lnTo>
                      <a:pt x="17" y="1682"/>
                    </a:lnTo>
                    <a:lnTo>
                      <a:pt x="34" y="1794"/>
                    </a:lnTo>
                    <a:lnTo>
                      <a:pt x="57" y="1909"/>
                    </a:lnTo>
                    <a:lnTo>
                      <a:pt x="87" y="2026"/>
                    </a:lnTo>
                    <a:lnTo>
                      <a:pt x="128" y="2145"/>
                    </a:lnTo>
                    <a:lnTo>
                      <a:pt x="179" y="2264"/>
                    </a:lnTo>
                    <a:lnTo>
                      <a:pt x="219" y="2346"/>
                    </a:lnTo>
                    <a:lnTo>
                      <a:pt x="264" y="2423"/>
                    </a:lnTo>
                    <a:lnTo>
                      <a:pt x="309" y="2492"/>
                    </a:lnTo>
                    <a:lnTo>
                      <a:pt x="354" y="2554"/>
                    </a:lnTo>
                    <a:lnTo>
                      <a:pt x="397" y="2609"/>
                    </a:lnTo>
                    <a:lnTo>
                      <a:pt x="439" y="2657"/>
                    </a:lnTo>
                    <a:lnTo>
                      <a:pt x="478" y="2697"/>
                    </a:lnTo>
                    <a:lnTo>
                      <a:pt x="514" y="2730"/>
                    </a:lnTo>
                    <a:lnTo>
                      <a:pt x="544" y="2757"/>
                    </a:lnTo>
                    <a:lnTo>
                      <a:pt x="569" y="2774"/>
                    </a:lnTo>
                    <a:lnTo>
                      <a:pt x="589" y="2785"/>
                    </a:lnTo>
                    <a:lnTo>
                      <a:pt x="599" y="2790"/>
                    </a:lnTo>
                    <a:lnTo>
                      <a:pt x="608" y="2790"/>
                    </a:lnTo>
                    <a:lnTo>
                      <a:pt x="614" y="2788"/>
                    </a:lnTo>
                    <a:lnTo>
                      <a:pt x="623" y="2779"/>
                    </a:lnTo>
                    <a:lnTo>
                      <a:pt x="627" y="27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2" name="Freeform 14"/>
              <p:cNvSpPr>
                <a:spLocks/>
              </p:cNvSpPr>
              <p:nvPr/>
            </p:nvSpPr>
            <p:spPr bwMode="auto">
              <a:xfrm>
                <a:off x="7274" y="4626"/>
                <a:ext cx="1342" cy="1265"/>
              </a:xfrm>
              <a:custGeom>
                <a:avLst/>
                <a:gdLst>
                  <a:gd name="T0" fmla="*/ 856 w 1342"/>
                  <a:gd name="T1" fmla="*/ 274 h 1265"/>
                  <a:gd name="T2" fmla="*/ 939 w 1342"/>
                  <a:gd name="T3" fmla="*/ 131 h 1265"/>
                  <a:gd name="T4" fmla="*/ 1090 w 1342"/>
                  <a:gd name="T5" fmla="*/ 62 h 1265"/>
                  <a:gd name="T6" fmla="*/ 1191 w 1342"/>
                  <a:gd name="T7" fmla="*/ 80 h 1265"/>
                  <a:gd name="T8" fmla="*/ 1131 w 1342"/>
                  <a:gd name="T9" fmla="*/ 153 h 1265"/>
                  <a:gd name="T10" fmla="*/ 1097 w 1342"/>
                  <a:gd name="T11" fmla="*/ 272 h 1265"/>
                  <a:gd name="T12" fmla="*/ 1165 w 1342"/>
                  <a:gd name="T13" fmla="*/ 343 h 1265"/>
                  <a:gd name="T14" fmla="*/ 1270 w 1342"/>
                  <a:gd name="T15" fmla="*/ 325 h 1265"/>
                  <a:gd name="T16" fmla="*/ 1340 w 1342"/>
                  <a:gd name="T17" fmla="*/ 223 h 1265"/>
                  <a:gd name="T18" fmla="*/ 1306 w 1342"/>
                  <a:gd name="T19" fmla="*/ 82 h 1265"/>
                  <a:gd name="T20" fmla="*/ 1186 w 1342"/>
                  <a:gd name="T21" fmla="*/ 14 h 1265"/>
                  <a:gd name="T22" fmla="*/ 1043 w 1342"/>
                  <a:gd name="T23" fmla="*/ 5 h 1265"/>
                  <a:gd name="T24" fmla="*/ 890 w 1342"/>
                  <a:gd name="T25" fmla="*/ 98 h 1265"/>
                  <a:gd name="T26" fmla="*/ 809 w 1342"/>
                  <a:gd name="T27" fmla="*/ 212 h 1265"/>
                  <a:gd name="T28" fmla="*/ 685 w 1342"/>
                  <a:gd name="T29" fmla="*/ 49 h 1265"/>
                  <a:gd name="T30" fmla="*/ 546 w 1342"/>
                  <a:gd name="T31" fmla="*/ 3 h 1265"/>
                  <a:gd name="T32" fmla="*/ 343 w 1342"/>
                  <a:gd name="T33" fmla="*/ 49 h 1265"/>
                  <a:gd name="T34" fmla="*/ 179 w 1342"/>
                  <a:gd name="T35" fmla="*/ 212 h 1265"/>
                  <a:gd name="T36" fmla="*/ 94 w 1342"/>
                  <a:gd name="T37" fmla="*/ 380 h 1265"/>
                  <a:gd name="T38" fmla="*/ 87 w 1342"/>
                  <a:gd name="T39" fmla="*/ 446 h 1265"/>
                  <a:gd name="T40" fmla="*/ 104 w 1342"/>
                  <a:gd name="T41" fmla="*/ 457 h 1265"/>
                  <a:gd name="T42" fmla="*/ 149 w 1342"/>
                  <a:gd name="T43" fmla="*/ 429 h 1265"/>
                  <a:gd name="T44" fmla="*/ 275 w 1342"/>
                  <a:gd name="T45" fmla="*/ 188 h 1265"/>
                  <a:gd name="T46" fmla="*/ 420 w 1342"/>
                  <a:gd name="T47" fmla="*/ 80 h 1265"/>
                  <a:gd name="T48" fmla="*/ 531 w 1342"/>
                  <a:gd name="T49" fmla="*/ 62 h 1265"/>
                  <a:gd name="T50" fmla="*/ 614 w 1342"/>
                  <a:gd name="T51" fmla="*/ 104 h 1265"/>
                  <a:gd name="T52" fmla="*/ 657 w 1342"/>
                  <a:gd name="T53" fmla="*/ 250 h 1265"/>
                  <a:gd name="T54" fmla="*/ 636 w 1342"/>
                  <a:gd name="T55" fmla="*/ 409 h 1265"/>
                  <a:gd name="T56" fmla="*/ 540 w 1342"/>
                  <a:gd name="T57" fmla="*/ 802 h 1265"/>
                  <a:gd name="T58" fmla="*/ 431 w 1342"/>
                  <a:gd name="T59" fmla="*/ 1100 h 1265"/>
                  <a:gd name="T60" fmla="*/ 256 w 1342"/>
                  <a:gd name="T61" fmla="*/ 1203 h 1265"/>
                  <a:gd name="T62" fmla="*/ 156 w 1342"/>
                  <a:gd name="T63" fmla="*/ 1186 h 1265"/>
                  <a:gd name="T64" fmla="*/ 209 w 1342"/>
                  <a:gd name="T65" fmla="*/ 1115 h 1265"/>
                  <a:gd name="T66" fmla="*/ 243 w 1342"/>
                  <a:gd name="T67" fmla="*/ 987 h 1265"/>
                  <a:gd name="T68" fmla="*/ 185 w 1342"/>
                  <a:gd name="T69" fmla="*/ 925 h 1265"/>
                  <a:gd name="T70" fmla="*/ 72 w 1342"/>
                  <a:gd name="T71" fmla="*/ 941 h 1265"/>
                  <a:gd name="T72" fmla="*/ 0 w 1342"/>
                  <a:gd name="T73" fmla="*/ 1080 h 1265"/>
                  <a:gd name="T74" fmla="*/ 66 w 1342"/>
                  <a:gd name="T75" fmla="*/ 1210 h 1265"/>
                  <a:gd name="T76" fmla="*/ 213 w 1342"/>
                  <a:gd name="T77" fmla="*/ 1263 h 1265"/>
                  <a:gd name="T78" fmla="*/ 390 w 1342"/>
                  <a:gd name="T79" fmla="*/ 1223 h 1265"/>
                  <a:gd name="T80" fmla="*/ 506 w 1342"/>
                  <a:gd name="T81" fmla="*/ 1106 h 1265"/>
                  <a:gd name="T82" fmla="*/ 550 w 1342"/>
                  <a:gd name="T83" fmla="*/ 1091 h 1265"/>
                  <a:gd name="T84" fmla="*/ 672 w 1342"/>
                  <a:gd name="T85" fmla="*/ 1225 h 1265"/>
                  <a:gd name="T86" fmla="*/ 890 w 1342"/>
                  <a:gd name="T87" fmla="*/ 1259 h 1265"/>
                  <a:gd name="T88" fmla="*/ 1092 w 1342"/>
                  <a:gd name="T89" fmla="*/ 1142 h 1265"/>
                  <a:gd name="T90" fmla="*/ 1216 w 1342"/>
                  <a:gd name="T91" fmla="*/ 963 h 1265"/>
                  <a:gd name="T92" fmla="*/ 1259 w 1342"/>
                  <a:gd name="T93" fmla="*/ 835 h 1265"/>
                  <a:gd name="T94" fmla="*/ 1240 w 1342"/>
                  <a:gd name="T95" fmla="*/ 808 h 1265"/>
                  <a:gd name="T96" fmla="*/ 1193 w 1342"/>
                  <a:gd name="T97" fmla="*/ 837 h 1265"/>
                  <a:gd name="T98" fmla="*/ 1067 w 1342"/>
                  <a:gd name="T99" fmla="*/ 1080 h 1265"/>
                  <a:gd name="T100" fmla="*/ 922 w 1342"/>
                  <a:gd name="T101" fmla="*/ 1186 h 1265"/>
                  <a:gd name="T102" fmla="*/ 796 w 1342"/>
                  <a:gd name="T103" fmla="*/ 1199 h 1265"/>
                  <a:gd name="T104" fmla="*/ 704 w 1342"/>
                  <a:gd name="T105" fmla="*/ 1120 h 1265"/>
                  <a:gd name="T106" fmla="*/ 687 w 1342"/>
                  <a:gd name="T107" fmla="*/ 989 h 1265"/>
                  <a:gd name="T108" fmla="*/ 717 w 1342"/>
                  <a:gd name="T109" fmla="*/ 830 h 1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42"/>
                  <a:gd name="T166" fmla="*/ 0 h 1265"/>
                  <a:gd name="T167" fmla="*/ 1342 w 1342"/>
                  <a:gd name="T168" fmla="*/ 1265 h 12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42" h="1265">
                    <a:moveTo>
                      <a:pt x="821" y="391"/>
                    </a:moveTo>
                    <a:lnTo>
                      <a:pt x="826" y="369"/>
                    </a:lnTo>
                    <a:lnTo>
                      <a:pt x="845" y="309"/>
                    </a:lnTo>
                    <a:lnTo>
                      <a:pt x="856" y="274"/>
                    </a:lnTo>
                    <a:lnTo>
                      <a:pt x="873" y="237"/>
                    </a:lnTo>
                    <a:lnTo>
                      <a:pt x="892" y="199"/>
                    </a:lnTo>
                    <a:lnTo>
                      <a:pt x="913" y="164"/>
                    </a:lnTo>
                    <a:lnTo>
                      <a:pt x="939" y="131"/>
                    </a:lnTo>
                    <a:lnTo>
                      <a:pt x="971" y="104"/>
                    </a:lnTo>
                    <a:lnTo>
                      <a:pt x="1005" y="82"/>
                    </a:lnTo>
                    <a:lnTo>
                      <a:pt x="1045" y="67"/>
                    </a:lnTo>
                    <a:lnTo>
                      <a:pt x="1090" y="62"/>
                    </a:lnTo>
                    <a:lnTo>
                      <a:pt x="1103" y="62"/>
                    </a:lnTo>
                    <a:lnTo>
                      <a:pt x="1127" y="64"/>
                    </a:lnTo>
                    <a:lnTo>
                      <a:pt x="1156" y="69"/>
                    </a:lnTo>
                    <a:lnTo>
                      <a:pt x="1191" y="80"/>
                    </a:lnTo>
                    <a:lnTo>
                      <a:pt x="1225" y="98"/>
                    </a:lnTo>
                    <a:lnTo>
                      <a:pt x="1188" y="109"/>
                    </a:lnTo>
                    <a:lnTo>
                      <a:pt x="1156" y="128"/>
                    </a:lnTo>
                    <a:lnTo>
                      <a:pt x="1131" y="153"/>
                    </a:lnTo>
                    <a:lnTo>
                      <a:pt x="1112" y="184"/>
                    </a:lnTo>
                    <a:lnTo>
                      <a:pt x="1099" y="215"/>
                    </a:lnTo>
                    <a:lnTo>
                      <a:pt x="1095" y="250"/>
                    </a:lnTo>
                    <a:lnTo>
                      <a:pt x="1097" y="272"/>
                    </a:lnTo>
                    <a:lnTo>
                      <a:pt x="1105" y="294"/>
                    </a:lnTo>
                    <a:lnTo>
                      <a:pt x="1118" y="314"/>
                    </a:lnTo>
                    <a:lnTo>
                      <a:pt x="1137" y="332"/>
                    </a:lnTo>
                    <a:lnTo>
                      <a:pt x="1165" y="343"/>
                    </a:lnTo>
                    <a:lnTo>
                      <a:pt x="1197" y="347"/>
                    </a:lnTo>
                    <a:lnTo>
                      <a:pt x="1220" y="345"/>
                    </a:lnTo>
                    <a:lnTo>
                      <a:pt x="1244" y="338"/>
                    </a:lnTo>
                    <a:lnTo>
                      <a:pt x="1270" y="325"/>
                    </a:lnTo>
                    <a:lnTo>
                      <a:pt x="1293" y="307"/>
                    </a:lnTo>
                    <a:lnTo>
                      <a:pt x="1312" y="285"/>
                    </a:lnTo>
                    <a:lnTo>
                      <a:pt x="1329" y="256"/>
                    </a:lnTo>
                    <a:lnTo>
                      <a:pt x="1340" y="223"/>
                    </a:lnTo>
                    <a:lnTo>
                      <a:pt x="1342" y="186"/>
                    </a:lnTo>
                    <a:lnTo>
                      <a:pt x="1338" y="146"/>
                    </a:lnTo>
                    <a:lnTo>
                      <a:pt x="1325" y="111"/>
                    </a:lnTo>
                    <a:lnTo>
                      <a:pt x="1306" y="82"/>
                    </a:lnTo>
                    <a:lnTo>
                      <a:pt x="1280" y="58"/>
                    </a:lnTo>
                    <a:lnTo>
                      <a:pt x="1252" y="38"/>
                    </a:lnTo>
                    <a:lnTo>
                      <a:pt x="1220" y="25"/>
                    </a:lnTo>
                    <a:lnTo>
                      <a:pt x="1186" y="14"/>
                    </a:lnTo>
                    <a:lnTo>
                      <a:pt x="1154" y="5"/>
                    </a:lnTo>
                    <a:lnTo>
                      <a:pt x="1122" y="3"/>
                    </a:lnTo>
                    <a:lnTo>
                      <a:pt x="1092" y="0"/>
                    </a:lnTo>
                    <a:lnTo>
                      <a:pt x="1043" y="5"/>
                    </a:lnTo>
                    <a:lnTo>
                      <a:pt x="996" y="20"/>
                    </a:lnTo>
                    <a:lnTo>
                      <a:pt x="956" y="42"/>
                    </a:lnTo>
                    <a:lnTo>
                      <a:pt x="920" y="69"/>
                    </a:lnTo>
                    <a:lnTo>
                      <a:pt x="890" y="98"/>
                    </a:lnTo>
                    <a:lnTo>
                      <a:pt x="862" y="128"/>
                    </a:lnTo>
                    <a:lnTo>
                      <a:pt x="838" y="159"/>
                    </a:lnTo>
                    <a:lnTo>
                      <a:pt x="821" y="188"/>
                    </a:lnTo>
                    <a:lnTo>
                      <a:pt x="809" y="212"/>
                    </a:lnTo>
                    <a:lnTo>
                      <a:pt x="783" y="157"/>
                    </a:lnTo>
                    <a:lnTo>
                      <a:pt x="753" y="111"/>
                    </a:lnTo>
                    <a:lnTo>
                      <a:pt x="721" y="75"/>
                    </a:lnTo>
                    <a:lnTo>
                      <a:pt x="685" y="49"/>
                    </a:lnTo>
                    <a:lnTo>
                      <a:pt x="649" y="29"/>
                    </a:lnTo>
                    <a:lnTo>
                      <a:pt x="612" y="14"/>
                    </a:lnTo>
                    <a:lnTo>
                      <a:pt x="578" y="7"/>
                    </a:lnTo>
                    <a:lnTo>
                      <a:pt x="546" y="3"/>
                    </a:lnTo>
                    <a:lnTo>
                      <a:pt x="516" y="0"/>
                    </a:lnTo>
                    <a:lnTo>
                      <a:pt x="454" y="7"/>
                    </a:lnTo>
                    <a:lnTo>
                      <a:pt x="397" y="25"/>
                    </a:lnTo>
                    <a:lnTo>
                      <a:pt x="343" y="49"/>
                    </a:lnTo>
                    <a:lnTo>
                      <a:pt x="294" y="84"/>
                    </a:lnTo>
                    <a:lnTo>
                      <a:pt x="252" y="124"/>
                    </a:lnTo>
                    <a:lnTo>
                      <a:pt x="213" y="166"/>
                    </a:lnTo>
                    <a:lnTo>
                      <a:pt x="179" y="212"/>
                    </a:lnTo>
                    <a:lnTo>
                      <a:pt x="149" y="259"/>
                    </a:lnTo>
                    <a:lnTo>
                      <a:pt x="126" y="303"/>
                    </a:lnTo>
                    <a:lnTo>
                      <a:pt x="106" y="345"/>
                    </a:lnTo>
                    <a:lnTo>
                      <a:pt x="94" y="380"/>
                    </a:lnTo>
                    <a:lnTo>
                      <a:pt x="85" y="409"/>
                    </a:lnTo>
                    <a:lnTo>
                      <a:pt x="83" y="431"/>
                    </a:lnTo>
                    <a:lnTo>
                      <a:pt x="83" y="440"/>
                    </a:lnTo>
                    <a:lnTo>
                      <a:pt x="87" y="446"/>
                    </a:lnTo>
                    <a:lnTo>
                      <a:pt x="89" y="451"/>
                    </a:lnTo>
                    <a:lnTo>
                      <a:pt x="94" y="453"/>
                    </a:lnTo>
                    <a:lnTo>
                      <a:pt x="100" y="455"/>
                    </a:lnTo>
                    <a:lnTo>
                      <a:pt x="104" y="457"/>
                    </a:lnTo>
                    <a:lnTo>
                      <a:pt x="115" y="457"/>
                    </a:lnTo>
                    <a:lnTo>
                      <a:pt x="132" y="455"/>
                    </a:lnTo>
                    <a:lnTo>
                      <a:pt x="143" y="446"/>
                    </a:lnTo>
                    <a:lnTo>
                      <a:pt x="149" y="429"/>
                    </a:lnTo>
                    <a:lnTo>
                      <a:pt x="177" y="354"/>
                    </a:lnTo>
                    <a:lnTo>
                      <a:pt x="207" y="287"/>
                    </a:lnTo>
                    <a:lnTo>
                      <a:pt x="241" y="232"/>
                    </a:lnTo>
                    <a:lnTo>
                      <a:pt x="275" y="188"/>
                    </a:lnTo>
                    <a:lnTo>
                      <a:pt x="313" y="151"/>
                    </a:lnTo>
                    <a:lnTo>
                      <a:pt x="350" y="120"/>
                    </a:lnTo>
                    <a:lnTo>
                      <a:pt x="386" y="98"/>
                    </a:lnTo>
                    <a:lnTo>
                      <a:pt x="420" y="80"/>
                    </a:lnTo>
                    <a:lnTo>
                      <a:pt x="454" y="69"/>
                    </a:lnTo>
                    <a:lnTo>
                      <a:pt x="484" y="64"/>
                    </a:lnTo>
                    <a:lnTo>
                      <a:pt x="512" y="62"/>
                    </a:lnTo>
                    <a:lnTo>
                      <a:pt x="531" y="62"/>
                    </a:lnTo>
                    <a:lnTo>
                      <a:pt x="550" y="67"/>
                    </a:lnTo>
                    <a:lnTo>
                      <a:pt x="572" y="75"/>
                    </a:lnTo>
                    <a:lnTo>
                      <a:pt x="593" y="87"/>
                    </a:lnTo>
                    <a:lnTo>
                      <a:pt x="614" y="104"/>
                    </a:lnTo>
                    <a:lnTo>
                      <a:pt x="631" y="128"/>
                    </a:lnTo>
                    <a:lnTo>
                      <a:pt x="644" y="159"/>
                    </a:lnTo>
                    <a:lnTo>
                      <a:pt x="655" y="199"/>
                    </a:lnTo>
                    <a:lnTo>
                      <a:pt x="657" y="250"/>
                    </a:lnTo>
                    <a:lnTo>
                      <a:pt x="655" y="279"/>
                    </a:lnTo>
                    <a:lnTo>
                      <a:pt x="651" y="314"/>
                    </a:lnTo>
                    <a:lnTo>
                      <a:pt x="644" y="358"/>
                    </a:lnTo>
                    <a:lnTo>
                      <a:pt x="636" y="409"/>
                    </a:lnTo>
                    <a:lnTo>
                      <a:pt x="623" y="466"/>
                    </a:lnTo>
                    <a:lnTo>
                      <a:pt x="606" y="535"/>
                    </a:lnTo>
                    <a:lnTo>
                      <a:pt x="565" y="702"/>
                    </a:lnTo>
                    <a:lnTo>
                      <a:pt x="540" y="802"/>
                    </a:lnTo>
                    <a:lnTo>
                      <a:pt x="512" y="914"/>
                    </a:lnTo>
                    <a:lnTo>
                      <a:pt x="491" y="985"/>
                    </a:lnTo>
                    <a:lnTo>
                      <a:pt x="463" y="1047"/>
                    </a:lnTo>
                    <a:lnTo>
                      <a:pt x="431" y="1100"/>
                    </a:lnTo>
                    <a:lnTo>
                      <a:pt x="392" y="1144"/>
                    </a:lnTo>
                    <a:lnTo>
                      <a:pt x="350" y="1177"/>
                    </a:lnTo>
                    <a:lnTo>
                      <a:pt x="305" y="1197"/>
                    </a:lnTo>
                    <a:lnTo>
                      <a:pt x="256" y="1203"/>
                    </a:lnTo>
                    <a:lnTo>
                      <a:pt x="241" y="1203"/>
                    </a:lnTo>
                    <a:lnTo>
                      <a:pt x="217" y="1201"/>
                    </a:lnTo>
                    <a:lnTo>
                      <a:pt x="188" y="1197"/>
                    </a:lnTo>
                    <a:lnTo>
                      <a:pt x="156" y="1186"/>
                    </a:lnTo>
                    <a:lnTo>
                      <a:pt x="121" y="1168"/>
                    </a:lnTo>
                    <a:lnTo>
                      <a:pt x="153" y="1157"/>
                    </a:lnTo>
                    <a:lnTo>
                      <a:pt x="183" y="1139"/>
                    </a:lnTo>
                    <a:lnTo>
                      <a:pt x="209" y="1115"/>
                    </a:lnTo>
                    <a:lnTo>
                      <a:pt x="230" y="1086"/>
                    </a:lnTo>
                    <a:lnTo>
                      <a:pt x="243" y="1053"/>
                    </a:lnTo>
                    <a:lnTo>
                      <a:pt x="247" y="1016"/>
                    </a:lnTo>
                    <a:lnTo>
                      <a:pt x="243" y="987"/>
                    </a:lnTo>
                    <a:lnTo>
                      <a:pt x="235" y="965"/>
                    </a:lnTo>
                    <a:lnTo>
                      <a:pt x="222" y="947"/>
                    </a:lnTo>
                    <a:lnTo>
                      <a:pt x="205" y="934"/>
                    </a:lnTo>
                    <a:lnTo>
                      <a:pt x="185" y="925"/>
                    </a:lnTo>
                    <a:lnTo>
                      <a:pt x="166" y="921"/>
                    </a:lnTo>
                    <a:lnTo>
                      <a:pt x="147" y="919"/>
                    </a:lnTo>
                    <a:lnTo>
                      <a:pt x="109" y="925"/>
                    </a:lnTo>
                    <a:lnTo>
                      <a:pt x="72" y="941"/>
                    </a:lnTo>
                    <a:lnTo>
                      <a:pt x="42" y="967"/>
                    </a:lnTo>
                    <a:lnTo>
                      <a:pt x="19" y="998"/>
                    </a:lnTo>
                    <a:lnTo>
                      <a:pt x="4" y="1038"/>
                    </a:lnTo>
                    <a:lnTo>
                      <a:pt x="0" y="1080"/>
                    </a:lnTo>
                    <a:lnTo>
                      <a:pt x="4" y="1120"/>
                    </a:lnTo>
                    <a:lnTo>
                      <a:pt x="17" y="1155"/>
                    </a:lnTo>
                    <a:lnTo>
                      <a:pt x="38" y="1186"/>
                    </a:lnTo>
                    <a:lnTo>
                      <a:pt x="66" y="1210"/>
                    </a:lnTo>
                    <a:lnTo>
                      <a:pt x="98" y="1230"/>
                    </a:lnTo>
                    <a:lnTo>
                      <a:pt x="134" y="1245"/>
                    </a:lnTo>
                    <a:lnTo>
                      <a:pt x="173" y="1256"/>
                    </a:lnTo>
                    <a:lnTo>
                      <a:pt x="213" y="1263"/>
                    </a:lnTo>
                    <a:lnTo>
                      <a:pt x="254" y="1265"/>
                    </a:lnTo>
                    <a:lnTo>
                      <a:pt x="305" y="1259"/>
                    </a:lnTo>
                    <a:lnTo>
                      <a:pt x="350" y="1245"/>
                    </a:lnTo>
                    <a:lnTo>
                      <a:pt x="390" y="1223"/>
                    </a:lnTo>
                    <a:lnTo>
                      <a:pt x="427" y="1195"/>
                    </a:lnTo>
                    <a:lnTo>
                      <a:pt x="459" y="1166"/>
                    </a:lnTo>
                    <a:lnTo>
                      <a:pt x="484" y="1135"/>
                    </a:lnTo>
                    <a:lnTo>
                      <a:pt x="506" y="1106"/>
                    </a:lnTo>
                    <a:lnTo>
                      <a:pt x="520" y="1082"/>
                    </a:lnTo>
                    <a:lnTo>
                      <a:pt x="531" y="1062"/>
                    </a:lnTo>
                    <a:lnTo>
                      <a:pt x="535" y="1053"/>
                    </a:lnTo>
                    <a:lnTo>
                      <a:pt x="550" y="1091"/>
                    </a:lnTo>
                    <a:lnTo>
                      <a:pt x="572" y="1131"/>
                    </a:lnTo>
                    <a:lnTo>
                      <a:pt x="599" y="1166"/>
                    </a:lnTo>
                    <a:lnTo>
                      <a:pt x="634" y="1197"/>
                    </a:lnTo>
                    <a:lnTo>
                      <a:pt x="672" y="1225"/>
                    </a:lnTo>
                    <a:lnTo>
                      <a:pt x="719" y="1245"/>
                    </a:lnTo>
                    <a:lnTo>
                      <a:pt x="770" y="1261"/>
                    </a:lnTo>
                    <a:lnTo>
                      <a:pt x="828" y="1265"/>
                    </a:lnTo>
                    <a:lnTo>
                      <a:pt x="890" y="1259"/>
                    </a:lnTo>
                    <a:lnTo>
                      <a:pt x="947" y="1241"/>
                    </a:lnTo>
                    <a:lnTo>
                      <a:pt x="1001" y="1217"/>
                    </a:lnTo>
                    <a:lnTo>
                      <a:pt x="1048" y="1181"/>
                    </a:lnTo>
                    <a:lnTo>
                      <a:pt x="1092" y="1142"/>
                    </a:lnTo>
                    <a:lnTo>
                      <a:pt x="1131" y="1100"/>
                    </a:lnTo>
                    <a:lnTo>
                      <a:pt x="1165" y="1053"/>
                    </a:lnTo>
                    <a:lnTo>
                      <a:pt x="1193" y="1007"/>
                    </a:lnTo>
                    <a:lnTo>
                      <a:pt x="1216" y="963"/>
                    </a:lnTo>
                    <a:lnTo>
                      <a:pt x="1235" y="921"/>
                    </a:lnTo>
                    <a:lnTo>
                      <a:pt x="1248" y="886"/>
                    </a:lnTo>
                    <a:lnTo>
                      <a:pt x="1257" y="857"/>
                    </a:lnTo>
                    <a:lnTo>
                      <a:pt x="1259" y="835"/>
                    </a:lnTo>
                    <a:lnTo>
                      <a:pt x="1259" y="826"/>
                    </a:lnTo>
                    <a:lnTo>
                      <a:pt x="1257" y="819"/>
                    </a:lnTo>
                    <a:lnTo>
                      <a:pt x="1252" y="815"/>
                    </a:lnTo>
                    <a:lnTo>
                      <a:pt x="1240" y="808"/>
                    </a:lnTo>
                    <a:lnTo>
                      <a:pt x="1227" y="808"/>
                    </a:lnTo>
                    <a:lnTo>
                      <a:pt x="1212" y="811"/>
                    </a:lnTo>
                    <a:lnTo>
                      <a:pt x="1201" y="815"/>
                    </a:lnTo>
                    <a:lnTo>
                      <a:pt x="1193" y="837"/>
                    </a:lnTo>
                    <a:lnTo>
                      <a:pt x="1165" y="912"/>
                    </a:lnTo>
                    <a:lnTo>
                      <a:pt x="1135" y="978"/>
                    </a:lnTo>
                    <a:lnTo>
                      <a:pt x="1103" y="1033"/>
                    </a:lnTo>
                    <a:lnTo>
                      <a:pt x="1067" y="1080"/>
                    </a:lnTo>
                    <a:lnTo>
                      <a:pt x="1031" y="1117"/>
                    </a:lnTo>
                    <a:lnTo>
                      <a:pt x="992" y="1146"/>
                    </a:lnTo>
                    <a:lnTo>
                      <a:pt x="956" y="1168"/>
                    </a:lnTo>
                    <a:lnTo>
                      <a:pt x="922" y="1186"/>
                    </a:lnTo>
                    <a:lnTo>
                      <a:pt x="888" y="1197"/>
                    </a:lnTo>
                    <a:lnTo>
                      <a:pt x="858" y="1201"/>
                    </a:lnTo>
                    <a:lnTo>
                      <a:pt x="832" y="1203"/>
                    </a:lnTo>
                    <a:lnTo>
                      <a:pt x="796" y="1199"/>
                    </a:lnTo>
                    <a:lnTo>
                      <a:pt x="766" y="1188"/>
                    </a:lnTo>
                    <a:lnTo>
                      <a:pt x="740" y="1170"/>
                    </a:lnTo>
                    <a:lnTo>
                      <a:pt x="719" y="1146"/>
                    </a:lnTo>
                    <a:lnTo>
                      <a:pt x="704" y="1120"/>
                    </a:lnTo>
                    <a:lnTo>
                      <a:pt x="693" y="1089"/>
                    </a:lnTo>
                    <a:lnTo>
                      <a:pt x="687" y="1056"/>
                    </a:lnTo>
                    <a:lnTo>
                      <a:pt x="685" y="1020"/>
                    </a:lnTo>
                    <a:lnTo>
                      <a:pt x="687" y="989"/>
                    </a:lnTo>
                    <a:lnTo>
                      <a:pt x="689" y="956"/>
                    </a:lnTo>
                    <a:lnTo>
                      <a:pt x="695" y="919"/>
                    </a:lnTo>
                    <a:lnTo>
                      <a:pt x="706" y="879"/>
                    </a:lnTo>
                    <a:lnTo>
                      <a:pt x="717" y="830"/>
                    </a:lnTo>
                    <a:lnTo>
                      <a:pt x="730" y="773"/>
                    </a:lnTo>
                    <a:lnTo>
                      <a:pt x="821" y="3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3" name="Freeform 15"/>
              <p:cNvSpPr>
                <a:spLocks noEditPoints="1"/>
              </p:cNvSpPr>
              <p:nvPr/>
            </p:nvSpPr>
            <p:spPr bwMode="auto">
              <a:xfrm>
                <a:off x="8793" y="4969"/>
                <a:ext cx="572" cy="1315"/>
              </a:xfrm>
              <a:custGeom>
                <a:avLst/>
                <a:gdLst>
                  <a:gd name="T0" fmla="*/ 515 w 572"/>
                  <a:gd name="T1" fmla="*/ 41 h 1315"/>
                  <a:gd name="T2" fmla="*/ 472 w 572"/>
                  <a:gd name="T3" fmla="*/ 4 h 1315"/>
                  <a:gd name="T4" fmla="*/ 389 w 572"/>
                  <a:gd name="T5" fmla="*/ 22 h 1315"/>
                  <a:gd name="T6" fmla="*/ 342 w 572"/>
                  <a:gd name="T7" fmla="*/ 108 h 1315"/>
                  <a:gd name="T8" fmla="*/ 367 w 572"/>
                  <a:gd name="T9" fmla="*/ 165 h 1315"/>
                  <a:gd name="T10" fmla="*/ 448 w 572"/>
                  <a:gd name="T11" fmla="*/ 174 h 1315"/>
                  <a:gd name="T12" fmla="*/ 517 w 572"/>
                  <a:gd name="T13" fmla="*/ 106 h 1315"/>
                  <a:gd name="T14" fmla="*/ 124 w 572"/>
                  <a:gd name="T15" fmla="*/ 1119 h 1315"/>
                  <a:gd name="T16" fmla="*/ 143 w 572"/>
                  <a:gd name="T17" fmla="*/ 1233 h 1315"/>
                  <a:gd name="T18" fmla="*/ 250 w 572"/>
                  <a:gd name="T19" fmla="*/ 1309 h 1315"/>
                  <a:gd name="T20" fmla="*/ 384 w 572"/>
                  <a:gd name="T21" fmla="*/ 1295 h 1315"/>
                  <a:gd name="T22" fmla="*/ 483 w 572"/>
                  <a:gd name="T23" fmla="*/ 1211 h 1315"/>
                  <a:gd name="T24" fmla="*/ 542 w 572"/>
                  <a:gd name="T25" fmla="*/ 1105 h 1315"/>
                  <a:gd name="T26" fmla="*/ 570 w 572"/>
                  <a:gd name="T27" fmla="*/ 1028 h 1315"/>
                  <a:gd name="T28" fmla="*/ 568 w 572"/>
                  <a:gd name="T29" fmla="*/ 1002 h 1315"/>
                  <a:gd name="T30" fmla="*/ 551 w 572"/>
                  <a:gd name="T31" fmla="*/ 991 h 1315"/>
                  <a:gd name="T32" fmla="*/ 517 w 572"/>
                  <a:gd name="T33" fmla="*/ 999 h 1315"/>
                  <a:gd name="T34" fmla="*/ 485 w 572"/>
                  <a:gd name="T35" fmla="*/ 1086 h 1315"/>
                  <a:gd name="T36" fmla="*/ 401 w 572"/>
                  <a:gd name="T37" fmla="*/ 1216 h 1315"/>
                  <a:gd name="T38" fmla="*/ 305 w 572"/>
                  <a:gd name="T39" fmla="*/ 1260 h 1315"/>
                  <a:gd name="T40" fmla="*/ 265 w 572"/>
                  <a:gd name="T41" fmla="*/ 1233 h 1315"/>
                  <a:gd name="T42" fmla="*/ 263 w 572"/>
                  <a:gd name="T43" fmla="*/ 1150 h 1315"/>
                  <a:gd name="T44" fmla="*/ 348 w 572"/>
                  <a:gd name="T45" fmla="*/ 911 h 1315"/>
                  <a:gd name="T46" fmla="*/ 378 w 572"/>
                  <a:gd name="T47" fmla="*/ 832 h 1315"/>
                  <a:gd name="T48" fmla="*/ 419 w 572"/>
                  <a:gd name="T49" fmla="*/ 726 h 1315"/>
                  <a:gd name="T50" fmla="*/ 442 w 572"/>
                  <a:gd name="T51" fmla="*/ 662 h 1315"/>
                  <a:gd name="T52" fmla="*/ 446 w 572"/>
                  <a:gd name="T53" fmla="*/ 556 h 1315"/>
                  <a:gd name="T54" fmla="*/ 365 w 572"/>
                  <a:gd name="T55" fmla="*/ 456 h 1315"/>
                  <a:gd name="T56" fmla="*/ 229 w 572"/>
                  <a:gd name="T57" fmla="*/ 439 h 1315"/>
                  <a:gd name="T58" fmla="*/ 120 w 572"/>
                  <a:gd name="T59" fmla="*/ 505 h 1315"/>
                  <a:gd name="T60" fmla="*/ 45 w 572"/>
                  <a:gd name="T61" fmla="*/ 607 h 1315"/>
                  <a:gd name="T62" fmla="*/ 0 w 572"/>
                  <a:gd name="T63" fmla="*/ 719 h 1315"/>
                  <a:gd name="T64" fmla="*/ 11 w 572"/>
                  <a:gd name="T65" fmla="*/ 754 h 1315"/>
                  <a:gd name="T66" fmla="*/ 28 w 572"/>
                  <a:gd name="T67" fmla="*/ 759 h 1315"/>
                  <a:gd name="T68" fmla="*/ 58 w 572"/>
                  <a:gd name="T69" fmla="*/ 748 h 1315"/>
                  <a:gd name="T70" fmla="*/ 66 w 572"/>
                  <a:gd name="T71" fmla="*/ 726 h 1315"/>
                  <a:gd name="T72" fmla="*/ 143 w 572"/>
                  <a:gd name="T73" fmla="*/ 562 h 1315"/>
                  <a:gd name="T74" fmla="*/ 237 w 572"/>
                  <a:gd name="T75" fmla="*/ 492 h 1315"/>
                  <a:gd name="T76" fmla="*/ 297 w 572"/>
                  <a:gd name="T77" fmla="*/ 496 h 1315"/>
                  <a:gd name="T78" fmla="*/ 314 w 572"/>
                  <a:gd name="T79" fmla="*/ 556 h 1315"/>
                  <a:gd name="T80" fmla="*/ 308 w 572"/>
                  <a:gd name="T81" fmla="*/ 613 h 1315"/>
                  <a:gd name="T82" fmla="*/ 273 w 572"/>
                  <a:gd name="T83" fmla="*/ 706 h 13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2"/>
                  <a:gd name="T127" fmla="*/ 0 h 1315"/>
                  <a:gd name="T128" fmla="*/ 572 w 572"/>
                  <a:gd name="T129" fmla="*/ 1315 h 131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2" h="1315">
                    <a:moveTo>
                      <a:pt x="523" y="75"/>
                    </a:moveTo>
                    <a:lnTo>
                      <a:pt x="521" y="59"/>
                    </a:lnTo>
                    <a:lnTo>
                      <a:pt x="515" y="41"/>
                    </a:lnTo>
                    <a:lnTo>
                      <a:pt x="504" y="26"/>
                    </a:lnTo>
                    <a:lnTo>
                      <a:pt x="491" y="13"/>
                    </a:lnTo>
                    <a:lnTo>
                      <a:pt x="472" y="4"/>
                    </a:lnTo>
                    <a:lnTo>
                      <a:pt x="446" y="0"/>
                    </a:lnTo>
                    <a:lnTo>
                      <a:pt x="416" y="6"/>
                    </a:lnTo>
                    <a:lnTo>
                      <a:pt x="389" y="22"/>
                    </a:lnTo>
                    <a:lnTo>
                      <a:pt x="363" y="46"/>
                    </a:lnTo>
                    <a:lnTo>
                      <a:pt x="348" y="75"/>
                    </a:lnTo>
                    <a:lnTo>
                      <a:pt x="342" y="108"/>
                    </a:lnTo>
                    <a:lnTo>
                      <a:pt x="344" y="128"/>
                    </a:lnTo>
                    <a:lnTo>
                      <a:pt x="352" y="147"/>
                    </a:lnTo>
                    <a:lnTo>
                      <a:pt x="367" y="165"/>
                    </a:lnTo>
                    <a:lnTo>
                      <a:pt x="389" y="176"/>
                    </a:lnTo>
                    <a:lnTo>
                      <a:pt x="416" y="181"/>
                    </a:lnTo>
                    <a:lnTo>
                      <a:pt x="448" y="174"/>
                    </a:lnTo>
                    <a:lnTo>
                      <a:pt x="478" y="158"/>
                    </a:lnTo>
                    <a:lnTo>
                      <a:pt x="502" y="134"/>
                    </a:lnTo>
                    <a:lnTo>
                      <a:pt x="517" y="106"/>
                    </a:lnTo>
                    <a:lnTo>
                      <a:pt x="523" y="75"/>
                    </a:lnTo>
                    <a:close/>
                    <a:moveTo>
                      <a:pt x="137" y="1066"/>
                    </a:moveTo>
                    <a:lnTo>
                      <a:pt x="124" y="1119"/>
                    </a:lnTo>
                    <a:lnTo>
                      <a:pt x="120" y="1150"/>
                    </a:lnTo>
                    <a:lnTo>
                      <a:pt x="126" y="1194"/>
                    </a:lnTo>
                    <a:lnTo>
                      <a:pt x="143" y="1233"/>
                    </a:lnTo>
                    <a:lnTo>
                      <a:pt x="171" y="1267"/>
                    </a:lnTo>
                    <a:lnTo>
                      <a:pt x="207" y="1293"/>
                    </a:lnTo>
                    <a:lnTo>
                      <a:pt x="250" y="1309"/>
                    </a:lnTo>
                    <a:lnTo>
                      <a:pt x="299" y="1315"/>
                    </a:lnTo>
                    <a:lnTo>
                      <a:pt x="344" y="1311"/>
                    </a:lnTo>
                    <a:lnTo>
                      <a:pt x="384" y="1295"/>
                    </a:lnTo>
                    <a:lnTo>
                      <a:pt x="421" y="1273"/>
                    </a:lnTo>
                    <a:lnTo>
                      <a:pt x="455" y="1244"/>
                    </a:lnTo>
                    <a:lnTo>
                      <a:pt x="483" y="1211"/>
                    </a:lnTo>
                    <a:lnTo>
                      <a:pt x="506" y="1176"/>
                    </a:lnTo>
                    <a:lnTo>
                      <a:pt x="527" y="1141"/>
                    </a:lnTo>
                    <a:lnTo>
                      <a:pt x="542" y="1105"/>
                    </a:lnTo>
                    <a:lnTo>
                      <a:pt x="555" y="1075"/>
                    </a:lnTo>
                    <a:lnTo>
                      <a:pt x="566" y="1048"/>
                    </a:lnTo>
                    <a:lnTo>
                      <a:pt x="570" y="1028"/>
                    </a:lnTo>
                    <a:lnTo>
                      <a:pt x="572" y="1015"/>
                    </a:lnTo>
                    <a:lnTo>
                      <a:pt x="572" y="1008"/>
                    </a:lnTo>
                    <a:lnTo>
                      <a:pt x="568" y="1002"/>
                    </a:lnTo>
                    <a:lnTo>
                      <a:pt x="566" y="997"/>
                    </a:lnTo>
                    <a:lnTo>
                      <a:pt x="557" y="993"/>
                    </a:lnTo>
                    <a:lnTo>
                      <a:pt x="551" y="991"/>
                    </a:lnTo>
                    <a:lnTo>
                      <a:pt x="542" y="991"/>
                    </a:lnTo>
                    <a:lnTo>
                      <a:pt x="525" y="993"/>
                    </a:lnTo>
                    <a:lnTo>
                      <a:pt x="517" y="999"/>
                    </a:lnTo>
                    <a:lnTo>
                      <a:pt x="510" y="1011"/>
                    </a:lnTo>
                    <a:lnTo>
                      <a:pt x="506" y="1024"/>
                    </a:lnTo>
                    <a:lnTo>
                      <a:pt x="485" y="1086"/>
                    </a:lnTo>
                    <a:lnTo>
                      <a:pt x="459" y="1139"/>
                    </a:lnTo>
                    <a:lnTo>
                      <a:pt x="431" y="1183"/>
                    </a:lnTo>
                    <a:lnTo>
                      <a:pt x="401" y="1216"/>
                    </a:lnTo>
                    <a:lnTo>
                      <a:pt x="369" y="1240"/>
                    </a:lnTo>
                    <a:lnTo>
                      <a:pt x="337" y="1256"/>
                    </a:lnTo>
                    <a:lnTo>
                      <a:pt x="305" y="1260"/>
                    </a:lnTo>
                    <a:lnTo>
                      <a:pt x="286" y="1258"/>
                    </a:lnTo>
                    <a:lnTo>
                      <a:pt x="273" y="1249"/>
                    </a:lnTo>
                    <a:lnTo>
                      <a:pt x="265" y="1233"/>
                    </a:lnTo>
                    <a:lnTo>
                      <a:pt x="258" y="1216"/>
                    </a:lnTo>
                    <a:lnTo>
                      <a:pt x="258" y="1192"/>
                    </a:lnTo>
                    <a:lnTo>
                      <a:pt x="263" y="1150"/>
                    </a:lnTo>
                    <a:lnTo>
                      <a:pt x="273" y="1108"/>
                    </a:lnTo>
                    <a:lnTo>
                      <a:pt x="288" y="1066"/>
                    </a:lnTo>
                    <a:lnTo>
                      <a:pt x="348" y="911"/>
                    </a:lnTo>
                    <a:lnTo>
                      <a:pt x="357" y="891"/>
                    </a:lnTo>
                    <a:lnTo>
                      <a:pt x="365" y="863"/>
                    </a:lnTo>
                    <a:lnTo>
                      <a:pt x="378" y="832"/>
                    </a:lnTo>
                    <a:lnTo>
                      <a:pt x="391" y="796"/>
                    </a:lnTo>
                    <a:lnTo>
                      <a:pt x="406" y="761"/>
                    </a:lnTo>
                    <a:lnTo>
                      <a:pt x="419" y="726"/>
                    </a:lnTo>
                    <a:lnTo>
                      <a:pt x="429" y="697"/>
                    </a:lnTo>
                    <a:lnTo>
                      <a:pt x="438" y="675"/>
                    </a:lnTo>
                    <a:lnTo>
                      <a:pt x="442" y="662"/>
                    </a:lnTo>
                    <a:lnTo>
                      <a:pt x="448" y="631"/>
                    </a:lnTo>
                    <a:lnTo>
                      <a:pt x="453" y="600"/>
                    </a:lnTo>
                    <a:lnTo>
                      <a:pt x="446" y="556"/>
                    </a:lnTo>
                    <a:lnTo>
                      <a:pt x="429" y="516"/>
                    </a:lnTo>
                    <a:lnTo>
                      <a:pt x="401" y="483"/>
                    </a:lnTo>
                    <a:lnTo>
                      <a:pt x="365" y="456"/>
                    </a:lnTo>
                    <a:lnTo>
                      <a:pt x="322" y="439"/>
                    </a:lnTo>
                    <a:lnTo>
                      <a:pt x="273" y="434"/>
                    </a:lnTo>
                    <a:lnTo>
                      <a:pt x="229" y="439"/>
                    </a:lnTo>
                    <a:lnTo>
                      <a:pt x="188" y="454"/>
                    </a:lnTo>
                    <a:lnTo>
                      <a:pt x="152" y="476"/>
                    </a:lnTo>
                    <a:lnTo>
                      <a:pt x="120" y="505"/>
                    </a:lnTo>
                    <a:lnTo>
                      <a:pt x="90" y="536"/>
                    </a:lnTo>
                    <a:lnTo>
                      <a:pt x="66" y="571"/>
                    </a:lnTo>
                    <a:lnTo>
                      <a:pt x="45" y="607"/>
                    </a:lnTo>
                    <a:lnTo>
                      <a:pt x="28" y="640"/>
                    </a:lnTo>
                    <a:lnTo>
                      <a:pt x="15" y="673"/>
                    </a:lnTo>
                    <a:lnTo>
                      <a:pt x="0" y="719"/>
                    </a:lnTo>
                    <a:lnTo>
                      <a:pt x="0" y="739"/>
                    </a:lnTo>
                    <a:lnTo>
                      <a:pt x="2" y="746"/>
                    </a:lnTo>
                    <a:lnTo>
                      <a:pt x="11" y="754"/>
                    </a:lnTo>
                    <a:lnTo>
                      <a:pt x="15" y="757"/>
                    </a:lnTo>
                    <a:lnTo>
                      <a:pt x="26" y="757"/>
                    </a:lnTo>
                    <a:lnTo>
                      <a:pt x="28" y="759"/>
                    </a:lnTo>
                    <a:lnTo>
                      <a:pt x="43" y="759"/>
                    </a:lnTo>
                    <a:lnTo>
                      <a:pt x="49" y="757"/>
                    </a:lnTo>
                    <a:lnTo>
                      <a:pt x="58" y="748"/>
                    </a:lnTo>
                    <a:lnTo>
                      <a:pt x="60" y="741"/>
                    </a:lnTo>
                    <a:lnTo>
                      <a:pt x="64" y="735"/>
                    </a:lnTo>
                    <a:lnTo>
                      <a:pt x="66" y="726"/>
                    </a:lnTo>
                    <a:lnTo>
                      <a:pt x="90" y="660"/>
                    </a:lnTo>
                    <a:lnTo>
                      <a:pt x="115" y="607"/>
                    </a:lnTo>
                    <a:lnTo>
                      <a:pt x="143" y="562"/>
                    </a:lnTo>
                    <a:lnTo>
                      <a:pt x="175" y="529"/>
                    </a:lnTo>
                    <a:lnTo>
                      <a:pt x="205" y="507"/>
                    </a:lnTo>
                    <a:lnTo>
                      <a:pt x="237" y="492"/>
                    </a:lnTo>
                    <a:lnTo>
                      <a:pt x="267" y="487"/>
                    </a:lnTo>
                    <a:lnTo>
                      <a:pt x="284" y="490"/>
                    </a:lnTo>
                    <a:lnTo>
                      <a:pt x="297" y="496"/>
                    </a:lnTo>
                    <a:lnTo>
                      <a:pt x="308" y="509"/>
                    </a:lnTo>
                    <a:lnTo>
                      <a:pt x="312" y="529"/>
                    </a:lnTo>
                    <a:lnTo>
                      <a:pt x="314" y="556"/>
                    </a:lnTo>
                    <a:lnTo>
                      <a:pt x="314" y="576"/>
                    </a:lnTo>
                    <a:lnTo>
                      <a:pt x="312" y="593"/>
                    </a:lnTo>
                    <a:lnTo>
                      <a:pt x="308" y="613"/>
                    </a:lnTo>
                    <a:lnTo>
                      <a:pt x="299" y="637"/>
                    </a:lnTo>
                    <a:lnTo>
                      <a:pt x="288" y="668"/>
                    </a:lnTo>
                    <a:lnTo>
                      <a:pt x="273" y="706"/>
                    </a:lnTo>
                    <a:lnTo>
                      <a:pt x="256" y="752"/>
                    </a:lnTo>
                    <a:lnTo>
                      <a:pt x="137" y="10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Freeform 16"/>
              <p:cNvSpPr>
                <a:spLocks/>
              </p:cNvSpPr>
              <p:nvPr/>
            </p:nvSpPr>
            <p:spPr bwMode="auto">
              <a:xfrm>
                <a:off x="9798" y="3768"/>
                <a:ext cx="626" cy="2790"/>
              </a:xfrm>
              <a:custGeom>
                <a:avLst/>
                <a:gdLst>
                  <a:gd name="T0" fmla="*/ 624 w 626"/>
                  <a:gd name="T1" fmla="*/ 1309 h 2790"/>
                  <a:gd name="T2" fmla="*/ 609 w 626"/>
                  <a:gd name="T3" fmla="*/ 1106 h 2790"/>
                  <a:gd name="T4" fmla="*/ 570 w 626"/>
                  <a:gd name="T5" fmla="*/ 880 h 2790"/>
                  <a:gd name="T6" fmla="*/ 500 w 626"/>
                  <a:gd name="T7" fmla="*/ 642 h 2790"/>
                  <a:gd name="T8" fmla="*/ 406 w 626"/>
                  <a:gd name="T9" fmla="*/ 441 h 2790"/>
                  <a:gd name="T10" fmla="*/ 318 w 626"/>
                  <a:gd name="T11" fmla="*/ 296 h 2790"/>
                  <a:gd name="T12" fmla="*/ 229 w 626"/>
                  <a:gd name="T13" fmla="*/ 181 h 2790"/>
                  <a:gd name="T14" fmla="*/ 148 w 626"/>
                  <a:gd name="T15" fmla="*/ 92 h 2790"/>
                  <a:gd name="T16" fmla="*/ 82 w 626"/>
                  <a:gd name="T17" fmla="*/ 33 h 2790"/>
                  <a:gd name="T18" fmla="*/ 39 w 626"/>
                  <a:gd name="T19" fmla="*/ 2 h 2790"/>
                  <a:gd name="T20" fmla="*/ 20 w 626"/>
                  <a:gd name="T21" fmla="*/ 0 h 2790"/>
                  <a:gd name="T22" fmla="*/ 5 w 626"/>
                  <a:gd name="T23" fmla="*/ 11 h 2790"/>
                  <a:gd name="T24" fmla="*/ 0 w 626"/>
                  <a:gd name="T25" fmla="*/ 26 h 2790"/>
                  <a:gd name="T26" fmla="*/ 7 w 626"/>
                  <a:gd name="T27" fmla="*/ 44 h 2790"/>
                  <a:gd name="T28" fmla="*/ 30 w 626"/>
                  <a:gd name="T29" fmla="*/ 70 h 2790"/>
                  <a:gd name="T30" fmla="*/ 122 w 626"/>
                  <a:gd name="T31" fmla="*/ 170 h 2790"/>
                  <a:gd name="T32" fmla="*/ 242 w 626"/>
                  <a:gd name="T33" fmla="*/ 353 h 2790"/>
                  <a:gd name="T34" fmla="*/ 340 w 626"/>
                  <a:gd name="T35" fmla="*/ 569 h 2790"/>
                  <a:gd name="T36" fmla="*/ 410 w 626"/>
                  <a:gd name="T37" fmla="*/ 814 h 2790"/>
                  <a:gd name="T38" fmla="*/ 455 w 626"/>
                  <a:gd name="T39" fmla="*/ 1090 h 2790"/>
                  <a:gd name="T40" fmla="*/ 470 w 626"/>
                  <a:gd name="T41" fmla="*/ 1395 h 2790"/>
                  <a:gd name="T42" fmla="*/ 461 w 626"/>
                  <a:gd name="T43" fmla="*/ 1633 h 2790"/>
                  <a:gd name="T44" fmla="*/ 432 w 626"/>
                  <a:gd name="T45" fmla="*/ 1872 h 2790"/>
                  <a:gd name="T46" fmla="*/ 378 w 626"/>
                  <a:gd name="T47" fmla="*/ 2101 h 2790"/>
                  <a:gd name="T48" fmla="*/ 297 w 626"/>
                  <a:gd name="T49" fmla="*/ 2322 h 2790"/>
                  <a:gd name="T50" fmla="*/ 184 w 626"/>
                  <a:gd name="T51" fmla="*/ 2527 h 2790"/>
                  <a:gd name="T52" fmla="*/ 37 w 626"/>
                  <a:gd name="T53" fmla="*/ 2715 h 2790"/>
                  <a:gd name="T54" fmla="*/ 3 w 626"/>
                  <a:gd name="T55" fmla="*/ 2752 h 2790"/>
                  <a:gd name="T56" fmla="*/ 0 w 626"/>
                  <a:gd name="T57" fmla="*/ 2761 h 2790"/>
                  <a:gd name="T58" fmla="*/ 11 w 626"/>
                  <a:gd name="T59" fmla="*/ 2785 h 2790"/>
                  <a:gd name="T60" fmla="*/ 28 w 626"/>
                  <a:gd name="T61" fmla="*/ 2790 h 2790"/>
                  <a:gd name="T62" fmla="*/ 58 w 626"/>
                  <a:gd name="T63" fmla="*/ 2774 h 2790"/>
                  <a:gd name="T64" fmla="*/ 116 w 626"/>
                  <a:gd name="T65" fmla="*/ 2728 h 2790"/>
                  <a:gd name="T66" fmla="*/ 192 w 626"/>
                  <a:gd name="T67" fmla="*/ 2651 h 2790"/>
                  <a:gd name="T68" fmla="*/ 280 w 626"/>
                  <a:gd name="T69" fmla="*/ 2545 h 2790"/>
                  <a:gd name="T70" fmla="*/ 372 w 626"/>
                  <a:gd name="T71" fmla="*/ 2410 h 2790"/>
                  <a:gd name="T72" fmla="*/ 457 w 626"/>
                  <a:gd name="T73" fmla="*/ 2247 h 2790"/>
                  <a:gd name="T74" fmla="*/ 551 w 626"/>
                  <a:gd name="T75" fmla="*/ 1984 h 2790"/>
                  <a:gd name="T76" fmla="*/ 602 w 626"/>
                  <a:gd name="T77" fmla="*/ 1733 h 2790"/>
                  <a:gd name="T78" fmla="*/ 624 w 626"/>
                  <a:gd name="T79" fmla="*/ 1499 h 279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26"/>
                  <a:gd name="T121" fmla="*/ 0 h 2790"/>
                  <a:gd name="T122" fmla="*/ 626 w 626"/>
                  <a:gd name="T123" fmla="*/ 2790 h 279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26" h="2790">
                    <a:moveTo>
                      <a:pt x="626" y="1395"/>
                    </a:moveTo>
                    <a:lnTo>
                      <a:pt x="624" y="1309"/>
                    </a:lnTo>
                    <a:lnTo>
                      <a:pt x="619" y="1212"/>
                    </a:lnTo>
                    <a:lnTo>
                      <a:pt x="609" y="1106"/>
                    </a:lnTo>
                    <a:lnTo>
                      <a:pt x="594" y="995"/>
                    </a:lnTo>
                    <a:lnTo>
                      <a:pt x="570" y="880"/>
                    </a:lnTo>
                    <a:lnTo>
                      <a:pt x="538" y="761"/>
                    </a:lnTo>
                    <a:lnTo>
                      <a:pt x="500" y="642"/>
                    </a:lnTo>
                    <a:lnTo>
                      <a:pt x="449" y="523"/>
                    </a:lnTo>
                    <a:lnTo>
                      <a:pt x="406" y="441"/>
                    </a:lnTo>
                    <a:lnTo>
                      <a:pt x="363" y="366"/>
                    </a:lnTo>
                    <a:lnTo>
                      <a:pt x="318" y="296"/>
                    </a:lnTo>
                    <a:lnTo>
                      <a:pt x="274" y="234"/>
                    </a:lnTo>
                    <a:lnTo>
                      <a:pt x="229" y="181"/>
                    </a:lnTo>
                    <a:lnTo>
                      <a:pt x="188" y="132"/>
                    </a:lnTo>
                    <a:lnTo>
                      <a:pt x="148" y="92"/>
                    </a:lnTo>
                    <a:lnTo>
                      <a:pt x="114" y="59"/>
                    </a:lnTo>
                    <a:lnTo>
                      <a:pt x="82" y="33"/>
                    </a:lnTo>
                    <a:lnTo>
                      <a:pt x="56" y="13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1" y="4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7" y="44"/>
                    </a:lnTo>
                    <a:lnTo>
                      <a:pt x="15" y="55"/>
                    </a:lnTo>
                    <a:lnTo>
                      <a:pt x="30" y="70"/>
                    </a:lnTo>
                    <a:lnTo>
                      <a:pt x="52" y="90"/>
                    </a:lnTo>
                    <a:lnTo>
                      <a:pt x="122" y="170"/>
                    </a:lnTo>
                    <a:lnTo>
                      <a:pt x="184" y="258"/>
                    </a:lnTo>
                    <a:lnTo>
                      <a:pt x="242" y="353"/>
                    </a:lnTo>
                    <a:lnTo>
                      <a:pt x="295" y="457"/>
                    </a:lnTo>
                    <a:lnTo>
                      <a:pt x="340" y="569"/>
                    </a:lnTo>
                    <a:lnTo>
                      <a:pt x="378" y="688"/>
                    </a:lnTo>
                    <a:lnTo>
                      <a:pt x="410" y="814"/>
                    </a:lnTo>
                    <a:lnTo>
                      <a:pt x="436" y="949"/>
                    </a:lnTo>
                    <a:lnTo>
                      <a:pt x="455" y="1090"/>
                    </a:lnTo>
                    <a:lnTo>
                      <a:pt x="466" y="1238"/>
                    </a:lnTo>
                    <a:lnTo>
                      <a:pt x="470" y="1395"/>
                    </a:lnTo>
                    <a:lnTo>
                      <a:pt x="468" y="1514"/>
                    </a:lnTo>
                    <a:lnTo>
                      <a:pt x="461" y="1633"/>
                    </a:lnTo>
                    <a:lnTo>
                      <a:pt x="449" y="1752"/>
                    </a:lnTo>
                    <a:lnTo>
                      <a:pt x="432" y="1872"/>
                    </a:lnTo>
                    <a:lnTo>
                      <a:pt x="408" y="1986"/>
                    </a:lnTo>
                    <a:lnTo>
                      <a:pt x="378" y="2101"/>
                    </a:lnTo>
                    <a:lnTo>
                      <a:pt x="342" y="2214"/>
                    </a:lnTo>
                    <a:lnTo>
                      <a:pt x="297" y="2322"/>
                    </a:lnTo>
                    <a:lnTo>
                      <a:pt x="244" y="2428"/>
                    </a:lnTo>
                    <a:lnTo>
                      <a:pt x="184" y="2527"/>
                    </a:lnTo>
                    <a:lnTo>
                      <a:pt x="114" y="2624"/>
                    </a:lnTo>
                    <a:lnTo>
                      <a:pt x="37" y="2715"/>
                    </a:lnTo>
                    <a:lnTo>
                      <a:pt x="9" y="2743"/>
                    </a:lnTo>
                    <a:lnTo>
                      <a:pt x="3" y="2752"/>
                    </a:lnTo>
                    <a:lnTo>
                      <a:pt x="0" y="2757"/>
                    </a:lnTo>
                    <a:lnTo>
                      <a:pt x="0" y="2761"/>
                    </a:lnTo>
                    <a:lnTo>
                      <a:pt x="5" y="2779"/>
                    </a:lnTo>
                    <a:lnTo>
                      <a:pt x="11" y="2785"/>
                    </a:lnTo>
                    <a:lnTo>
                      <a:pt x="17" y="2790"/>
                    </a:lnTo>
                    <a:lnTo>
                      <a:pt x="28" y="2790"/>
                    </a:lnTo>
                    <a:lnTo>
                      <a:pt x="39" y="2785"/>
                    </a:lnTo>
                    <a:lnTo>
                      <a:pt x="58" y="2774"/>
                    </a:lnTo>
                    <a:lnTo>
                      <a:pt x="84" y="2755"/>
                    </a:lnTo>
                    <a:lnTo>
                      <a:pt x="116" y="2728"/>
                    </a:lnTo>
                    <a:lnTo>
                      <a:pt x="152" y="2693"/>
                    </a:lnTo>
                    <a:lnTo>
                      <a:pt x="192" y="2651"/>
                    </a:lnTo>
                    <a:lnTo>
                      <a:pt x="235" y="2602"/>
                    </a:lnTo>
                    <a:lnTo>
                      <a:pt x="280" y="2545"/>
                    </a:lnTo>
                    <a:lnTo>
                      <a:pt x="327" y="2481"/>
                    </a:lnTo>
                    <a:lnTo>
                      <a:pt x="372" y="2410"/>
                    </a:lnTo>
                    <a:lnTo>
                      <a:pt x="414" y="2331"/>
                    </a:lnTo>
                    <a:lnTo>
                      <a:pt x="457" y="2247"/>
                    </a:lnTo>
                    <a:lnTo>
                      <a:pt x="510" y="2114"/>
                    </a:lnTo>
                    <a:lnTo>
                      <a:pt x="551" y="1984"/>
                    </a:lnTo>
                    <a:lnTo>
                      <a:pt x="581" y="1856"/>
                    </a:lnTo>
                    <a:lnTo>
                      <a:pt x="602" y="1733"/>
                    </a:lnTo>
                    <a:lnTo>
                      <a:pt x="617" y="1611"/>
                    </a:lnTo>
                    <a:lnTo>
                      <a:pt x="624" y="1499"/>
                    </a:lnTo>
                    <a:lnTo>
                      <a:pt x="626" y="13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Oval 6"/>
          <p:cNvSpPr/>
          <p:nvPr/>
        </p:nvSpPr>
        <p:spPr>
          <a:xfrm>
            <a:off x="3582250" y="1905161"/>
            <a:ext cx="228582" cy="22848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pitchFamily="-110" charset="0"/>
            </a:endParaRPr>
          </a:p>
        </p:txBody>
      </p:sp>
      <p:grpSp>
        <p:nvGrpSpPr>
          <p:cNvPr id="19" name="Group 23"/>
          <p:cNvGrpSpPr>
            <a:grpSpLocks/>
          </p:cNvGrpSpPr>
          <p:nvPr/>
        </p:nvGrpSpPr>
        <p:grpSpPr bwMode="auto">
          <a:xfrm>
            <a:off x="2667001" y="1905001"/>
            <a:ext cx="6196013" cy="1547813"/>
            <a:chOff x="1143000" y="1905000"/>
            <a:chExt cx="6195350" cy="1547150"/>
          </a:xfrm>
        </p:grpSpPr>
        <p:sp>
          <p:nvSpPr>
            <p:cNvPr id="4" name="Oval 3"/>
            <p:cNvSpPr/>
            <p:nvPr/>
          </p:nvSpPr>
          <p:spPr>
            <a:xfrm>
              <a:off x="1653250" y="23921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2" name="Oval 6"/>
            <p:cNvSpPr/>
            <p:nvPr/>
          </p:nvSpPr>
          <p:spPr>
            <a:xfrm>
              <a:off x="2057400" y="19050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0480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43000" y="22098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56680" y="3162781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715000" y="28956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867400" y="20574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010400" y="22860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006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09750" y="3223550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414" r="24493" b="15550"/>
          <a:stretch>
            <a:fillRect/>
          </a:stretch>
        </p:blipFill>
        <p:spPr bwMode="auto">
          <a:xfrm>
            <a:off x="2590800" y="19050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32137" r="23334" b="18102"/>
          <a:stretch>
            <a:fillRect/>
          </a:stretch>
        </p:blipFill>
        <p:spPr bwMode="auto">
          <a:xfrm>
            <a:off x="6172200" y="1905000"/>
            <a:ext cx="3581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1828800" y="1447800"/>
            <a:ext cx="84582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  <a:ea typeface="ＭＳ Ｐゴシック" pitchFamily="-110" charset="-128"/>
            </a:endParaRPr>
          </a:p>
        </p:txBody>
      </p:sp>
      <p:grpSp>
        <p:nvGrpSpPr>
          <p:cNvPr id="56325" name="Group 23"/>
          <p:cNvGrpSpPr>
            <a:grpSpLocks/>
          </p:cNvGrpSpPr>
          <p:nvPr/>
        </p:nvGrpSpPr>
        <p:grpSpPr bwMode="auto">
          <a:xfrm>
            <a:off x="2667001" y="1905001"/>
            <a:ext cx="6196013" cy="1547813"/>
            <a:chOff x="1143000" y="1905000"/>
            <a:chExt cx="6195350" cy="1547150"/>
          </a:xfrm>
        </p:grpSpPr>
        <p:sp>
          <p:nvSpPr>
            <p:cNvPr id="4" name="Oval 3"/>
            <p:cNvSpPr/>
            <p:nvPr/>
          </p:nvSpPr>
          <p:spPr>
            <a:xfrm>
              <a:off x="1653250" y="23921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057400" y="19050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0480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43000" y="22098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56680" y="3162781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715000" y="28956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867400" y="20574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010400" y="22860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006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09750" y="3223550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</p:grpSp>
      <p:sp>
        <p:nvSpPr>
          <p:cNvPr id="56326" name="Title 1"/>
          <p:cNvSpPr>
            <a:spLocks/>
          </p:cNvSpPr>
          <p:nvPr/>
        </p:nvSpPr>
        <p:spPr bwMode="auto">
          <a:xfrm>
            <a:off x="1524000" y="5608638"/>
            <a:ext cx="9144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latin typeface="Calibri" panose="020F0502020204030204" pitchFamily="34" charset="0"/>
              </a:rPr>
              <a:t>Find rigid motions (translation &amp; rotation) that minimize sum distance</a:t>
            </a:r>
          </a:p>
        </p:txBody>
      </p:sp>
      <p:sp>
        <p:nvSpPr>
          <p:cNvPr id="56327" name="Title 1"/>
          <p:cNvSpPr>
            <a:spLocks/>
          </p:cNvSpPr>
          <p:nvPr/>
        </p:nvSpPr>
        <p:spPr bwMode="auto">
          <a:xfrm>
            <a:off x="1981200" y="2746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>
                <a:latin typeface="Calibri" panose="020F0502020204030204" pitchFamily="34" charset="0"/>
              </a:rPr>
              <a:t>Standard Procrustes Distance</a:t>
            </a:r>
          </a:p>
        </p:txBody>
      </p:sp>
      <p:grpSp>
        <p:nvGrpSpPr>
          <p:cNvPr id="56328" name="Group 93"/>
          <p:cNvGrpSpPr>
            <a:grpSpLocks/>
          </p:cNvGrpSpPr>
          <p:nvPr/>
        </p:nvGrpSpPr>
        <p:grpSpPr bwMode="auto">
          <a:xfrm>
            <a:off x="2743200" y="4816476"/>
            <a:ext cx="6248400" cy="563563"/>
            <a:chOff x="768" y="2592"/>
            <a:chExt cx="3936" cy="355"/>
          </a:xfrm>
        </p:grpSpPr>
        <p:grpSp>
          <p:nvGrpSpPr>
            <p:cNvPr id="56340" name="Group 10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68" y="2607"/>
              <a:ext cx="720" cy="321"/>
              <a:chOff x="4156" y="3768"/>
              <a:chExt cx="6268" cy="2790"/>
            </a:xfrm>
          </p:grpSpPr>
          <p:sp>
            <p:nvSpPr>
              <p:cNvPr id="56342" name="Freeform 12"/>
              <p:cNvSpPr>
                <a:spLocks/>
              </p:cNvSpPr>
              <p:nvPr/>
            </p:nvSpPr>
            <p:spPr bwMode="auto">
              <a:xfrm>
                <a:off x="4156" y="3894"/>
                <a:ext cx="1916" cy="2028"/>
              </a:xfrm>
              <a:custGeom>
                <a:avLst/>
                <a:gdLst>
                  <a:gd name="T0" fmla="*/ 1914 w 1916"/>
                  <a:gd name="T1" fmla="*/ 19 h 2028"/>
                  <a:gd name="T2" fmla="*/ 1901 w 1916"/>
                  <a:gd name="T3" fmla="*/ 2 h 2028"/>
                  <a:gd name="T4" fmla="*/ 1878 w 1916"/>
                  <a:gd name="T5" fmla="*/ 2 h 2028"/>
                  <a:gd name="T6" fmla="*/ 1658 w 1916"/>
                  <a:gd name="T7" fmla="*/ 247 h 2028"/>
                  <a:gd name="T8" fmla="*/ 1620 w 1916"/>
                  <a:gd name="T9" fmla="*/ 192 h 2028"/>
                  <a:gd name="T10" fmla="*/ 1536 w 1916"/>
                  <a:gd name="T11" fmla="*/ 108 h 2028"/>
                  <a:gd name="T12" fmla="*/ 1402 w 1916"/>
                  <a:gd name="T13" fmla="*/ 33 h 2028"/>
                  <a:gd name="T14" fmla="*/ 1210 w 1916"/>
                  <a:gd name="T15" fmla="*/ 0 h 2028"/>
                  <a:gd name="T16" fmla="*/ 853 w 1916"/>
                  <a:gd name="T17" fmla="*/ 68 h 2028"/>
                  <a:gd name="T18" fmla="*/ 525 w 1916"/>
                  <a:gd name="T19" fmla="*/ 258 h 2028"/>
                  <a:gd name="T20" fmla="*/ 252 w 1916"/>
                  <a:gd name="T21" fmla="*/ 538 h 2028"/>
                  <a:gd name="T22" fmla="*/ 68 w 1916"/>
                  <a:gd name="T23" fmla="*/ 883 h 2028"/>
                  <a:gd name="T24" fmla="*/ 0 w 1916"/>
                  <a:gd name="T25" fmla="*/ 1262 h 2028"/>
                  <a:gd name="T26" fmla="*/ 49 w 1916"/>
                  <a:gd name="T27" fmla="*/ 1554 h 2028"/>
                  <a:gd name="T28" fmla="*/ 181 w 1916"/>
                  <a:gd name="T29" fmla="*/ 1785 h 2028"/>
                  <a:gd name="T30" fmla="*/ 384 w 1916"/>
                  <a:gd name="T31" fmla="*/ 1946 h 2028"/>
                  <a:gd name="T32" fmla="*/ 638 w 1916"/>
                  <a:gd name="T33" fmla="*/ 2021 h 2028"/>
                  <a:gd name="T34" fmla="*/ 924 w 1916"/>
                  <a:gd name="T35" fmla="*/ 2004 h 2028"/>
                  <a:gd name="T36" fmla="*/ 1178 w 1916"/>
                  <a:gd name="T37" fmla="*/ 1891 h 2028"/>
                  <a:gd name="T38" fmla="*/ 1383 w 1916"/>
                  <a:gd name="T39" fmla="*/ 1719 h 2028"/>
                  <a:gd name="T40" fmla="*/ 1528 w 1916"/>
                  <a:gd name="T41" fmla="*/ 1518 h 2028"/>
                  <a:gd name="T42" fmla="*/ 1594 w 1916"/>
                  <a:gd name="T43" fmla="*/ 1364 h 2028"/>
                  <a:gd name="T44" fmla="*/ 1611 w 1916"/>
                  <a:gd name="T45" fmla="*/ 1297 h 2028"/>
                  <a:gd name="T46" fmla="*/ 1605 w 1916"/>
                  <a:gd name="T47" fmla="*/ 1278 h 2028"/>
                  <a:gd name="T48" fmla="*/ 1590 w 1916"/>
                  <a:gd name="T49" fmla="*/ 1269 h 2028"/>
                  <a:gd name="T50" fmla="*/ 1551 w 1916"/>
                  <a:gd name="T51" fmla="*/ 1280 h 2028"/>
                  <a:gd name="T52" fmla="*/ 1517 w 1916"/>
                  <a:gd name="T53" fmla="*/ 1377 h 2028"/>
                  <a:gd name="T54" fmla="*/ 1434 w 1916"/>
                  <a:gd name="T55" fmla="*/ 1549 h 2028"/>
                  <a:gd name="T56" fmla="*/ 1272 w 1916"/>
                  <a:gd name="T57" fmla="*/ 1737 h 2028"/>
                  <a:gd name="T58" fmla="*/ 1041 w 1916"/>
                  <a:gd name="T59" fmla="*/ 1882 h 2028"/>
                  <a:gd name="T60" fmla="*/ 836 w 1916"/>
                  <a:gd name="T61" fmla="*/ 1938 h 2028"/>
                  <a:gd name="T62" fmla="*/ 676 w 1916"/>
                  <a:gd name="T63" fmla="*/ 1933 h 2028"/>
                  <a:gd name="T64" fmla="*/ 529 w 1916"/>
                  <a:gd name="T65" fmla="*/ 1887 h 2028"/>
                  <a:gd name="T66" fmla="*/ 399 w 1916"/>
                  <a:gd name="T67" fmla="*/ 1796 h 2028"/>
                  <a:gd name="T68" fmla="*/ 301 w 1916"/>
                  <a:gd name="T69" fmla="*/ 1651 h 2028"/>
                  <a:gd name="T70" fmla="*/ 250 w 1916"/>
                  <a:gd name="T71" fmla="*/ 1443 h 2028"/>
                  <a:gd name="T72" fmla="*/ 252 w 1916"/>
                  <a:gd name="T73" fmla="*/ 1247 h 2028"/>
                  <a:gd name="T74" fmla="*/ 296 w 1916"/>
                  <a:gd name="T75" fmla="*/ 1002 h 2028"/>
                  <a:gd name="T76" fmla="*/ 397 w 1916"/>
                  <a:gd name="T77" fmla="*/ 710 h 2028"/>
                  <a:gd name="T78" fmla="*/ 572 w 1916"/>
                  <a:gd name="T79" fmla="*/ 423 h 2028"/>
                  <a:gd name="T80" fmla="*/ 789 w 1916"/>
                  <a:gd name="T81" fmla="*/ 229 h 2028"/>
                  <a:gd name="T82" fmla="*/ 1050 w 1916"/>
                  <a:gd name="T83" fmla="*/ 110 h 2028"/>
                  <a:gd name="T84" fmla="*/ 1304 w 1916"/>
                  <a:gd name="T85" fmla="*/ 90 h 2028"/>
                  <a:gd name="T86" fmla="*/ 1483 w 1916"/>
                  <a:gd name="T87" fmla="*/ 165 h 2028"/>
                  <a:gd name="T88" fmla="*/ 1605 w 1916"/>
                  <a:gd name="T89" fmla="*/ 320 h 2028"/>
                  <a:gd name="T90" fmla="*/ 1662 w 1916"/>
                  <a:gd name="T91" fmla="*/ 538 h 2028"/>
                  <a:gd name="T92" fmla="*/ 1662 w 1916"/>
                  <a:gd name="T93" fmla="*/ 717 h 2028"/>
                  <a:gd name="T94" fmla="*/ 1658 w 1916"/>
                  <a:gd name="T95" fmla="*/ 766 h 2028"/>
                  <a:gd name="T96" fmla="*/ 1679 w 1916"/>
                  <a:gd name="T97" fmla="*/ 792 h 2028"/>
                  <a:gd name="T98" fmla="*/ 1726 w 1916"/>
                  <a:gd name="T99" fmla="*/ 790 h 2028"/>
                  <a:gd name="T100" fmla="*/ 1746 w 1916"/>
                  <a:gd name="T101" fmla="*/ 739 h 20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916"/>
                  <a:gd name="T154" fmla="*/ 0 h 2028"/>
                  <a:gd name="T155" fmla="*/ 1916 w 1916"/>
                  <a:gd name="T156" fmla="*/ 2028 h 202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916" h="2028">
                    <a:moveTo>
                      <a:pt x="1916" y="26"/>
                    </a:moveTo>
                    <a:lnTo>
                      <a:pt x="1916" y="22"/>
                    </a:lnTo>
                    <a:lnTo>
                      <a:pt x="1914" y="19"/>
                    </a:lnTo>
                    <a:lnTo>
                      <a:pt x="1914" y="13"/>
                    </a:lnTo>
                    <a:lnTo>
                      <a:pt x="1908" y="6"/>
                    </a:lnTo>
                    <a:lnTo>
                      <a:pt x="1901" y="2"/>
                    </a:lnTo>
                    <a:lnTo>
                      <a:pt x="1895" y="0"/>
                    </a:lnTo>
                    <a:lnTo>
                      <a:pt x="1882" y="0"/>
                    </a:lnTo>
                    <a:lnTo>
                      <a:pt x="1878" y="2"/>
                    </a:lnTo>
                    <a:lnTo>
                      <a:pt x="1871" y="6"/>
                    </a:lnTo>
                    <a:lnTo>
                      <a:pt x="1846" y="33"/>
                    </a:lnTo>
                    <a:lnTo>
                      <a:pt x="1658" y="247"/>
                    </a:lnTo>
                    <a:lnTo>
                      <a:pt x="1649" y="234"/>
                    </a:lnTo>
                    <a:lnTo>
                      <a:pt x="1637" y="216"/>
                    </a:lnTo>
                    <a:lnTo>
                      <a:pt x="1620" y="192"/>
                    </a:lnTo>
                    <a:lnTo>
                      <a:pt x="1596" y="165"/>
                    </a:lnTo>
                    <a:lnTo>
                      <a:pt x="1571" y="136"/>
                    </a:lnTo>
                    <a:lnTo>
                      <a:pt x="1536" y="108"/>
                    </a:lnTo>
                    <a:lnTo>
                      <a:pt x="1498" y="79"/>
                    </a:lnTo>
                    <a:lnTo>
                      <a:pt x="1453" y="55"/>
                    </a:lnTo>
                    <a:lnTo>
                      <a:pt x="1402" y="33"/>
                    </a:lnTo>
                    <a:lnTo>
                      <a:pt x="1344" y="15"/>
                    </a:lnTo>
                    <a:lnTo>
                      <a:pt x="1280" y="2"/>
                    </a:lnTo>
                    <a:lnTo>
                      <a:pt x="1210" y="0"/>
                    </a:lnTo>
                    <a:lnTo>
                      <a:pt x="1090" y="8"/>
                    </a:lnTo>
                    <a:lnTo>
                      <a:pt x="971" y="30"/>
                    </a:lnTo>
                    <a:lnTo>
                      <a:pt x="853" y="68"/>
                    </a:lnTo>
                    <a:lnTo>
                      <a:pt x="738" y="119"/>
                    </a:lnTo>
                    <a:lnTo>
                      <a:pt x="629" y="183"/>
                    </a:lnTo>
                    <a:lnTo>
                      <a:pt x="525" y="258"/>
                    </a:lnTo>
                    <a:lnTo>
                      <a:pt x="427" y="342"/>
                    </a:lnTo>
                    <a:lnTo>
                      <a:pt x="335" y="437"/>
                    </a:lnTo>
                    <a:lnTo>
                      <a:pt x="252" y="538"/>
                    </a:lnTo>
                    <a:lnTo>
                      <a:pt x="179" y="646"/>
                    </a:lnTo>
                    <a:lnTo>
                      <a:pt x="117" y="763"/>
                    </a:lnTo>
                    <a:lnTo>
                      <a:pt x="68" y="883"/>
                    </a:lnTo>
                    <a:lnTo>
                      <a:pt x="32" y="1006"/>
                    </a:lnTo>
                    <a:lnTo>
                      <a:pt x="8" y="1134"/>
                    </a:lnTo>
                    <a:lnTo>
                      <a:pt x="0" y="1262"/>
                    </a:lnTo>
                    <a:lnTo>
                      <a:pt x="6" y="1366"/>
                    </a:lnTo>
                    <a:lnTo>
                      <a:pt x="21" y="1463"/>
                    </a:lnTo>
                    <a:lnTo>
                      <a:pt x="49" y="1554"/>
                    </a:lnTo>
                    <a:lnTo>
                      <a:pt x="83" y="1640"/>
                    </a:lnTo>
                    <a:lnTo>
                      <a:pt x="128" y="1717"/>
                    </a:lnTo>
                    <a:lnTo>
                      <a:pt x="181" y="1785"/>
                    </a:lnTo>
                    <a:lnTo>
                      <a:pt x="243" y="1847"/>
                    </a:lnTo>
                    <a:lnTo>
                      <a:pt x="309" y="1900"/>
                    </a:lnTo>
                    <a:lnTo>
                      <a:pt x="384" y="1946"/>
                    </a:lnTo>
                    <a:lnTo>
                      <a:pt x="463" y="1982"/>
                    </a:lnTo>
                    <a:lnTo>
                      <a:pt x="548" y="2006"/>
                    </a:lnTo>
                    <a:lnTo>
                      <a:pt x="638" y="2021"/>
                    </a:lnTo>
                    <a:lnTo>
                      <a:pt x="732" y="2028"/>
                    </a:lnTo>
                    <a:lnTo>
                      <a:pt x="830" y="2021"/>
                    </a:lnTo>
                    <a:lnTo>
                      <a:pt x="924" y="2004"/>
                    </a:lnTo>
                    <a:lnTo>
                      <a:pt x="1016" y="1973"/>
                    </a:lnTo>
                    <a:lnTo>
                      <a:pt x="1099" y="1935"/>
                    </a:lnTo>
                    <a:lnTo>
                      <a:pt x="1178" y="1891"/>
                    </a:lnTo>
                    <a:lnTo>
                      <a:pt x="1250" y="1840"/>
                    </a:lnTo>
                    <a:lnTo>
                      <a:pt x="1314" y="1788"/>
                    </a:lnTo>
                    <a:lnTo>
                      <a:pt x="1383" y="1719"/>
                    </a:lnTo>
                    <a:lnTo>
                      <a:pt x="1442" y="1648"/>
                    </a:lnTo>
                    <a:lnTo>
                      <a:pt x="1489" y="1582"/>
                    </a:lnTo>
                    <a:lnTo>
                      <a:pt x="1528" y="1518"/>
                    </a:lnTo>
                    <a:lnTo>
                      <a:pt x="1558" y="1459"/>
                    </a:lnTo>
                    <a:lnTo>
                      <a:pt x="1579" y="1408"/>
                    </a:lnTo>
                    <a:lnTo>
                      <a:pt x="1594" y="1364"/>
                    </a:lnTo>
                    <a:lnTo>
                      <a:pt x="1605" y="1328"/>
                    </a:lnTo>
                    <a:lnTo>
                      <a:pt x="1609" y="1306"/>
                    </a:lnTo>
                    <a:lnTo>
                      <a:pt x="1611" y="1297"/>
                    </a:lnTo>
                    <a:lnTo>
                      <a:pt x="1611" y="1289"/>
                    </a:lnTo>
                    <a:lnTo>
                      <a:pt x="1607" y="1282"/>
                    </a:lnTo>
                    <a:lnTo>
                      <a:pt x="1605" y="1278"/>
                    </a:lnTo>
                    <a:lnTo>
                      <a:pt x="1600" y="1273"/>
                    </a:lnTo>
                    <a:lnTo>
                      <a:pt x="1594" y="1271"/>
                    </a:lnTo>
                    <a:lnTo>
                      <a:pt x="1590" y="1269"/>
                    </a:lnTo>
                    <a:lnTo>
                      <a:pt x="1579" y="1269"/>
                    </a:lnTo>
                    <a:lnTo>
                      <a:pt x="1564" y="1271"/>
                    </a:lnTo>
                    <a:lnTo>
                      <a:pt x="1551" y="1280"/>
                    </a:lnTo>
                    <a:lnTo>
                      <a:pt x="1545" y="1297"/>
                    </a:lnTo>
                    <a:lnTo>
                      <a:pt x="1534" y="1333"/>
                    </a:lnTo>
                    <a:lnTo>
                      <a:pt x="1517" y="1377"/>
                    </a:lnTo>
                    <a:lnTo>
                      <a:pt x="1496" y="1430"/>
                    </a:lnTo>
                    <a:lnTo>
                      <a:pt x="1468" y="1487"/>
                    </a:lnTo>
                    <a:lnTo>
                      <a:pt x="1434" y="1549"/>
                    </a:lnTo>
                    <a:lnTo>
                      <a:pt x="1389" y="1611"/>
                    </a:lnTo>
                    <a:lnTo>
                      <a:pt x="1336" y="1675"/>
                    </a:lnTo>
                    <a:lnTo>
                      <a:pt x="1272" y="1737"/>
                    </a:lnTo>
                    <a:lnTo>
                      <a:pt x="1193" y="1799"/>
                    </a:lnTo>
                    <a:lnTo>
                      <a:pt x="1116" y="1845"/>
                    </a:lnTo>
                    <a:lnTo>
                      <a:pt x="1041" y="1882"/>
                    </a:lnTo>
                    <a:lnTo>
                      <a:pt x="971" y="1911"/>
                    </a:lnTo>
                    <a:lnTo>
                      <a:pt x="903" y="1929"/>
                    </a:lnTo>
                    <a:lnTo>
                      <a:pt x="836" y="1938"/>
                    </a:lnTo>
                    <a:lnTo>
                      <a:pt x="775" y="1942"/>
                    </a:lnTo>
                    <a:lnTo>
                      <a:pt x="725" y="1940"/>
                    </a:lnTo>
                    <a:lnTo>
                      <a:pt x="676" y="1933"/>
                    </a:lnTo>
                    <a:lnTo>
                      <a:pt x="627" y="1922"/>
                    </a:lnTo>
                    <a:lnTo>
                      <a:pt x="578" y="1907"/>
                    </a:lnTo>
                    <a:lnTo>
                      <a:pt x="529" y="1887"/>
                    </a:lnTo>
                    <a:lnTo>
                      <a:pt x="484" y="1863"/>
                    </a:lnTo>
                    <a:lnTo>
                      <a:pt x="439" y="1832"/>
                    </a:lnTo>
                    <a:lnTo>
                      <a:pt x="399" y="1796"/>
                    </a:lnTo>
                    <a:lnTo>
                      <a:pt x="363" y="1752"/>
                    </a:lnTo>
                    <a:lnTo>
                      <a:pt x="328" y="1704"/>
                    </a:lnTo>
                    <a:lnTo>
                      <a:pt x="301" y="1651"/>
                    </a:lnTo>
                    <a:lnTo>
                      <a:pt x="277" y="1589"/>
                    </a:lnTo>
                    <a:lnTo>
                      <a:pt x="260" y="1520"/>
                    </a:lnTo>
                    <a:lnTo>
                      <a:pt x="250" y="1443"/>
                    </a:lnTo>
                    <a:lnTo>
                      <a:pt x="245" y="1362"/>
                    </a:lnTo>
                    <a:lnTo>
                      <a:pt x="247" y="1311"/>
                    </a:lnTo>
                    <a:lnTo>
                      <a:pt x="252" y="1247"/>
                    </a:lnTo>
                    <a:lnTo>
                      <a:pt x="262" y="1174"/>
                    </a:lnTo>
                    <a:lnTo>
                      <a:pt x="275" y="1092"/>
                    </a:lnTo>
                    <a:lnTo>
                      <a:pt x="296" y="1002"/>
                    </a:lnTo>
                    <a:lnTo>
                      <a:pt x="322" y="907"/>
                    </a:lnTo>
                    <a:lnTo>
                      <a:pt x="354" y="810"/>
                    </a:lnTo>
                    <a:lnTo>
                      <a:pt x="397" y="710"/>
                    </a:lnTo>
                    <a:lnTo>
                      <a:pt x="446" y="611"/>
                    </a:lnTo>
                    <a:lnTo>
                      <a:pt x="503" y="514"/>
                    </a:lnTo>
                    <a:lnTo>
                      <a:pt x="572" y="423"/>
                    </a:lnTo>
                    <a:lnTo>
                      <a:pt x="638" y="353"/>
                    </a:lnTo>
                    <a:lnTo>
                      <a:pt x="710" y="287"/>
                    </a:lnTo>
                    <a:lnTo>
                      <a:pt x="789" y="229"/>
                    </a:lnTo>
                    <a:lnTo>
                      <a:pt x="873" y="181"/>
                    </a:lnTo>
                    <a:lnTo>
                      <a:pt x="960" y="139"/>
                    </a:lnTo>
                    <a:lnTo>
                      <a:pt x="1050" y="110"/>
                    </a:lnTo>
                    <a:lnTo>
                      <a:pt x="1139" y="92"/>
                    </a:lnTo>
                    <a:lnTo>
                      <a:pt x="1231" y="86"/>
                    </a:lnTo>
                    <a:lnTo>
                      <a:pt x="1304" y="90"/>
                    </a:lnTo>
                    <a:lnTo>
                      <a:pt x="1370" y="106"/>
                    </a:lnTo>
                    <a:lnTo>
                      <a:pt x="1430" y="132"/>
                    </a:lnTo>
                    <a:lnTo>
                      <a:pt x="1483" y="165"/>
                    </a:lnTo>
                    <a:lnTo>
                      <a:pt x="1530" y="209"/>
                    </a:lnTo>
                    <a:lnTo>
                      <a:pt x="1571" y="260"/>
                    </a:lnTo>
                    <a:lnTo>
                      <a:pt x="1605" y="320"/>
                    </a:lnTo>
                    <a:lnTo>
                      <a:pt x="1630" y="386"/>
                    </a:lnTo>
                    <a:lnTo>
                      <a:pt x="1649" y="459"/>
                    </a:lnTo>
                    <a:lnTo>
                      <a:pt x="1662" y="538"/>
                    </a:lnTo>
                    <a:lnTo>
                      <a:pt x="1664" y="624"/>
                    </a:lnTo>
                    <a:lnTo>
                      <a:pt x="1664" y="697"/>
                    </a:lnTo>
                    <a:lnTo>
                      <a:pt x="1662" y="717"/>
                    </a:lnTo>
                    <a:lnTo>
                      <a:pt x="1660" y="735"/>
                    </a:lnTo>
                    <a:lnTo>
                      <a:pt x="1658" y="746"/>
                    </a:lnTo>
                    <a:lnTo>
                      <a:pt x="1658" y="766"/>
                    </a:lnTo>
                    <a:lnTo>
                      <a:pt x="1660" y="779"/>
                    </a:lnTo>
                    <a:lnTo>
                      <a:pt x="1669" y="788"/>
                    </a:lnTo>
                    <a:lnTo>
                      <a:pt x="1679" y="792"/>
                    </a:lnTo>
                    <a:lnTo>
                      <a:pt x="1690" y="794"/>
                    </a:lnTo>
                    <a:lnTo>
                      <a:pt x="1716" y="794"/>
                    </a:lnTo>
                    <a:lnTo>
                      <a:pt x="1726" y="790"/>
                    </a:lnTo>
                    <a:lnTo>
                      <a:pt x="1733" y="779"/>
                    </a:lnTo>
                    <a:lnTo>
                      <a:pt x="1739" y="763"/>
                    </a:lnTo>
                    <a:lnTo>
                      <a:pt x="1746" y="739"/>
                    </a:lnTo>
                    <a:lnTo>
                      <a:pt x="191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3" name="Freeform 13"/>
              <p:cNvSpPr>
                <a:spLocks/>
              </p:cNvSpPr>
              <p:nvPr/>
            </p:nvSpPr>
            <p:spPr bwMode="auto">
              <a:xfrm>
                <a:off x="6412" y="3768"/>
                <a:ext cx="627" cy="2790"/>
              </a:xfrm>
              <a:custGeom>
                <a:avLst/>
                <a:gdLst>
                  <a:gd name="T0" fmla="*/ 627 w 627"/>
                  <a:gd name="T1" fmla="*/ 2757 h 2790"/>
                  <a:gd name="T2" fmla="*/ 621 w 627"/>
                  <a:gd name="T3" fmla="*/ 2746 h 2790"/>
                  <a:gd name="T4" fmla="*/ 599 w 627"/>
                  <a:gd name="T5" fmla="*/ 2721 h 2790"/>
                  <a:gd name="T6" fmla="*/ 507 w 627"/>
                  <a:gd name="T7" fmla="*/ 2618 h 2790"/>
                  <a:gd name="T8" fmla="*/ 384 w 627"/>
                  <a:gd name="T9" fmla="*/ 2432 h 2790"/>
                  <a:gd name="T10" fmla="*/ 292 w 627"/>
                  <a:gd name="T11" fmla="*/ 2234 h 2790"/>
                  <a:gd name="T12" fmla="*/ 228 w 627"/>
                  <a:gd name="T13" fmla="*/ 2024 h 2790"/>
                  <a:gd name="T14" fmla="*/ 185 w 627"/>
                  <a:gd name="T15" fmla="*/ 1810 h 2790"/>
                  <a:gd name="T16" fmla="*/ 164 w 627"/>
                  <a:gd name="T17" fmla="*/ 1598 h 2790"/>
                  <a:gd name="T18" fmla="*/ 158 w 627"/>
                  <a:gd name="T19" fmla="*/ 1395 h 2790"/>
                  <a:gd name="T20" fmla="*/ 166 w 627"/>
                  <a:gd name="T21" fmla="*/ 1152 h 2790"/>
                  <a:gd name="T22" fmla="*/ 196 w 627"/>
                  <a:gd name="T23" fmla="*/ 914 h 2790"/>
                  <a:gd name="T24" fmla="*/ 249 w 627"/>
                  <a:gd name="T25" fmla="*/ 684 h 2790"/>
                  <a:gd name="T26" fmla="*/ 330 w 627"/>
                  <a:gd name="T27" fmla="*/ 463 h 2790"/>
                  <a:gd name="T28" fmla="*/ 443 w 627"/>
                  <a:gd name="T29" fmla="*/ 260 h 2790"/>
                  <a:gd name="T30" fmla="*/ 591 w 627"/>
                  <a:gd name="T31" fmla="*/ 75 h 2790"/>
                  <a:gd name="T32" fmla="*/ 625 w 627"/>
                  <a:gd name="T33" fmla="*/ 33 h 2790"/>
                  <a:gd name="T34" fmla="*/ 625 w 627"/>
                  <a:gd name="T35" fmla="*/ 17 h 2790"/>
                  <a:gd name="T36" fmla="*/ 614 w 627"/>
                  <a:gd name="T37" fmla="*/ 2 h 2790"/>
                  <a:gd name="T38" fmla="*/ 599 w 627"/>
                  <a:gd name="T39" fmla="*/ 0 h 2790"/>
                  <a:gd name="T40" fmla="*/ 569 w 627"/>
                  <a:gd name="T41" fmla="*/ 15 h 2790"/>
                  <a:gd name="T42" fmla="*/ 512 w 627"/>
                  <a:gd name="T43" fmla="*/ 62 h 2790"/>
                  <a:gd name="T44" fmla="*/ 435 w 627"/>
                  <a:gd name="T45" fmla="*/ 139 h 2790"/>
                  <a:gd name="T46" fmla="*/ 345 w 627"/>
                  <a:gd name="T47" fmla="*/ 245 h 2790"/>
                  <a:gd name="T48" fmla="*/ 256 w 627"/>
                  <a:gd name="T49" fmla="*/ 379 h 2790"/>
                  <a:gd name="T50" fmla="*/ 170 w 627"/>
                  <a:gd name="T51" fmla="*/ 543 h 2790"/>
                  <a:gd name="T52" fmla="*/ 76 w 627"/>
                  <a:gd name="T53" fmla="*/ 805 h 2790"/>
                  <a:gd name="T54" fmla="*/ 23 w 627"/>
                  <a:gd name="T55" fmla="*/ 1057 h 2790"/>
                  <a:gd name="T56" fmla="*/ 2 w 627"/>
                  <a:gd name="T57" fmla="*/ 1289 h 2790"/>
                  <a:gd name="T58" fmla="*/ 2 w 627"/>
                  <a:gd name="T59" fmla="*/ 1481 h 2790"/>
                  <a:gd name="T60" fmla="*/ 17 w 627"/>
                  <a:gd name="T61" fmla="*/ 1682 h 2790"/>
                  <a:gd name="T62" fmla="*/ 57 w 627"/>
                  <a:gd name="T63" fmla="*/ 1909 h 2790"/>
                  <a:gd name="T64" fmla="*/ 128 w 627"/>
                  <a:gd name="T65" fmla="*/ 2145 h 2790"/>
                  <a:gd name="T66" fmla="*/ 219 w 627"/>
                  <a:gd name="T67" fmla="*/ 2346 h 2790"/>
                  <a:gd name="T68" fmla="*/ 309 w 627"/>
                  <a:gd name="T69" fmla="*/ 2492 h 2790"/>
                  <a:gd name="T70" fmla="*/ 397 w 627"/>
                  <a:gd name="T71" fmla="*/ 2609 h 2790"/>
                  <a:gd name="T72" fmla="*/ 478 w 627"/>
                  <a:gd name="T73" fmla="*/ 2697 h 2790"/>
                  <a:gd name="T74" fmla="*/ 544 w 627"/>
                  <a:gd name="T75" fmla="*/ 2757 h 2790"/>
                  <a:gd name="T76" fmla="*/ 589 w 627"/>
                  <a:gd name="T77" fmla="*/ 2785 h 2790"/>
                  <a:gd name="T78" fmla="*/ 608 w 627"/>
                  <a:gd name="T79" fmla="*/ 2790 h 2790"/>
                  <a:gd name="T80" fmla="*/ 623 w 627"/>
                  <a:gd name="T81" fmla="*/ 2779 h 27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27"/>
                  <a:gd name="T124" fmla="*/ 0 h 2790"/>
                  <a:gd name="T125" fmla="*/ 627 w 627"/>
                  <a:gd name="T126" fmla="*/ 2790 h 27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27" h="2790">
                    <a:moveTo>
                      <a:pt x="627" y="2761"/>
                    </a:moveTo>
                    <a:lnTo>
                      <a:pt x="627" y="2757"/>
                    </a:lnTo>
                    <a:lnTo>
                      <a:pt x="625" y="2752"/>
                    </a:lnTo>
                    <a:lnTo>
                      <a:pt x="621" y="2746"/>
                    </a:lnTo>
                    <a:lnTo>
                      <a:pt x="612" y="2737"/>
                    </a:lnTo>
                    <a:lnTo>
                      <a:pt x="599" y="2721"/>
                    </a:lnTo>
                    <a:lnTo>
                      <a:pt x="580" y="2702"/>
                    </a:lnTo>
                    <a:lnTo>
                      <a:pt x="507" y="2618"/>
                    </a:lnTo>
                    <a:lnTo>
                      <a:pt x="441" y="2527"/>
                    </a:lnTo>
                    <a:lnTo>
                      <a:pt x="384" y="2432"/>
                    </a:lnTo>
                    <a:lnTo>
                      <a:pt x="335" y="2335"/>
                    </a:lnTo>
                    <a:lnTo>
                      <a:pt x="292" y="2234"/>
                    </a:lnTo>
                    <a:lnTo>
                      <a:pt x="258" y="2130"/>
                    </a:lnTo>
                    <a:lnTo>
                      <a:pt x="228" y="2024"/>
                    </a:lnTo>
                    <a:lnTo>
                      <a:pt x="204" y="1916"/>
                    </a:lnTo>
                    <a:lnTo>
                      <a:pt x="185" y="1810"/>
                    </a:lnTo>
                    <a:lnTo>
                      <a:pt x="172" y="1704"/>
                    </a:lnTo>
                    <a:lnTo>
                      <a:pt x="164" y="1598"/>
                    </a:lnTo>
                    <a:lnTo>
                      <a:pt x="158" y="1494"/>
                    </a:lnTo>
                    <a:lnTo>
                      <a:pt x="158" y="1395"/>
                    </a:lnTo>
                    <a:lnTo>
                      <a:pt x="160" y="1273"/>
                    </a:lnTo>
                    <a:lnTo>
                      <a:pt x="166" y="1152"/>
                    </a:lnTo>
                    <a:lnTo>
                      <a:pt x="179" y="1033"/>
                    </a:lnTo>
                    <a:lnTo>
                      <a:pt x="196" y="914"/>
                    </a:lnTo>
                    <a:lnTo>
                      <a:pt x="219" y="797"/>
                    </a:lnTo>
                    <a:lnTo>
                      <a:pt x="249" y="684"/>
                    </a:lnTo>
                    <a:lnTo>
                      <a:pt x="286" y="571"/>
                    </a:lnTo>
                    <a:lnTo>
                      <a:pt x="330" y="463"/>
                    </a:lnTo>
                    <a:lnTo>
                      <a:pt x="384" y="360"/>
                    </a:lnTo>
                    <a:lnTo>
                      <a:pt x="443" y="260"/>
                    </a:lnTo>
                    <a:lnTo>
                      <a:pt x="512" y="165"/>
                    </a:lnTo>
                    <a:lnTo>
                      <a:pt x="591" y="75"/>
                    </a:lnTo>
                    <a:lnTo>
                      <a:pt x="618" y="46"/>
                    </a:lnTo>
                    <a:lnTo>
                      <a:pt x="625" y="33"/>
                    </a:lnTo>
                    <a:lnTo>
                      <a:pt x="627" y="26"/>
                    </a:lnTo>
                    <a:lnTo>
                      <a:pt x="625" y="17"/>
                    </a:lnTo>
                    <a:lnTo>
                      <a:pt x="623" y="11"/>
                    </a:lnTo>
                    <a:lnTo>
                      <a:pt x="614" y="2"/>
                    </a:lnTo>
                    <a:lnTo>
                      <a:pt x="606" y="0"/>
                    </a:lnTo>
                    <a:lnTo>
                      <a:pt x="599" y="0"/>
                    </a:lnTo>
                    <a:lnTo>
                      <a:pt x="589" y="4"/>
                    </a:lnTo>
                    <a:lnTo>
                      <a:pt x="569" y="15"/>
                    </a:lnTo>
                    <a:lnTo>
                      <a:pt x="544" y="35"/>
                    </a:lnTo>
                    <a:lnTo>
                      <a:pt x="512" y="62"/>
                    </a:lnTo>
                    <a:lnTo>
                      <a:pt x="475" y="97"/>
                    </a:lnTo>
                    <a:lnTo>
                      <a:pt x="435" y="139"/>
                    </a:lnTo>
                    <a:lnTo>
                      <a:pt x="390" y="187"/>
                    </a:lnTo>
                    <a:lnTo>
                      <a:pt x="345" y="245"/>
                    </a:lnTo>
                    <a:lnTo>
                      <a:pt x="300" y="309"/>
                    </a:lnTo>
                    <a:lnTo>
                      <a:pt x="256" y="379"/>
                    </a:lnTo>
                    <a:lnTo>
                      <a:pt x="211" y="459"/>
                    </a:lnTo>
                    <a:lnTo>
                      <a:pt x="170" y="543"/>
                    </a:lnTo>
                    <a:lnTo>
                      <a:pt x="117" y="675"/>
                    </a:lnTo>
                    <a:lnTo>
                      <a:pt x="76" y="805"/>
                    </a:lnTo>
                    <a:lnTo>
                      <a:pt x="44" y="933"/>
                    </a:lnTo>
                    <a:lnTo>
                      <a:pt x="23" y="1057"/>
                    </a:lnTo>
                    <a:lnTo>
                      <a:pt x="10" y="1176"/>
                    </a:lnTo>
                    <a:lnTo>
                      <a:pt x="2" y="1289"/>
                    </a:lnTo>
                    <a:lnTo>
                      <a:pt x="0" y="1395"/>
                    </a:lnTo>
                    <a:lnTo>
                      <a:pt x="2" y="1481"/>
                    </a:lnTo>
                    <a:lnTo>
                      <a:pt x="6" y="1578"/>
                    </a:lnTo>
                    <a:lnTo>
                      <a:pt x="17" y="1682"/>
                    </a:lnTo>
                    <a:lnTo>
                      <a:pt x="34" y="1794"/>
                    </a:lnTo>
                    <a:lnTo>
                      <a:pt x="57" y="1909"/>
                    </a:lnTo>
                    <a:lnTo>
                      <a:pt x="87" y="2026"/>
                    </a:lnTo>
                    <a:lnTo>
                      <a:pt x="128" y="2145"/>
                    </a:lnTo>
                    <a:lnTo>
                      <a:pt x="179" y="2264"/>
                    </a:lnTo>
                    <a:lnTo>
                      <a:pt x="219" y="2346"/>
                    </a:lnTo>
                    <a:lnTo>
                      <a:pt x="264" y="2423"/>
                    </a:lnTo>
                    <a:lnTo>
                      <a:pt x="309" y="2492"/>
                    </a:lnTo>
                    <a:lnTo>
                      <a:pt x="354" y="2554"/>
                    </a:lnTo>
                    <a:lnTo>
                      <a:pt x="397" y="2609"/>
                    </a:lnTo>
                    <a:lnTo>
                      <a:pt x="439" y="2657"/>
                    </a:lnTo>
                    <a:lnTo>
                      <a:pt x="478" y="2697"/>
                    </a:lnTo>
                    <a:lnTo>
                      <a:pt x="514" y="2730"/>
                    </a:lnTo>
                    <a:lnTo>
                      <a:pt x="544" y="2757"/>
                    </a:lnTo>
                    <a:lnTo>
                      <a:pt x="569" y="2774"/>
                    </a:lnTo>
                    <a:lnTo>
                      <a:pt x="589" y="2785"/>
                    </a:lnTo>
                    <a:lnTo>
                      <a:pt x="599" y="2790"/>
                    </a:lnTo>
                    <a:lnTo>
                      <a:pt x="608" y="2790"/>
                    </a:lnTo>
                    <a:lnTo>
                      <a:pt x="614" y="2788"/>
                    </a:lnTo>
                    <a:lnTo>
                      <a:pt x="623" y="2779"/>
                    </a:lnTo>
                    <a:lnTo>
                      <a:pt x="627" y="27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4" name="Freeform 14"/>
              <p:cNvSpPr>
                <a:spLocks/>
              </p:cNvSpPr>
              <p:nvPr/>
            </p:nvSpPr>
            <p:spPr bwMode="auto">
              <a:xfrm>
                <a:off x="7274" y="4626"/>
                <a:ext cx="1342" cy="1265"/>
              </a:xfrm>
              <a:custGeom>
                <a:avLst/>
                <a:gdLst>
                  <a:gd name="T0" fmla="*/ 856 w 1342"/>
                  <a:gd name="T1" fmla="*/ 274 h 1265"/>
                  <a:gd name="T2" fmla="*/ 939 w 1342"/>
                  <a:gd name="T3" fmla="*/ 131 h 1265"/>
                  <a:gd name="T4" fmla="*/ 1090 w 1342"/>
                  <a:gd name="T5" fmla="*/ 62 h 1265"/>
                  <a:gd name="T6" fmla="*/ 1191 w 1342"/>
                  <a:gd name="T7" fmla="*/ 80 h 1265"/>
                  <a:gd name="T8" fmla="*/ 1131 w 1342"/>
                  <a:gd name="T9" fmla="*/ 153 h 1265"/>
                  <a:gd name="T10" fmla="*/ 1097 w 1342"/>
                  <a:gd name="T11" fmla="*/ 272 h 1265"/>
                  <a:gd name="T12" fmla="*/ 1165 w 1342"/>
                  <a:gd name="T13" fmla="*/ 343 h 1265"/>
                  <a:gd name="T14" fmla="*/ 1270 w 1342"/>
                  <a:gd name="T15" fmla="*/ 325 h 1265"/>
                  <a:gd name="T16" fmla="*/ 1340 w 1342"/>
                  <a:gd name="T17" fmla="*/ 223 h 1265"/>
                  <a:gd name="T18" fmla="*/ 1306 w 1342"/>
                  <a:gd name="T19" fmla="*/ 82 h 1265"/>
                  <a:gd name="T20" fmla="*/ 1186 w 1342"/>
                  <a:gd name="T21" fmla="*/ 14 h 1265"/>
                  <a:gd name="T22" fmla="*/ 1043 w 1342"/>
                  <a:gd name="T23" fmla="*/ 5 h 1265"/>
                  <a:gd name="T24" fmla="*/ 890 w 1342"/>
                  <a:gd name="T25" fmla="*/ 98 h 1265"/>
                  <a:gd name="T26" fmla="*/ 809 w 1342"/>
                  <a:gd name="T27" fmla="*/ 212 h 1265"/>
                  <a:gd name="T28" fmla="*/ 685 w 1342"/>
                  <a:gd name="T29" fmla="*/ 49 h 1265"/>
                  <a:gd name="T30" fmla="*/ 546 w 1342"/>
                  <a:gd name="T31" fmla="*/ 3 h 1265"/>
                  <a:gd name="T32" fmla="*/ 343 w 1342"/>
                  <a:gd name="T33" fmla="*/ 49 h 1265"/>
                  <a:gd name="T34" fmla="*/ 179 w 1342"/>
                  <a:gd name="T35" fmla="*/ 212 h 1265"/>
                  <a:gd name="T36" fmla="*/ 94 w 1342"/>
                  <a:gd name="T37" fmla="*/ 380 h 1265"/>
                  <a:gd name="T38" fmla="*/ 87 w 1342"/>
                  <a:gd name="T39" fmla="*/ 446 h 1265"/>
                  <a:gd name="T40" fmla="*/ 104 w 1342"/>
                  <a:gd name="T41" fmla="*/ 457 h 1265"/>
                  <a:gd name="T42" fmla="*/ 149 w 1342"/>
                  <a:gd name="T43" fmla="*/ 429 h 1265"/>
                  <a:gd name="T44" fmla="*/ 275 w 1342"/>
                  <a:gd name="T45" fmla="*/ 188 h 1265"/>
                  <a:gd name="T46" fmla="*/ 420 w 1342"/>
                  <a:gd name="T47" fmla="*/ 80 h 1265"/>
                  <a:gd name="T48" fmla="*/ 531 w 1342"/>
                  <a:gd name="T49" fmla="*/ 62 h 1265"/>
                  <a:gd name="T50" fmla="*/ 614 w 1342"/>
                  <a:gd name="T51" fmla="*/ 104 h 1265"/>
                  <a:gd name="T52" fmla="*/ 657 w 1342"/>
                  <a:gd name="T53" fmla="*/ 250 h 1265"/>
                  <a:gd name="T54" fmla="*/ 636 w 1342"/>
                  <a:gd name="T55" fmla="*/ 409 h 1265"/>
                  <a:gd name="T56" fmla="*/ 540 w 1342"/>
                  <a:gd name="T57" fmla="*/ 802 h 1265"/>
                  <a:gd name="T58" fmla="*/ 431 w 1342"/>
                  <a:gd name="T59" fmla="*/ 1100 h 1265"/>
                  <a:gd name="T60" fmla="*/ 256 w 1342"/>
                  <a:gd name="T61" fmla="*/ 1203 h 1265"/>
                  <a:gd name="T62" fmla="*/ 156 w 1342"/>
                  <a:gd name="T63" fmla="*/ 1186 h 1265"/>
                  <a:gd name="T64" fmla="*/ 209 w 1342"/>
                  <a:gd name="T65" fmla="*/ 1115 h 1265"/>
                  <a:gd name="T66" fmla="*/ 243 w 1342"/>
                  <a:gd name="T67" fmla="*/ 987 h 1265"/>
                  <a:gd name="T68" fmla="*/ 185 w 1342"/>
                  <a:gd name="T69" fmla="*/ 925 h 1265"/>
                  <a:gd name="T70" fmla="*/ 72 w 1342"/>
                  <a:gd name="T71" fmla="*/ 941 h 1265"/>
                  <a:gd name="T72" fmla="*/ 0 w 1342"/>
                  <a:gd name="T73" fmla="*/ 1080 h 1265"/>
                  <a:gd name="T74" fmla="*/ 66 w 1342"/>
                  <a:gd name="T75" fmla="*/ 1210 h 1265"/>
                  <a:gd name="T76" fmla="*/ 213 w 1342"/>
                  <a:gd name="T77" fmla="*/ 1263 h 1265"/>
                  <a:gd name="T78" fmla="*/ 390 w 1342"/>
                  <a:gd name="T79" fmla="*/ 1223 h 1265"/>
                  <a:gd name="T80" fmla="*/ 506 w 1342"/>
                  <a:gd name="T81" fmla="*/ 1106 h 1265"/>
                  <a:gd name="T82" fmla="*/ 550 w 1342"/>
                  <a:gd name="T83" fmla="*/ 1091 h 1265"/>
                  <a:gd name="T84" fmla="*/ 672 w 1342"/>
                  <a:gd name="T85" fmla="*/ 1225 h 1265"/>
                  <a:gd name="T86" fmla="*/ 890 w 1342"/>
                  <a:gd name="T87" fmla="*/ 1259 h 1265"/>
                  <a:gd name="T88" fmla="*/ 1092 w 1342"/>
                  <a:gd name="T89" fmla="*/ 1142 h 1265"/>
                  <a:gd name="T90" fmla="*/ 1216 w 1342"/>
                  <a:gd name="T91" fmla="*/ 963 h 1265"/>
                  <a:gd name="T92" fmla="*/ 1259 w 1342"/>
                  <a:gd name="T93" fmla="*/ 835 h 1265"/>
                  <a:gd name="T94" fmla="*/ 1240 w 1342"/>
                  <a:gd name="T95" fmla="*/ 808 h 1265"/>
                  <a:gd name="T96" fmla="*/ 1193 w 1342"/>
                  <a:gd name="T97" fmla="*/ 837 h 1265"/>
                  <a:gd name="T98" fmla="*/ 1067 w 1342"/>
                  <a:gd name="T99" fmla="*/ 1080 h 1265"/>
                  <a:gd name="T100" fmla="*/ 922 w 1342"/>
                  <a:gd name="T101" fmla="*/ 1186 h 1265"/>
                  <a:gd name="T102" fmla="*/ 796 w 1342"/>
                  <a:gd name="T103" fmla="*/ 1199 h 1265"/>
                  <a:gd name="T104" fmla="*/ 704 w 1342"/>
                  <a:gd name="T105" fmla="*/ 1120 h 1265"/>
                  <a:gd name="T106" fmla="*/ 687 w 1342"/>
                  <a:gd name="T107" fmla="*/ 989 h 1265"/>
                  <a:gd name="T108" fmla="*/ 717 w 1342"/>
                  <a:gd name="T109" fmla="*/ 830 h 1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42"/>
                  <a:gd name="T166" fmla="*/ 0 h 1265"/>
                  <a:gd name="T167" fmla="*/ 1342 w 1342"/>
                  <a:gd name="T168" fmla="*/ 1265 h 12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42" h="1265">
                    <a:moveTo>
                      <a:pt x="821" y="391"/>
                    </a:moveTo>
                    <a:lnTo>
                      <a:pt x="826" y="369"/>
                    </a:lnTo>
                    <a:lnTo>
                      <a:pt x="845" y="309"/>
                    </a:lnTo>
                    <a:lnTo>
                      <a:pt x="856" y="274"/>
                    </a:lnTo>
                    <a:lnTo>
                      <a:pt x="873" y="237"/>
                    </a:lnTo>
                    <a:lnTo>
                      <a:pt x="892" y="199"/>
                    </a:lnTo>
                    <a:lnTo>
                      <a:pt x="913" y="164"/>
                    </a:lnTo>
                    <a:lnTo>
                      <a:pt x="939" y="131"/>
                    </a:lnTo>
                    <a:lnTo>
                      <a:pt x="971" y="104"/>
                    </a:lnTo>
                    <a:lnTo>
                      <a:pt x="1005" y="82"/>
                    </a:lnTo>
                    <a:lnTo>
                      <a:pt x="1045" y="67"/>
                    </a:lnTo>
                    <a:lnTo>
                      <a:pt x="1090" y="62"/>
                    </a:lnTo>
                    <a:lnTo>
                      <a:pt x="1103" y="62"/>
                    </a:lnTo>
                    <a:lnTo>
                      <a:pt x="1127" y="64"/>
                    </a:lnTo>
                    <a:lnTo>
                      <a:pt x="1156" y="69"/>
                    </a:lnTo>
                    <a:lnTo>
                      <a:pt x="1191" y="80"/>
                    </a:lnTo>
                    <a:lnTo>
                      <a:pt x="1225" y="98"/>
                    </a:lnTo>
                    <a:lnTo>
                      <a:pt x="1188" y="109"/>
                    </a:lnTo>
                    <a:lnTo>
                      <a:pt x="1156" y="128"/>
                    </a:lnTo>
                    <a:lnTo>
                      <a:pt x="1131" y="153"/>
                    </a:lnTo>
                    <a:lnTo>
                      <a:pt x="1112" y="184"/>
                    </a:lnTo>
                    <a:lnTo>
                      <a:pt x="1099" y="215"/>
                    </a:lnTo>
                    <a:lnTo>
                      <a:pt x="1095" y="250"/>
                    </a:lnTo>
                    <a:lnTo>
                      <a:pt x="1097" y="272"/>
                    </a:lnTo>
                    <a:lnTo>
                      <a:pt x="1105" y="294"/>
                    </a:lnTo>
                    <a:lnTo>
                      <a:pt x="1118" y="314"/>
                    </a:lnTo>
                    <a:lnTo>
                      <a:pt x="1137" y="332"/>
                    </a:lnTo>
                    <a:lnTo>
                      <a:pt x="1165" y="343"/>
                    </a:lnTo>
                    <a:lnTo>
                      <a:pt x="1197" y="347"/>
                    </a:lnTo>
                    <a:lnTo>
                      <a:pt x="1220" y="345"/>
                    </a:lnTo>
                    <a:lnTo>
                      <a:pt x="1244" y="338"/>
                    </a:lnTo>
                    <a:lnTo>
                      <a:pt x="1270" y="325"/>
                    </a:lnTo>
                    <a:lnTo>
                      <a:pt x="1293" y="307"/>
                    </a:lnTo>
                    <a:lnTo>
                      <a:pt x="1312" y="285"/>
                    </a:lnTo>
                    <a:lnTo>
                      <a:pt x="1329" y="256"/>
                    </a:lnTo>
                    <a:lnTo>
                      <a:pt x="1340" y="223"/>
                    </a:lnTo>
                    <a:lnTo>
                      <a:pt x="1342" y="186"/>
                    </a:lnTo>
                    <a:lnTo>
                      <a:pt x="1338" y="146"/>
                    </a:lnTo>
                    <a:lnTo>
                      <a:pt x="1325" y="111"/>
                    </a:lnTo>
                    <a:lnTo>
                      <a:pt x="1306" y="82"/>
                    </a:lnTo>
                    <a:lnTo>
                      <a:pt x="1280" y="58"/>
                    </a:lnTo>
                    <a:lnTo>
                      <a:pt x="1252" y="38"/>
                    </a:lnTo>
                    <a:lnTo>
                      <a:pt x="1220" y="25"/>
                    </a:lnTo>
                    <a:lnTo>
                      <a:pt x="1186" y="14"/>
                    </a:lnTo>
                    <a:lnTo>
                      <a:pt x="1154" y="5"/>
                    </a:lnTo>
                    <a:lnTo>
                      <a:pt x="1122" y="3"/>
                    </a:lnTo>
                    <a:lnTo>
                      <a:pt x="1092" y="0"/>
                    </a:lnTo>
                    <a:lnTo>
                      <a:pt x="1043" y="5"/>
                    </a:lnTo>
                    <a:lnTo>
                      <a:pt x="996" y="20"/>
                    </a:lnTo>
                    <a:lnTo>
                      <a:pt x="956" y="42"/>
                    </a:lnTo>
                    <a:lnTo>
                      <a:pt x="920" y="69"/>
                    </a:lnTo>
                    <a:lnTo>
                      <a:pt x="890" y="98"/>
                    </a:lnTo>
                    <a:lnTo>
                      <a:pt x="862" y="128"/>
                    </a:lnTo>
                    <a:lnTo>
                      <a:pt x="838" y="159"/>
                    </a:lnTo>
                    <a:lnTo>
                      <a:pt x="821" y="188"/>
                    </a:lnTo>
                    <a:lnTo>
                      <a:pt x="809" y="212"/>
                    </a:lnTo>
                    <a:lnTo>
                      <a:pt x="783" y="157"/>
                    </a:lnTo>
                    <a:lnTo>
                      <a:pt x="753" y="111"/>
                    </a:lnTo>
                    <a:lnTo>
                      <a:pt x="721" y="75"/>
                    </a:lnTo>
                    <a:lnTo>
                      <a:pt x="685" y="49"/>
                    </a:lnTo>
                    <a:lnTo>
                      <a:pt x="649" y="29"/>
                    </a:lnTo>
                    <a:lnTo>
                      <a:pt x="612" y="14"/>
                    </a:lnTo>
                    <a:lnTo>
                      <a:pt x="578" y="7"/>
                    </a:lnTo>
                    <a:lnTo>
                      <a:pt x="546" y="3"/>
                    </a:lnTo>
                    <a:lnTo>
                      <a:pt x="516" y="0"/>
                    </a:lnTo>
                    <a:lnTo>
                      <a:pt x="454" y="7"/>
                    </a:lnTo>
                    <a:lnTo>
                      <a:pt x="397" y="25"/>
                    </a:lnTo>
                    <a:lnTo>
                      <a:pt x="343" y="49"/>
                    </a:lnTo>
                    <a:lnTo>
                      <a:pt x="294" y="84"/>
                    </a:lnTo>
                    <a:lnTo>
                      <a:pt x="252" y="124"/>
                    </a:lnTo>
                    <a:lnTo>
                      <a:pt x="213" y="166"/>
                    </a:lnTo>
                    <a:lnTo>
                      <a:pt x="179" y="212"/>
                    </a:lnTo>
                    <a:lnTo>
                      <a:pt x="149" y="259"/>
                    </a:lnTo>
                    <a:lnTo>
                      <a:pt x="126" y="303"/>
                    </a:lnTo>
                    <a:lnTo>
                      <a:pt x="106" y="345"/>
                    </a:lnTo>
                    <a:lnTo>
                      <a:pt x="94" y="380"/>
                    </a:lnTo>
                    <a:lnTo>
                      <a:pt x="85" y="409"/>
                    </a:lnTo>
                    <a:lnTo>
                      <a:pt x="83" y="431"/>
                    </a:lnTo>
                    <a:lnTo>
                      <a:pt x="83" y="440"/>
                    </a:lnTo>
                    <a:lnTo>
                      <a:pt x="87" y="446"/>
                    </a:lnTo>
                    <a:lnTo>
                      <a:pt x="89" y="451"/>
                    </a:lnTo>
                    <a:lnTo>
                      <a:pt x="94" y="453"/>
                    </a:lnTo>
                    <a:lnTo>
                      <a:pt x="100" y="455"/>
                    </a:lnTo>
                    <a:lnTo>
                      <a:pt x="104" y="457"/>
                    </a:lnTo>
                    <a:lnTo>
                      <a:pt x="115" y="457"/>
                    </a:lnTo>
                    <a:lnTo>
                      <a:pt x="132" y="455"/>
                    </a:lnTo>
                    <a:lnTo>
                      <a:pt x="143" y="446"/>
                    </a:lnTo>
                    <a:lnTo>
                      <a:pt x="149" y="429"/>
                    </a:lnTo>
                    <a:lnTo>
                      <a:pt x="177" y="354"/>
                    </a:lnTo>
                    <a:lnTo>
                      <a:pt x="207" y="287"/>
                    </a:lnTo>
                    <a:lnTo>
                      <a:pt x="241" y="232"/>
                    </a:lnTo>
                    <a:lnTo>
                      <a:pt x="275" y="188"/>
                    </a:lnTo>
                    <a:lnTo>
                      <a:pt x="313" y="151"/>
                    </a:lnTo>
                    <a:lnTo>
                      <a:pt x="350" y="120"/>
                    </a:lnTo>
                    <a:lnTo>
                      <a:pt x="386" y="98"/>
                    </a:lnTo>
                    <a:lnTo>
                      <a:pt x="420" y="80"/>
                    </a:lnTo>
                    <a:lnTo>
                      <a:pt x="454" y="69"/>
                    </a:lnTo>
                    <a:lnTo>
                      <a:pt x="484" y="64"/>
                    </a:lnTo>
                    <a:lnTo>
                      <a:pt x="512" y="62"/>
                    </a:lnTo>
                    <a:lnTo>
                      <a:pt x="531" y="62"/>
                    </a:lnTo>
                    <a:lnTo>
                      <a:pt x="550" y="67"/>
                    </a:lnTo>
                    <a:lnTo>
                      <a:pt x="572" y="75"/>
                    </a:lnTo>
                    <a:lnTo>
                      <a:pt x="593" y="87"/>
                    </a:lnTo>
                    <a:lnTo>
                      <a:pt x="614" y="104"/>
                    </a:lnTo>
                    <a:lnTo>
                      <a:pt x="631" y="128"/>
                    </a:lnTo>
                    <a:lnTo>
                      <a:pt x="644" y="159"/>
                    </a:lnTo>
                    <a:lnTo>
                      <a:pt x="655" y="199"/>
                    </a:lnTo>
                    <a:lnTo>
                      <a:pt x="657" y="250"/>
                    </a:lnTo>
                    <a:lnTo>
                      <a:pt x="655" y="279"/>
                    </a:lnTo>
                    <a:lnTo>
                      <a:pt x="651" y="314"/>
                    </a:lnTo>
                    <a:lnTo>
                      <a:pt x="644" y="358"/>
                    </a:lnTo>
                    <a:lnTo>
                      <a:pt x="636" y="409"/>
                    </a:lnTo>
                    <a:lnTo>
                      <a:pt x="623" y="466"/>
                    </a:lnTo>
                    <a:lnTo>
                      <a:pt x="606" y="535"/>
                    </a:lnTo>
                    <a:lnTo>
                      <a:pt x="565" y="702"/>
                    </a:lnTo>
                    <a:lnTo>
                      <a:pt x="540" y="802"/>
                    </a:lnTo>
                    <a:lnTo>
                      <a:pt x="512" y="914"/>
                    </a:lnTo>
                    <a:lnTo>
                      <a:pt x="491" y="985"/>
                    </a:lnTo>
                    <a:lnTo>
                      <a:pt x="463" y="1047"/>
                    </a:lnTo>
                    <a:lnTo>
                      <a:pt x="431" y="1100"/>
                    </a:lnTo>
                    <a:lnTo>
                      <a:pt x="392" y="1144"/>
                    </a:lnTo>
                    <a:lnTo>
                      <a:pt x="350" y="1177"/>
                    </a:lnTo>
                    <a:lnTo>
                      <a:pt x="305" y="1197"/>
                    </a:lnTo>
                    <a:lnTo>
                      <a:pt x="256" y="1203"/>
                    </a:lnTo>
                    <a:lnTo>
                      <a:pt x="241" y="1203"/>
                    </a:lnTo>
                    <a:lnTo>
                      <a:pt x="217" y="1201"/>
                    </a:lnTo>
                    <a:lnTo>
                      <a:pt x="188" y="1197"/>
                    </a:lnTo>
                    <a:lnTo>
                      <a:pt x="156" y="1186"/>
                    </a:lnTo>
                    <a:lnTo>
                      <a:pt x="121" y="1168"/>
                    </a:lnTo>
                    <a:lnTo>
                      <a:pt x="153" y="1157"/>
                    </a:lnTo>
                    <a:lnTo>
                      <a:pt x="183" y="1139"/>
                    </a:lnTo>
                    <a:lnTo>
                      <a:pt x="209" y="1115"/>
                    </a:lnTo>
                    <a:lnTo>
                      <a:pt x="230" y="1086"/>
                    </a:lnTo>
                    <a:lnTo>
                      <a:pt x="243" y="1053"/>
                    </a:lnTo>
                    <a:lnTo>
                      <a:pt x="247" y="1016"/>
                    </a:lnTo>
                    <a:lnTo>
                      <a:pt x="243" y="987"/>
                    </a:lnTo>
                    <a:lnTo>
                      <a:pt x="235" y="965"/>
                    </a:lnTo>
                    <a:lnTo>
                      <a:pt x="222" y="947"/>
                    </a:lnTo>
                    <a:lnTo>
                      <a:pt x="205" y="934"/>
                    </a:lnTo>
                    <a:lnTo>
                      <a:pt x="185" y="925"/>
                    </a:lnTo>
                    <a:lnTo>
                      <a:pt x="166" y="921"/>
                    </a:lnTo>
                    <a:lnTo>
                      <a:pt x="147" y="919"/>
                    </a:lnTo>
                    <a:lnTo>
                      <a:pt x="109" y="925"/>
                    </a:lnTo>
                    <a:lnTo>
                      <a:pt x="72" y="941"/>
                    </a:lnTo>
                    <a:lnTo>
                      <a:pt x="42" y="967"/>
                    </a:lnTo>
                    <a:lnTo>
                      <a:pt x="19" y="998"/>
                    </a:lnTo>
                    <a:lnTo>
                      <a:pt x="4" y="1038"/>
                    </a:lnTo>
                    <a:lnTo>
                      <a:pt x="0" y="1080"/>
                    </a:lnTo>
                    <a:lnTo>
                      <a:pt x="4" y="1120"/>
                    </a:lnTo>
                    <a:lnTo>
                      <a:pt x="17" y="1155"/>
                    </a:lnTo>
                    <a:lnTo>
                      <a:pt x="38" y="1186"/>
                    </a:lnTo>
                    <a:lnTo>
                      <a:pt x="66" y="1210"/>
                    </a:lnTo>
                    <a:lnTo>
                      <a:pt x="98" y="1230"/>
                    </a:lnTo>
                    <a:lnTo>
                      <a:pt x="134" y="1245"/>
                    </a:lnTo>
                    <a:lnTo>
                      <a:pt x="173" y="1256"/>
                    </a:lnTo>
                    <a:lnTo>
                      <a:pt x="213" y="1263"/>
                    </a:lnTo>
                    <a:lnTo>
                      <a:pt x="254" y="1265"/>
                    </a:lnTo>
                    <a:lnTo>
                      <a:pt x="305" y="1259"/>
                    </a:lnTo>
                    <a:lnTo>
                      <a:pt x="350" y="1245"/>
                    </a:lnTo>
                    <a:lnTo>
                      <a:pt x="390" y="1223"/>
                    </a:lnTo>
                    <a:lnTo>
                      <a:pt x="427" y="1195"/>
                    </a:lnTo>
                    <a:lnTo>
                      <a:pt x="459" y="1166"/>
                    </a:lnTo>
                    <a:lnTo>
                      <a:pt x="484" y="1135"/>
                    </a:lnTo>
                    <a:lnTo>
                      <a:pt x="506" y="1106"/>
                    </a:lnTo>
                    <a:lnTo>
                      <a:pt x="520" y="1082"/>
                    </a:lnTo>
                    <a:lnTo>
                      <a:pt x="531" y="1062"/>
                    </a:lnTo>
                    <a:lnTo>
                      <a:pt x="535" y="1053"/>
                    </a:lnTo>
                    <a:lnTo>
                      <a:pt x="550" y="1091"/>
                    </a:lnTo>
                    <a:lnTo>
                      <a:pt x="572" y="1131"/>
                    </a:lnTo>
                    <a:lnTo>
                      <a:pt x="599" y="1166"/>
                    </a:lnTo>
                    <a:lnTo>
                      <a:pt x="634" y="1197"/>
                    </a:lnTo>
                    <a:lnTo>
                      <a:pt x="672" y="1225"/>
                    </a:lnTo>
                    <a:lnTo>
                      <a:pt x="719" y="1245"/>
                    </a:lnTo>
                    <a:lnTo>
                      <a:pt x="770" y="1261"/>
                    </a:lnTo>
                    <a:lnTo>
                      <a:pt x="828" y="1265"/>
                    </a:lnTo>
                    <a:lnTo>
                      <a:pt x="890" y="1259"/>
                    </a:lnTo>
                    <a:lnTo>
                      <a:pt x="947" y="1241"/>
                    </a:lnTo>
                    <a:lnTo>
                      <a:pt x="1001" y="1217"/>
                    </a:lnTo>
                    <a:lnTo>
                      <a:pt x="1048" y="1181"/>
                    </a:lnTo>
                    <a:lnTo>
                      <a:pt x="1092" y="1142"/>
                    </a:lnTo>
                    <a:lnTo>
                      <a:pt x="1131" y="1100"/>
                    </a:lnTo>
                    <a:lnTo>
                      <a:pt x="1165" y="1053"/>
                    </a:lnTo>
                    <a:lnTo>
                      <a:pt x="1193" y="1007"/>
                    </a:lnTo>
                    <a:lnTo>
                      <a:pt x="1216" y="963"/>
                    </a:lnTo>
                    <a:lnTo>
                      <a:pt x="1235" y="921"/>
                    </a:lnTo>
                    <a:lnTo>
                      <a:pt x="1248" y="886"/>
                    </a:lnTo>
                    <a:lnTo>
                      <a:pt x="1257" y="857"/>
                    </a:lnTo>
                    <a:lnTo>
                      <a:pt x="1259" y="835"/>
                    </a:lnTo>
                    <a:lnTo>
                      <a:pt x="1259" y="826"/>
                    </a:lnTo>
                    <a:lnTo>
                      <a:pt x="1257" y="819"/>
                    </a:lnTo>
                    <a:lnTo>
                      <a:pt x="1252" y="815"/>
                    </a:lnTo>
                    <a:lnTo>
                      <a:pt x="1240" y="808"/>
                    </a:lnTo>
                    <a:lnTo>
                      <a:pt x="1227" y="808"/>
                    </a:lnTo>
                    <a:lnTo>
                      <a:pt x="1212" y="811"/>
                    </a:lnTo>
                    <a:lnTo>
                      <a:pt x="1201" y="815"/>
                    </a:lnTo>
                    <a:lnTo>
                      <a:pt x="1193" y="837"/>
                    </a:lnTo>
                    <a:lnTo>
                      <a:pt x="1165" y="912"/>
                    </a:lnTo>
                    <a:lnTo>
                      <a:pt x="1135" y="978"/>
                    </a:lnTo>
                    <a:lnTo>
                      <a:pt x="1103" y="1033"/>
                    </a:lnTo>
                    <a:lnTo>
                      <a:pt x="1067" y="1080"/>
                    </a:lnTo>
                    <a:lnTo>
                      <a:pt x="1031" y="1117"/>
                    </a:lnTo>
                    <a:lnTo>
                      <a:pt x="992" y="1146"/>
                    </a:lnTo>
                    <a:lnTo>
                      <a:pt x="956" y="1168"/>
                    </a:lnTo>
                    <a:lnTo>
                      <a:pt x="922" y="1186"/>
                    </a:lnTo>
                    <a:lnTo>
                      <a:pt x="888" y="1197"/>
                    </a:lnTo>
                    <a:lnTo>
                      <a:pt x="858" y="1201"/>
                    </a:lnTo>
                    <a:lnTo>
                      <a:pt x="832" y="1203"/>
                    </a:lnTo>
                    <a:lnTo>
                      <a:pt x="796" y="1199"/>
                    </a:lnTo>
                    <a:lnTo>
                      <a:pt x="766" y="1188"/>
                    </a:lnTo>
                    <a:lnTo>
                      <a:pt x="740" y="1170"/>
                    </a:lnTo>
                    <a:lnTo>
                      <a:pt x="719" y="1146"/>
                    </a:lnTo>
                    <a:lnTo>
                      <a:pt x="704" y="1120"/>
                    </a:lnTo>
                    <a:lnTo>
                      <a:pt x="693" y="1089"/>
                    </a:lnTo>
                    <a:lnTo>
                      <a:pt x="687" y="1056"/>
                    </a:lnTo>
                    <a:lnTo>
                      <a:pt x="685" y="1020"/>
                    </a:lnTo>
                    <a:lnTo>
                      <a:pt x="687" y="989"/>
                    </a:lnTo>
                    <a:lnTo>
                      <a:pt x="689" y="956"/>
                    </a:lnTo>
                    <a:lnTo>
                      <a:pt x="695" y="919"/>
                    </a:lnTo>
                    <a:lnTo>
                      <a:pt x="706" y="879"/>
                    </a:lnTo>
                    <a:lnTo>
                      <a:pt x="717" y="830"/>
                    </a:lnTo>
                    <a:lnTo>
                      <a:pt x="730" y="773"/>
                    </a:lnTo>
                    <a:lnTo>
                      <a:pt x="821" y="3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5" name="Freeform 15"/>
              <p:cNvSpPr>
                <a:spLocks noEditPoints="1"/>
              </p:cNvSpPr>
              <p:nvPr/>
            </p:nvSpPr>
            <p:spPr bwMode="auto">
              <a:xfrm>
                <a:off x="8793" y="4969"/>
                <a:ext cx="572" cy="1315"/>
              </a:xfrm>
              <a:custGeom>
                <a:avLst/>
                <a:gdLst>
                  <a:gd name="T0" fmla="*/ 515 w 572"/>
                  <a:gd name="T1" fmla="*/ 41 h 1315"/>
                  <a:gd name="T2" fmla="*/ 472 w 572"/>
                  <a:gd name="T3" fmla="*/ 4 h 1315"/>
                  <a:gd name="T4" fmla="*/ 389 w 572"/>
                  <a:gd name="T5" fmla="*/ 22 h 1315"/>
                  <a:gd name="T6" fmla="*/ 342 w 572"/>
                  <a:gd name="T7" fmla="*/ 108 h 1315"/>
                  <a:gd name="T8" fmla="*/ 367 w 572"/>
                  <a:gd name="T9" fmla="*/ 165 h 1315"/>
                  <a:gd name="T10" fmla="*/ 448 w 572"/>
                  <a:gd name="T11" fmla="*/ 174 h 1315"/>
                  <a:gd name="T12" fmla="*/ 517 w 572"/>
                  <a:gd name="T13" fmla="*/ 106 h 1315"/>
                  <a:gd name="T14" fmla="*/ 124 w 572"/>
                  <a:gd name="T15" fmla="*/ 1119 h 1315"/>
                  <a:gd name="T16" fmla="*/ 143 w 572"/>
                  <a:gd name="T17" fmla="*/ 1233 h 1315"/>
                  <a:gd name="T18" fmla="*/ 250 w 572"/>
                  <a:gd name="T19" fmla="*/ 1309 h 1315"/>
                  <a:gd name="T20" fmla="*/ 384 w 572"/>
                  <a:gd name="T21" fmla="*/ 1295 h 1315"/>
                  <a:gd name="T22" fmla="*/ 483 w 572"/>
                  <a:gd name="T23" fmla="*/ 1211 h 1315"/>
                  <a:gd name="T24" fmla="*/ 542 w 572"/>
                  <a:gd name="T25" fmla="*/ 1105 h 1315"/>
                  <a:gd name="T26" fmla="*/ 570 w 572"/>
                  <a:gd name="T27" fmla="*/ 1028 h 1315"/>
                  <a:gd name="T28" fmla="*/ 568 w 572"/>
                  <a:gd name="T29" fmla="*/ 1002 h 1315"/>
                  <a:gd name="T30" fmla="*/ 551 w 572"/>
                  <a:gd name="T31" fmla="*/ 991 h 1315"/>
                  <a:gd name="T32" fmla="*/ 517 w 572"/>
                  <a:gd name="T33" fmla="*/ 999 h 1315"/>
                  <a:gd name="T34" fmla="*/ 485 w 572"/>
                  <a:gd name="T35" fmla="*/ 1086 h 1315"/>
                  <a:gd name="T36" fmla="*/ 401 w 572"/>
                  <a:gd name="T37" fmla="*/ 1216 h 1315"/>
                  <a:gd name="T38" fmla="*/ 305 w 572"/>
                  <a:gd name="T39" fmla="*/ 1260 h 1315"/>
                  <a:gd name="T40" fmla="*/ 265 w 572"/>
                  <a:gd name="T41" fmla="*/ 1233 h 1315"/>
                  <a:gd name="T42" fmla="*/ 263 w 572"/>
                  <a:gd name="T43" fmla="*/ 1150 h 1315"/>
                  <a:gd name="T44" fmla="*/ 348 w 572"/>
                  <a:gd name="T45" fmla="*/ 911 h 1315"/>
                  <a:gd name="T46" fmla="*/ 378 w 572"/>
                  <a:gd name="T47" fmla="*/ 832 h 1315"/>
                  <a:gd name="T48" fmla="*/ 419 w 572"/>
                  <a:gd name="T49" fmla="*/ 726 h 1315"/>
                  <a:gd name="T50" fmla="*/ 442 w 572"/>
                  <a:gd name="T51" fmla="*/ 662 h 1315"/>
                  <a:gd name="T52" fmla="*/ 446 w 572"/>
                  <a:gd name="T53" fmla="*/ 556 h 1315"/>
                  <a:gd name="T54" fmla="*/ 365 w 572"/>
                  <a:gd name="T55" fmla="*/ 456 h 1315"/>
                  <a:gd name="T56" fmla="*/ 229 w 572"/>
                  <a:gd name="T57" fmla="*/ 439 h 1315"/>
                  <a:gd name="T58" fmla="*/ 120 w 572"/>
                  <a:gd name="T59" fmla="*/ 505 h 1315"/>
                  <a:gd name="T60" fmla="*/ 45 w 572"/>
                  <a:gd name="T61" fmla="*/ 607 h 1315"/>
                  <a:gd name="T62" fmla="*/ 0 w 572"/>
                  <a:gd name="T63" fmla="*/ 719 h 1315"/>
                  <a:gd name="T64" fmla="*/ 11 w 572"/>
                  <a:gd name="T65" fmla="*/ 754 h 1315"/>
                  <a:gd name="T66" fmla="*/ 28 w 572"/>
                  <a:gd name="T67" fmla="*/ 759 h 1315"/>
                  <a:gd name="T68" fmla="*/ 58 w 572"/>
                  <a:gd name="T69" fmla="*/ 748 h 1315"/>
                  <a:gd name="T70" fmla="*/ 66 w 572"/>
                  <a:gd name="T71" fmla="*/ 726 h 1315"/>
                  <a:gd name="T72" fmla="*/ 143 w 572"/>
                  <a:gd name="T73" fmla="*/ 562 h 1315"/>
                  <a:gd name="T74" fmla="*/ 237 w 572"/>
                  <a:gd name="T75" fmla="*/ 492 h 1315"/>
                  <a:gd name="T76" fmla="*/ 297 w 572"/>
                  <a:gd name="T77" fmla="*/ 496 h 1315"/>
                  <a:gd name="T78" fmla="*/ 314 w 572"/>
                  <a:gd name="T79" fmla="*/ 556 h 1315"/>
                  <a:gd name="T80" fmla="*/ 308 w 572"/>
                  <a:gd name="T81" fmla="*/ 613 h 1315"/>
                  <a:gd name="T82" fmla="*/ 273 w 572"/>
                  <a:gd name="T83" fmla="*/ 706 h 13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2"/>
                  <a:gd name="T127" fmla="*/ 0 h 1315"/>
                  <a:gd name="T128" fmla="*/ 572 w 572"/>
                  <a:gd name="T129" fmla="*/ 1315 h 131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2" h="1315">
                    <a:moveTo>
                      <a:pt x="523" y="75"/>
                    </a:moveTo>
                    <a:lnTo>
                      <a:pt x="521" y="59"/>
                    </a:lnTo>
                    <a:lnTo>
                      <a:pt x="515" y="41"/>
                    </a:lnTo>
                    <a:lnTo>
                      <a:pt x="504" y="26"/>
                    </a:lnTo>
                    <a:lnTo>
                      <a:pt x="491" y="13"/>
                    </a:lnTo>
                    <a:lnTo>
                      <a:pt x="472" y="4"/>
                    </a:lnTo>
                    <a:lnTo>
                      <a:pt x="446" y="0"/>
                    </a:lnTo>
                    <a:lnTo>
                      <a:pt x="416" y="6"/>
                    </a:lnTo>
                    <a:lnTo>
                      <a:pt x="389" y="22"/>
                    </a:lnTo>
                    <a:lnTo>
                      <a:pt x="363" y="46"/>
                    </a:lnTo>
                    <a:lnTo>
                      <a:pt x="348" y="75"/>
                    </a:lnTo>
                    <a:lnTo>
                      <a:pt x="342" y="108"/>
                    </a:lnTo>
                    <a:lnTo>
                      <a:pt x="344" y="128"/>
                    </a:lnTo>
                    <a:lnTo>
                      <a:pt x="352" y="147"/>
                    </a:lnTo>
                    <a:lnTo>
                      <a:pt x="367" y="165"/>
                    </a:lnTo>
                    <a:lnTo>
                      <a:pt x="389" y="176"/>
                    </a:lnTo>
                    <a:lnTo>
                      <a:pt x="416" y="181"/>
                    </a:lnTo>
                    <a:lnTo>
                      <a:pt x="448" y="174"/>
                    </a:lnTo>
                    <a:lnTo>
                      <a:pt x="478" y="158"/>
                    </a:lnTo>
                    <a:lnTo>
                      <a:pt x="502" y="134"/>
                    </a:lnTo>
                    <a:lnTo>
                      <a:pt x="517" y="106"/>
                    </a:lnTo>
                    <a:lnTo>
                      <a:pt x="523" y="75"/>
                    </a:lnTo>
                    <a:close/>
                    <a:moveTo>
                      <a:pt x="137" y="1066"/>
                    </a:moveTo>
                    <a:lnTo>
                      <a:pt x="124" y="1119"/>
                    </a:lnTo>
                    <a:lnTo>
                      <a:pt x="120" y="1150"/>
                    </a:lnTo>
                    <a:lnTo>
                      <a:pt x="126" y="1194"/>
                    </a:lnTo>
                    <a:lnTo>
                      <a:pt x="143" y="1233"/>
                    </a:lnTo>
                    <a:lnTo>
                      <a:pt x="171" y="1267"/>
                    </a:lnTo>
                    <a:lnTo>
                      <a:pt x="207" y="1293"/>
                    </a:lnTo>
                    <a:lnTo>
                      <a:pt x="250" y="1309"/>
                    </a:lnTo>
                    <a:lnTo>
                      <a:pt x="299" y="1315"/>
                    </a:lnTo>
                    <a:lnTo>
                      <a:pt x="344" y="1311"/>
                    </a:lnTo>
                    <a:lnTo>
                      <a:pt x="384" y="1295"/>
                    </a:lnTo>
                    <a:lnTo>
                      <a:pt x="421" y="1273"/>
                    </a:lnTo>
                    <a:lnTo>
                      <a:pt x="455" y="1244"/>
                    </a:lnTo>
                    <a:lnTo>
                      <a:pt x="483" y="1211"/>
                    </a:lnTo>
                    <a:lnTo>
                      <a:pt x="506" y="1176"/>
                    </a:lnTo>
                    <a:lnTo>
                      <a:pt x="527" y="1141"/>
                    </a:lnTo>
                    <a:lnTo>
                      <a:pt x="542" y="1105"/>
                    </a:lnTo>
                    <a:lnTo>
                      <a:pt x="555" y="1075"/>
                    </a:lnTo>
                    <a:lnTo>
                      <a:pt x="566" y="1048"/>
                    </a:lnTo>
                    <a:lnTo>
                      <a:pt x="570" y="1028"/>
                    </a:lnTo>
                    <a:lnTo>
                      <a:pt x="572" y="1015"/>
                    </a:lnTo>
                    <a:lnTo>
                      <a:pt x="572" y="1008"/>
                    </a:lnTo>
                    <a:lnTo>
                      <a:pt x="568" y="1002"/>
                    </a:lnTo>
                    <a:lnTo>
                      <a:pt x="566" y="997"/>
                    </a:lnTo>
                    <a:lnTo>
                      <a:pt x="557" y="993"/>
                    </a:lnTo>
                    <a:lnTo>
                      <a:pt x="551" y="991"/>
                    </a:lnTo>
                    <a:lnTo>
                      <a:pt x="542" y="991"/>
                    </a:lnTo>
                    <a:lnTo>
                      <a:pt x="525" y="993"/>
                    </a:lnTo>
                    <a:lnTo>
                      <a:pt x="517" y="999"/>
                    </a:lnTo>
                    <a:lnTo>
                      <a:pt x="510" y="1011"/>
                    </a:lnTo>
                    <a:lnTo>
                      <a:pt x="506" y="1024"/>
                    </a:lnTo>
                    <a:lnTo>
                      <a:pt x="485" y="1086"/>
                    </a:lnTo>
                    <a:lnTo>
                      <a:pt x="459" y="1139"/>
                    </a:lnTo>
                    <a:lnTo>
                      <a:pt x="431" y="1183"/>
                    </a:lnTo>
                    <a:lnTo>
                      <a:pt x="401" y="1216"/>
                    </a:lnTo>
                    <a:lnTo>
                      <a:pt x="369" y="1240"/>
                    </a:lnTo>
                    <a:lnTo>
                      <a:pt x="337" y="1256"/>
                    </a:lnTo>
                    <a:lnTo>
                      <a:pt x="305" y="1260"/>
                    </a:lnTo>
                    <a:lnTo>
                      <a:pt x="286" y="1258"/>
                    </a:lnTo>
                    <a:lnTo>
                      <a:pt x="273" y="1249"/>
                    </a:lnTo>
                    <a:lnTo>
                      <a:pt x="265" y="1233"/>
                    </a:lnTo>
                    <a:lnTo>
                      <a:pt x="258" y="1216"/>
                    </a:lnTo>
                    <a:lnTo>
                      <a:pt x="258" y="1192"/>
                    </a:lnTo>
                    <a:lnTo>
                      <a:pt x="263" y="1150"/>
                    </a:lnTo>
                    <a:lnTo>
                      <a:pt x="273" y="1108"/>
                    </a:lnTo>
                    <a:lnTo>
                      <a:pt x="288" y="1066"/>
                    </a:lnTo>
                    <a:lnTo>
                      <a:pt x="348" y="911"/>
                    </a:lnTo>
                    <a:lnTo>
                      <a:pt x="357" y="891"/>
                    </a:lnTo>
                    <a:lnTo>
                      <a:pt x="365" y="863"/>
                    </a:lnTo>
                    <a:lnTo>
                      <a:pt x="378" y="832"/>
                    </a:lnTo>
                    <a:lnTo>
                      <a:pt x="391" y="796"/>
                    </a:lnTo>
                    <a:lnTo>
                      <a:pt x="406" y="761"/>
                    </a:lnTo>
                    <a:lnTo>
                      <a:pt x="419" y="726"/>
                    </a:lnTo>
                    <a:lnTo>
                      <a:pt x="429" y="697"/>
                    </a:lnTo>
                    <a:lnTo>
                      <a:pt x="438" y="675"/>
                    </a:lnTo>
                    <a:lnTo>
                      <a:pt x="442" y="662"/>
                    </a:lnTo>
                    <a:lnTo>
                      <a:pt x="448" y="631"/>
                    </a:lnTo>
                    <a:lnTo>
                      <a:pt x="453" y="600"/>
                    </a:lnTo>
                    <a:lnTo>
                      <a:pt x="446" y="556"/>
                    </a:lnTo>
                    <a:lnTo>
                      <a:pt x="429" y="516"/>
                    </a:lnTo>
                    <a:lnTo>
                      <a:pt x="401" y="483"/>
                    </a:lnTo>
                    <a:lnTo>
                      <a:pt x="365" y="456"/>
                    </a:lnTo>
                    <a:lnTo>
                      <a:pt x="322" y="439"/>
                    </a:lnTo>
                    <a:lnTo>
                      <a:pt x="273" y="434"/>
                    </a:lnTo>
                    <a:lnTo>
                      <a:pt x="229" y="439"/>
                    </a:lnTo>
                    <a:lnTo>
                      <a:pt x="188" y="454"/>
                    </a:lnTo>
                    <a:lnTo>
                      <a:pt x="152" y="476"/>
                    </a:lnTo>
                    <a:lnTo>
                      <a:pt x="120" y="505"/>
                    </a:lnTo>
                    <a:lnTo>
                      <a:pt x="90" y="536"/>
                    </a:lnTo>
                    <a:lnTo>
                      <a:pt x="66" y="571"/>
                    </a:lnTo>
                    <a:lnTo>
                      <a:pt x="45" y="607"/>
                    </a:lnTo>
                    <a:lnTo>
                      <a:pt x="28" y="640"/>
                    </a:lnTo>
                    <a:lnTo>
                      <a:pt x="15" y="673"/>
                    </a:lnTo>
                    <a:lnTo>
                      <a:pt x="0" y="719"/>
                    </a:lnTo>
                    <a:lnTo>
                      <a:pt x="0" y="739"/>
                    </a:lnTo>
                    <a:lnTo>
                      <a:pt x="2" y="746"/>
                    </a:lnTo>
                    <a:lnTo>
                      <a:pt x="11" y="754"/>
                    </a:lnTo>
                    <a:lnTo>
                      <a:pt x="15" y="757"/>
                    </a:lnTo>
                    <a:lnTo>
                      <a:pt x="26" y="757"/>
                    </a:lnTo>
                    <a:lnTo>
                      <a:pt x="28" y="759"/>
                    </a:lnTo>
                    <a:lnTo>
                      <a:pt x="43" y="759"/>
                    </a:lnTo>
                    <a:lnTo>
                      <a:pt x="49" y="757"/>
                    </a:lnTo>
                    <a:lnTo>
                      <a:pt x="58" y="748"/>
                    </a:lnTo>
                    <a:lnTo>
                      <a:pt x="60" y="741"/>
                    </a:lnTo>
                    <a:lnTo>
                      <a:pt x="64" y="735"/>
                    </a:lnTo>
                    <a:lnTo>
                      <a:pt x="66" y="726"/>
                    </a:lnTo>
                    <a:lnTo>
                      <a:pt x="90" y="660"/>
                    </a:lnTo>
                    <a:lnTo>
                      <a:pt x="115" y="607"/>
                    </a:lnTo>
                    <a:lnTo>
                      <a:pt x="143" y="562"/>
                    </a:lnTo>
                    <a:lnTo>
                      <a:pt x="175" y="529"/>
                    </a:lnTo>
                    <a:lnTo>
                      <a:pt x="205" y="507"/>
                    </a:lnTo>
                    <a:lnTo>
                      <a:pt x="237" y="492"/>
                    </a:lnTo>
                    <a:lnTo>
                      <a:pt x="267" y="487"/>
                    </a:lnTo>
                    <a:lnTo>
                      <a:pt x="284" y="490"/>
                    </a:lnTo>
                    <a:lnTo>
                      <a:pt x="297" y="496"/>
                    </a:lnTo>
                    <a:lnTo>
                      <a:pt x="308" y="509"/>
                    </a:lnTo>
                    <a:lnTo>
                      <a:pt x="312" y="529"/>
                    </a:lnTo>
                    <a:lnTo>
                      <a:pt x="314" y="556"/>
                    </a:lnTo>
                    <a:lnTo>
                      <a:pt x="314" y="576"/>
                    </a:lnTo>
                    <a:lnTo>
                      <a:pt x="312" y="593"/>
                    </a:lnTo>
                    <a:lnTo>
                      <a:pt x="308" y="613"/>
                    </a:lnTo>
                    <a:lnTo>
                      <a:pt x="299" y="637"/>
                    </a:lnTo>
                    <a:lnTo>
                      <a:pt x="288" y="668"/>
                    </a:lnTo>
                    <a:lnTo>
                      <a:pt x="273" y="706"/>
                    </a:lnTo>
                    <a:lnTo>
                      <a:pt x="256" y="752"/>
                    </a:lnTo>
                    <a:lnTo>
                      <a:pt x="137" y="10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6" name="Freeform 16"/>
              <p:cNvSpPr>
                <a:spLocks/>
              </p:cNvSpPr>
              <p:nvPr/>
            </p:nvSpPr>
            <p:spPr bwMode="auto">
              <a:xfrm>
                <a:off x="9798" y="3768"/>
                <a:ext cx="626" cy="2790"/>
              </a:xfrm>
              <a:custGeom>
                <a:avLst/>
                <a:gdLst>
                  <a:gd name="T0" fmla="*/ 624 w 626"/>
                  <a:gd name="T1" fmla="*/ 1309 h 2790"/>
                  <a:gd name="T2" fmla="*/ 609 w 626"/>
                  <a:gd name="T3" fmla="*/ 1106 h 2790"/>
                  <a:gd name="T4" fmla="*/ 570 w 626"/>
                  <a:gd name="T5" fmla="*/ 880 h 2790"/>
                  <a:gd name="T6" fmla="*/ 500 w 626"/>
                  <a:gd name="T7" fmla="*/ 642 h 2790"/>
                  <a:gd name="T8" fmla="*/ 406 w 626"/>
                  <a:gd name="T9" fmla="*/ 441 h 2790"/>
                  <a:gd name="T10" fmla="*/ 318 w 626"/>
                  <a:gd name="T11" fmla="*/ 296 h 2790"/>
                  <a:gd name="T12" fmla="*/ 229 w 626"/>
                  <a:gd name="T13" fmla="*/ 181 h 2790"/>
                  <a:gd name="T14" fmla="*/ 148 w 626"/>
                  <a:gd name="T15" fmla="*/ 92 h 2790"/>
                  <a:gd name="T16" fmla="*/ 82 w 626"/>
                  <a:gd name="T17" fmla="*/ 33 h 2790"/>
                  <a:gd name="T18" fmla="*/ 39 w 626"/>
                  <a:gd name="T19" fmla="*/ 2 h 2790"/>
                  <a:gd name="T20" fmla="*/ 20 w 626"/>
                  <a:gd name="T21" fmla="*/ 0 h 2790"/>
                  <a:gd name="T22" fmla="*/ 5 w 626"/>
                  <a:gd name="T23" fmla="*/ 11 h 2790"/>
                  <a:gd name="T24" fmla="*/ 0 w 626"/>
                  <a:gd name="T25" fmla="*/ 26 h 2790"/>
                  <a:gd name="T26" fmla="*/ 7 w 626"/>
                  <a:gd name="T27" fmla="*/ 44 h 2790"/>
                  <a:gd name="T28" fmla="*/ 30 w 626"/>
                  <a:gd name="T29" fmla="*/ 70 h 2790"/>
                  <a:gd name="T30" fmla="*/ 122 w 626"/>
                  <a:gd name="T31" fmla="*/ 170 h 2790"/>
                  <a:gd name="T32" fmla="*/ 242 w 626"/>
                  <a:gd name="T33" fmla="*/ 353 h 2790"/>
                  <a:gd name="T34" fmla="*/ 340 w 626"/>
                  <a:gd name="T35" fmla="*/ 569 h 2790"/>
                  <a:gd name="T36" fmla="*/ 410 w 626"/>
                  <a:gd name="T37" fmla="*/ 814 h 2790"/>
                  <a:gd name="T38" fmla="*/ 455 w 626"/>
                  <a:gd name="T39" fmla="*/ 1090 h 2790"/>
                  <a:gd name="T40" fmla="*/ 470 w 626"/>
                  <a:gd name="T41" fmla="*/ 1395 h 2790"/>
                  <a:gd name="T42" fmla="*/ 461 w 626"/>
                  <a:gd name="T43" fmla="*/ 1633 h 2790"/>
                  <a:gd name="T44" fmla="*/ 432 w 626"/>
                  <a:gd name="T45" fmla="*/ 1872 h 2790"/>
                  <a:gd name="T46" fmla="*/ 378 w 626"/>
                  <a:gd name="T47" fmla="*/ 2101 h 2790"/>
                  <a:gd name="T48" fmla="*/ 297 w 626"/>
                  <a:gd name="T49" fmla="*/ 2322 h 2790"/>
                  <a:gd name="T50" fmla="*/ 184 w 626"/>
                  <a:gd name="T51" fmla="*/ 2527 h 2790"/>
                  <a:gd name="T52" fmla="*/ 37 w 626"/>
                  <a:gd name="T53" fmla="*/ 2715 h 2790"/>
                  <a:gd name="T54" fmla="*/ 3 w 626"/>
                  <a:gd name="T55" fmla="*/ 2752 h 2790"/>
                  <a:gd name="T56" fmla="*/ 0 w 626"/>
                  <a:gd name="T57" fmla="*/ 2761 h 2790"/>
                  <a:gd name="T58" fmla="*/ 11 w 626"/>
                  <a:gd name="T59" fmla="*/ 2785 h 2790"/>
                  <a:gd name="T60" fmla="*/ 28 w 626"/>
                  <a:gd name="T61" fmla="*/ 2790 h 2790"/>
                  <a:gd name="T62" fmla="*/ 58 w 626"/>
                  <a:gd name="T63" fmla="*/ 2774 h 2790"/>
                  <a:gd name="T64" fmla="*/ 116 w 626"/>
                  <a:gd name="T65" fmla="*/ 2728 h 2790"/>
                  <a:gd name="T66" fmla="*/ 192 w 626"/>
                  <a:gd name="T67" fmla="*/ 2651 h 2790"/>
                  <a:gd name="T68" fmla="*/ 280 w 626"/>
                  <a:gd name="T69" fmla="*/ 2545 h 2790"/>
                  <a:gd name="T70" fmla="*/ 372 w 626"/>
                  <a:gd name="T71" fmla="*/ 2410 h 2790"/>
                  <a:gd name="T72" fmla="*/ 457 w 626"/>
                  <a:gd name="T73" fmla="*/ 2247 h 2790"/>
                  <a:gd name="T74" fmla="*/ 551 w 626"/>
                  <a:gd name="T75" fmla="*/ 1984 h 2790"/>
                  <a:gd name="T76" fmla="*/ 602 w 626"/>
                  <a:gd name="T77" fmla="*/ 1733 h 2790"/>
                  <a:gd name="T78" fmla="*/ 624 w 626"/>
                  <a:gd name="T79" fmla="*/ 1499 h 279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26"/>
                  <a:gd name="T121" fmla="*/ 0 h 2790"/>
                  <a:gd name="T122" fmla="*/ 626 w 626"/>
                  <a:gd name="T123" fmla="*/ 2790 h 279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26" h="2790">
                    <a:moveTo>
                      <a:pt x="626" y="1395"/>
                    </a:moveTo>
                    <a:lnTo>
                      <a:pt x="624" y="1309"/>
                    </a:lnTo>
                    <a:lnTo>
                      <a:pt x="619" y="1212"/>
                    </a:lnTo>
                    <a:lnTo>
                      <a:pt x="609" y="1106"/>
                    </a:lnTo>
                    <a:lnTo>
                      <a:pt x="594" y="995"/>
                    </a:lnTo>
                    <a:lnTo>
                      <a:pt x="570" y="880"/>
                    </a:lnTo>
                    <a:lnTo>
                      <a:pt x="538" y="761"/>
                    </a:lnTo>
                    <a:lnTo>
                      <a:pt x="500" y="642"/>
                    </a:lnTo>
                    <a:lnTo>
                      <a:pt x="449" y="523"/>
                    </a:lnTo>
                    <a:lnTo>
                      <a:pt x="406" y="441"/>
                    </a:lnTo>
                    <a:lnTo>
                      <a:pt x="363" y="366"/>
                    </a:lnTo>
                    <a:lnTo>
                      <a:pt x="318" y="296"/>
                    </a:lnTo>
                    <a:lnTo>
                      <a:pt x="274" y="234"/>
                    </a:lnTo>
                    <a:lnTo>
                      <a:pt x="229" y="181"/>
                    </a:lnTo>
                    <a:lnTo>
                      <a:pt x="188" y="132"/>
                    </a:lnTo>
                    <a:lnTo>
                      <a:pt x="148" y="92"/>
                    </a:lnTo>
                    <a:lnTo>
                      <a:pt x="114" y="59"/>
                    </a:lnTo>
                    <a:lnTo>
                      <a:pt x="82" y="33"/>
                    </a:lnTo>
                    <a:lnTo>
                      <a:pt x="56" y="13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1" y="4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7" y="44"/>
                    </a:lnTo>
                    <a:lnTo>
                      <a:pt x="15" y="55"/>
                    </a:lnTo>
                    <a:lnTo>
                      <a:pt x="30" y="70"/>
                    </a:lnTo>
                    <a:lnTo>
                      <a:pt x="52" y="90"/>
                    </a:lnTo>
                    <a:lnTo>
                      <a:pt x="122" y="170"/>
                    </a:lnTo>
                    <a:lnTo>
                      <a:pt x="184" y="258"/>
                    </a:lnTo>
                    <a:lnTo>
                      <a:pt x="242" y="353"/>
                    </a:lnTo>
                    <a:lnTo>
                      <a:pt x="295" y="457"/>
                    </a:lnTo>
                    <a:lnTo>
                      <a:pt x="340" y="569"/>
                    </a:lnTo>
                    <a:lnTo>
                      <a:pt x="378" y="688"/>
                    </a:lnTo>
                    <a:lnTo>
                      <a:pt x="410" y="814"/>
                    </a:lnTo>
                    <a:lnTo>
                      <a:pt x="436" y="949"/>
                    </a:lnTo>
                    <a:lnTo>
                      <a:pt x="455" y="1090"/>
                    </a:lnTo>
                    <a:lnTo>
                      <a:pt x="466" y="1238"/>
                    </a:lnTo>
                    <a:lnTo>
                      <a:pt x="470" y="1395"/>
                    </a:lnTo>
                    <a:lnTo>
                      <a:pt x="468" y="1514"/>
                    </a:lnTo>
                    <a:lnTo>
                      <a:pt x="461" y="1633"/>
                    </a:lnTo>
                    <a:lnTo>
                      <a:pt x="449" y="1752"/>
                    </a:lnTo>
                    <a:lnTo>
                      <a:pt x="432" y="1872"/>
                    </a:lnTo>
                    <a:lnTo>
                      <a:pt x="408" y="1986"/>
                    </a:lnTo>
                    <a:lnTo>
                      <a:pt x="378" y="2101"/>
                    </a:lnTo>
                    <a:lnTo>
                      <a:pt x="342" y="2214"/>
                    </a:lnTo>
                    <a:lnTo>
                      <a:pt x="297" y="2322"/>
                    </a:lnTo>
                    <a:lnTo>
                      <a:pt x="244" y="2428"/>
                    </a:lnTo>
                    <a:lnTo>
                      <a:pt x="184" y="2527"/>
                    </a:lnTo>
                    <a:lnTo>
                      <a:pt x="114" y="2624"/>
                    </a:lnTo>
                    <a:lnTo>
                      <a:pt x="37" y="2715"/>
                    </a:lnTo>
                    <a:lnTo>
                      <a:pt x="9" y="2743"/>
                    </a:lnTo>
                    <a:lnTo>
                      <a:pt x="3" y="2752"/>
                    </a:lnTo>
                    <a:lnTo>
                      <a:pt x="0" y="2757"/>
                    </a:lnTo>
                    <a:lnTo>
                      <a:pt x="0" y="2761"/>
                    </a:lnTo>
                    <a:lnTo>
                      <a:pt x="5" y="2779"/>
                    </a:lnTo>
                    <a:lnTo>
                      <a:pt x="11" y="2785"/>
                    </a:lnTo>
                    <a:lnTo>
                      <a:pt x="17" y="2790"/>
                    </a:lnTo>
                    <a:lnTo>
                      <a:pt x="28" y="2790"/>
                    </a:lnTo>
                    <a:lnTo>
                      <a:pt x="39" y="2785"/>
                    </a:lnTo>
                    <a:lnTo>
                      <a:pt x="58" y="2774"/>
                    </a:lnTo>
                    <a:lnTo>
                      <a:pt x="84" y="2755"/>
                    </a:lnTo>
                    <a:lnTo>
                      <a:pt x="116" y="2728"/>
                    </a:lnTo>
                    <a:lnTo>
                      <a:pt x="152" y="2693"/>
                    </a:lnTo>
                    <a:lnTo>
                      <a:pt x="192" y="2651"/>
                    </a:lnTo>
                    <a:lnTo>
                      <a:pt x="235" y="2602"/>
                    </a:lnTo>
                    <a:lnTo>
                      <a:pt x="280" y="2545"/>
                    </a:lnTo>
                    <a:lnTo>
                      <a:pt x="327" y="2481"/>
                    </a:lnTo>
                    <a:lnTo>
                      <a:pt x="372" y="2410"/>
                    </a:lnTo>
                    <a:lnTo>
                      <a:pt x="414" y="2331"/>
                    </a:lnTo>
                    <a:lnTo>
                      <a:pt x="457" y="2247"/>
                    </a:lnTo>
                    <a:lnTo>
                      <a:pt x="510" y="2114"/>
                    </a:lnTo>
                    <a:lnTo>
                      <a:pt x="551" y="1984"/>
                    </a:lnTo>
                    <a:lnTo>
                      <a:pt x="581" y="1856"/>
                    </a:lnTo>
                    <a:lnTo>
                      <a:pt x="602" y="1733"/>
                    </a:lnTo>
                    <a:lnTo>
                      <a:pt x="617" y="1611"/>
                    </a:lnTo>
                    <a:lnTo>
                      <a:pt x="624" y="1499"/>
                    </a:lnTo>
                    <a:lnTo>
                      <a:pt x="626" y="13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41" name="Title 1"/>
            <p:cNvSpPr>
              <a:spLocks/>
            </p:cNvSpPr>
            <p:nvPr/>
          </p:nvSpPr>
          <p:spPr bwMode="auto">
            <a:xfrm>
              <a:off x="1584" y="2592"/>
              <a:ext cx="312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 b="1">
                  <a:latin typeface="Calibri" panose="020F0502020204030204" pitchFamily="34" charset="0"/>
                </a:rPr>
                <a:t>“qualitatively determined”</a:t>
              </a:r>
            </a:p>
          </p:txBody>
        </p:sp>
      </p:grpSp>
      <p:grpSp>
        <p:nvGrpSpPr>
          <p:cNvPr id="56329" name="Group 16"/>
          <p:cNvGrpSpPr>
            <a:grpSpLocks/>
          </p:cNvGrpSpPr>
          <p:nvPr/>
        </p:nvGrpSpPr>
        <p:grpSpPr bwMode="auto">
          <a:xfrm>
            <a:off x="3505201" y="973138"/>
            <a:ext cx="5122863" cy="1066800"/>
            <a:chOff x="2971800" y="1440101"/>
            <a:chExt cx="5123153" cy="1066852"/>
          </a:xfrm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 rot="255219">
              <a:off x="3290906" y="1440101"/>
              <a:ext cx="3681620" cy="1066852"/>
            </a:xfrm>
            <a:custGeom>
              <a:avLst/>
              <a:gdLst>
                <a:gd name="T0" fmla="*/ 0 w 3877519"/>
                <a:gd name="T1" fmla="*/ 1394794 h 816015"/>
                <a:gd name="T2" fmla="*/ 1137381 w 3877519"/>
                <a:gd name="T3" fmla="*/ 385793 h 816015"/>
                <a:gd name="T4" fmla="*/ 3026057 w 3877519"/>
                <a:gd name="T5" fmla="*/ 148383 h 816015"/>
                <a:gd name="T6" fmla="*/ 3495618 w 3877519"/>
                <a:gd name="T7" fmla="*/ 1276088 h 8160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519"/>
                <a:gd name="T13" fmla="*/ 0 h 816015"/>
                <a:gd name="T14" fmla="*/ 3877519 w 3877519"/>
                <a:gd name="T15" fmla="*/ 816015 h 8160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519" h="816015">
                  <a:moveTo>
                    <a:pt x="0" y="816015"/>
                  </a:moveTo>
                  <a:cubicBezTo>
                    <a:pt x="351099" y="581627"/>
                    <a:pt x="702198" y="347240"/>
                    <a:pt x="1261641" y="225706"/>
                  </a:cubicBezTo>
                  <a:cubicBezTo>
                    <a:pt x="1821084" y="104172"/>
                    <a:pt x="2920678" y="0"/>
                    <a:pt x="3356658" y="86810"/>
                  </a:cubicBezTo>
                  <a:cubicBezTo>
                    <a:pt x="3792638" y="173620"/>
                    <a:pt x="3835078" y="460093"/>
                    <a:pt x="3877519" y="74656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pitchFamily="-110" charset="-128"/>
              </a:endParaRPr>
            </a:p>
          </p:txBody>
        </p:sp>
        <p:grpSp>
          <p:nvGrpSpPr>
            <p:cNvPr id="56331" name="Group 4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2971800" y="2057400"/>
              <a:ext cx="285976" cy="220022"/>
              <a:chOff x="268" y="1197"/>
              <a:chExt cx="2155" cy="1658"/>
            </a:xfrm>
          </p:grpSpPr>
          <p:sp>
            <p:nvSpPr>
              <p:cNvPr id="56338" name="Freeform 6"/>
              <p:cNvSpPr>
                <a:spLocks/>
              </p:cNvSpPr>
              <p:nvPr/>
            </p:nvSpPr>
            <p:spPr bwMode="auto">
              <a:xfrm>
                <a:off x="268" y="1197"/>
                <a:ext cx="1372" cy="1266"/>
              </a:xfrm>
              <a:custGeom>
                <a:avLst/>
                <a:gdLst>
                  <a:gd name="T0" fmla="*/ 867 w 1372"/>
                  <a:gd name="T1" fmla="*/ 297 h 1266"/>
                  <a:gd name="T2" fmla="*/ 942 w 1372"/>
                  <a:gd name="T3" fmla="*/ 152 h 1266"/>
                  <a:gd name="T4" fmla="*/ 1083 w 1372"/>
                  <a:gd name="T5" fmla="*/ 63 h 1266"/>
                  <a:gd name="T6" fmla="*/ 1201 w 1372"/>
                  <a:gd name="T7" fmla="*/ 74 h 1266"/>
                  <a:gd name="T8" fmla="*/ 1156 w 1372"/>
                  <a:gd name="T9" fmla="*/ 153 h 1266"/>
                  <a:gd name="T10" fmla="*/ 1123 w 1372"/>
                  <a:gd name="T11" fmla="*/ 278 h 1266"/>
                  <a:gd name="T12" fmla="*/ 1201 w 1372"/>
                  <a:gd name="T13" fmla="*/ 345 h 1266"/>
                  <a:gd name="T14" fmla="*/ 1305 w 1372"/>
                  <a:gd name="T15" fmla="*/ 319 h 1266"/>
                  <a:gd name="T16" fmla="*/ 1370 w 1372"/>
                  <a:gd name="T17" fmla="*/ 211 h 1266"/>
                  <a:gd name="T18" fmla="*/ 1327 w 1372"/>
                  <a:gd name="T19" fmla="*/ 72 h 1266"/>
                  <a:gd name="T20" fmla="*/ 1201 w 1372"/>
                  <a:gd name="T21" fmla="*/ 9 h 1266"/>
                  <a:gd name="T22" fmla="*/ 1051 w 1372"/>
                  <a:gd name="T23" fmla="*/ 8 h 1266"/>
                  <a:gd name="T24" fmla="*/ 904 w 1372"/>
                  <a:gd name="T25" fmla="*/ 101 h 1266"/>
                  <a:gd name="T26" fmla="*/ 826 w 1372"/>
                  <a:gd name="T27" fmla="*/ 212 h 1266"/>
                  <a:gd name="T28" fmla="*/ 706 w 1372"/>
                  <a:gd name="T29" fmla="*/ 51 h 1266"/>
                  <a:gd name="T30" fmla="*/ 567 w 1372"/>
                  <a:gd name="T31" fmla="*/ 1 h 1266"/>
                  <a:gd name="T32" fmla="*/ 373 w 1372"/>
                  <a:gd name="T33" fmla="*/ 38 h 1266"/>
                  <a:gd name="T34" fmla="*/ 199 w 1372"/>
                  <a:gd name="T35" fmla="*/ 188 h 1266"/>
                  <a:gd name="T36" fmla="*/ 104 w 1372"/>
                  <a:gd name="T37" fmla="*/ 359 h 1266"/>
                  <a:gd name="T38" fmla="*/ 91 w 1372"/>
                  <a:gd name="T39" fmla="*/ 447 h 1266"/>
                  <a:gd name="T40" fmla="*/ 139 w 1372"/>
                  <a:gd name="T41" fmla="*/ 454 h 1266"/>
                  <a:gd name="T42" fmla="*/ 215 w 1372"/>
                  <a:gd name="T43" fmla="*/ 283 h 1266"/>
                  <a:gd name="T44" fmla="*/ 364 w 1372"/>
                  <a:gd name="T45" fmla="*/ 115 h 1266"/>
                  <a:gd name="T46" fmla="*/ 505 w 1372"/>
                  <a:gd name="T47" fmla="*/ 62 h 1266"/>
                  <a:gd name="T48" fmla="*/ 590 w 1372"/>
                  <a:gd name="T49" fmla="*/ 76 h 1266"/>
                  <a:gd name="T50" fmla="*/ 660 w 1372"/>
                  <a:gd name="T51" fmla="*/ 162 h 1266"/>
                  <a:gd name="T52" fmla="*/ 667 w 1372"/>
                  <a:gd name="T53" fmla="*/ 313 h 1266"/>
                  <a:gd name="T54" fmla="*/ 620 w 1372"/>
                  <a:gd name="T55" fmla="*/ 535 h 1266"/>
                  <a:gd name="T56" fmla="*/ 524 w 1372"/>
                  <a:gd name="T57" fmla="*/ 913 h 1266"/>
                  <a:gd name="T58" fmla="*/ 410 w 1372"/>
                  <a:gd name="T59" fmla="*/ 1137 h 1266"/>
                  <a:gd name="T60" fmla="*/ 252 w 1372"/>
                  <a:gd name="T61" fmla="*/ 1204 h 1266"/>
                  <a:gd name="T62" fmla="*/ 124 w 1372"/>
                  <a:gd name="T63" fmla="*/ 1167 h 1266"/>
                  <a:gd name="T64" fmla="*/ 235 w 1372"/>
                  <a:gd name="T65" fmla="*/ 1088 h 1266"/>
                  <a:gd name="T66" fmla="*/ 239 w 1372"/>
                  <a:gd name="T67" fmla="*/ 963 h 1266"/>
                  <a:gd name="T68" fmla="*/ 164 w 1372"/>
                  <a:gd name="T69" fmla="*/ 920 h 1266"/>
                  <a:gd name="T70" fmla="*/ 36 w 1372"/>
                  <a:gd name="T71" fmla="*/ 977 h 1266"/>
                  <a:gd name="T72" fmla="*/ 9 w 1372"/>
                  <a:gd name="T73" fmla="*/ 1132 h 1266"/>
                  <a:gd name="T74" fmla="*/ 106 w 1372"/>
                  <a:gd name="T75" fmla="*/ 1234 h 1266"/>
                  <a:gd name="T76" fmla="*/ 259 w 1372"/>
                  <a:gd name="T77" fmla="*/ 1266 h 1266"/>
                  <a:gd name="T78" fmla="*/ 437 w 1372"/>
                  <a:gd name="T79" fmla="*/ 1195 h 1266"/>
                  <a:gd name="T80" fmla="*/ 532 w 1372"/>
                  <a:gd name="T81" fmla="*/ 1081 h 1266"/>
                  <a:gd name="T82" fmla="*/ 603 w 1372"/>
                  <a:gd name="T83" fmla="*/ 1154 h 1266"/>
                  <a:gd name="T84" fmla="*/ 769 w 1372"/>
                  <a:gd name="T85" fmla="*/ 1257 h 1266"/>
                  <a:gd name="T86" fmla="*/ 1001 w 1372"/>
                  <a:gd name="T87" fmla="*/ 1227 h 1266"/>
                  <a:gd name="T88" fmla="*/ 1173 w 1372"/>
                  <a:gd name="T89" fmla="*/ 1077 h 1266"/>
                  <a:gd name="T90" fmla="*/ 1268 w 1372"/>
                  <a:gd name="T91" fmla="*/ 907 h 1266"/>
                  <a:gd name="T92" fmla="*/ 1282 w 1372"/>
                  <a:gd name="T93" fmla="*/ 818 h 1266"/>
                  <a:gd name="T94" fmla="*/ 1235 w 1372"/>
                  <a:gd name="T95" fmla="*/ 811 h 1266"/>
                  <a:gd name="T96" fmla="*/ 1182 w 1372"/>
                  <a:gd name="T97" fmla="*/ 935 h 1266"/>
                  <a:gd name="T98" fmla="*/ 1046 w 1372"/>
                  <a:gd name="T99" fmla="*/ 1123 h 1266"/>
                  <a:gd name="T100" fmla="*/ 906 w 1372"/>
                  <a:gd name="T101" fmla="*/ 1196 h 1266"/>
                  <a:gd name="T102" fmla="*/ 782 w 1372"/>
                  <a:gd name="T103" fmla="*/ 1189 h 1266"/>
                  <a:gd name="T104" fmla="*/ 708 w 1372"/>
                  <a:gd name="T105" fmla="*/ 1089 h 1266"/>
                  <a:gd name="T106" fmla="*/ 706 w 1372"/>
                  <a:gd name="T107" fmla="*/ 947 h 1266"/>
                  <a:gd name="T108" fmla="*/ 840 w 1372"/>
                  <a:gd name="T109" fmla="*/ 390 h 126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72"/>
                  <a:gd name="T166" fmla="*/ 0 h 1266"/>
                  <a:gd name="T167" fmla="*/ 1372 w 1372"/>
                  <a:gd name="T168" fmla="*/ 1266 h 126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72" h="1266">
                    <a:moveTo>
                      <a:pt x="840" y="390"/>
                    </a:moveTo>
                    <a:lnTo>
                      <a:pt x="844" y="376"/>
                    </a:lnTo>
                    <a:lnTo>
                      <a:pt x="847" y="360"/>
                    </a:lnTo>
                    <a:lnTo>
                      <a:pt x="853" y="341"/>
                    </a:lnTo>
                    <a:lnTo>
                      <a:pt x="859" y="319"/>
                    </a:lnTo>
                    <a:lnTo>
                      <a:pt x="867" y="297"/>
                    </a:lnTo>
                    <a:lnTo>
                      <a:pt x="875" y="273"/>
                    </a:lnTo>
                    <a:lnTo>
                      <a:pt x="885" y="248"/>
                    </a:lnTo>
                    <a:lnTo>
                      <a:pt x="897" y="223"/>
                    </a:lnTo>
                    <a:lnTo>
                      <a:pt x="910" y="199"/>
                    </a:lnTo>
                    <a:lnTo>
                      <a:pt x="926" y="174"/>
                    </a:lnTo>
                    <a:lnTo>
                      <a:pt x="942" y="152"/>
                    </a:lnTo>
                    <a:lnTo>
                      <a:pt x="960" y="130"/>
                    </a:lnTo>
                    <a:lnTo>
                      <a:pt x="980" y="111"/>
                    </a:lnTo>
                    <a:lnTo>
                      <a:pt x="1002" y="94"/>
                    </a:lnTo>
                    <a:lnTo>
                      <a:pt x="1027" y="80"/>
                    </a:lnTo>
                    <a:lnTo>
                      <a:pt x="1053" y="70"/>
                    </a:lnTo>
                    <a:lnTo>
                      <a:pt x="1083" y="63"/>
                    </a:lnTo>
                    <a:lnTo>
                      <a:pt x="1113" y="61"/>
                    </a:lnTo>
                    <a:lnTo>
                      <a:pt x="1122" y="61"/>
                    </a:lnTo>
                    <a:lnTo>
                      <a:pt x="1136" y="62"/>
                    </a:lnTo>
                    <a:lnTo>
                      <a:pt x="1154" y="64"/>
                    </a:lnTo>
                    <a:lnTo>
                      <a:pt x="1177" y="68"/>
                    </a:lnTo>
                    <a:lnTo>
                      <a:pt x="1201" y="74"/>
                    </a:lnTo>
                    <a:lnTo>
                      <a:pt x="1225" y="84"/>
                    </a:lnTo>
                    <a:lnTo>
                      <a:pt x="1251" y="98"/>
                    </a:lnTo>
                    <a:lnTo>
                      <a:pt x="1224" y="105"/>
                    </a:lnTo>
                    <a:lnTo>
                      <a:pt x="1198" y="117"/>
                    </a:lnTo>
                    <a:lnTo>
                      <a:pt x="1176" y="133"/>
                    </a:lnTo>
                    <a:lnTo>
                      <a:pt x="1156" y="153"/>
                    </a:lnTo>
                    <a:lnTo>
                      <a:pt x="1140" y="174"/>
                    </a:lnTo>
                    <a:lnTo>
                      <a:pt x="1129" y="199"/>
                    </a:lnTo>
                    <a:lnTo>
                      <a:pt x="1121" y="223"/>
                    </a:lnTo>
                    <a:lnTo>
                      <a:pt x="1119" y="248"/>
                    </a:lnTo>
                    <a:lnTo>
                      <a:pt x="1119" y="263"/>
                    </a:lnTo>
                    <a:lnTo>
                      <a:pt x="1123" y="278"/>
                    </a:lnTo>
                    <a:lnTo>
                      <a:pt x="1130" y="293"/>
                    </a:lnTo>
                    <a:lnTo>
                      <a:pt x="1138" y="307"/>
                    </a:lnTo>
                    <a:lnTo>
                      <a:pt x="1149" y="320"/>
                    </a:lnTo>
                    <a:lnTo>
                      <a:pt x="1163" y="331"/>
                    </a:lnTo>
                    <a:lnTo>
                      <a:pt x="1180" y="339"/>
                    </a:lnTo>
                    <a:lnTo>
                      <a:pt x="1201" y="345"/>
                    </a:lnTo>
                    <a:lnTo>
                      <a:pt x="1224" y="346"/>
                    </a:lnTo>
                    <a:lnTo>
                      <a:pt x="1239" y="346"/>
                    </a:lnTo>
                    <a:lnTo>
                      <a:pt x="1256" y="342"/>
                    </a:lnTo>
                    <a:lnTo>
                      <a:pt x="1272" y="336"/>
                    </a:lnTo>
                    <a:lnTo>
                      <a:pt x="1289" y="329"/>
                    </a:lnTo>
                    <a:lnTo>
                      <a:pt x="1305" y="319"/>
                    </a:lnTo>
                    <a:lnTo>
                      <a:pt x="1320" y="307"/>
                    </a:lnTo>
                    <a:lnTo>
                      <a:pt x="1334" y="292"/>
                    </a:lnTo>
                    <a:lnTo>
                      <a:pt x="1347" y="275"/>
                    </a:lnTo>
                    <a:lnTo>
                      <a:pt x="1357" y="257"/>
                    </a:lnTo>
                    <a:lnTo>
                      <a:pt x="1366" y="235"/>
                    </a:lnTo>
                    <a:lnTo>
                      <a:pt x="1370" y="211"/>
                    </a:lnTo>
                    <a:lnTo>
                      <a:pt x="1372" y="184"/>
                    </a:lnTo>
                    <a:lnTo>
                      <a:pt x="1370" y="156"/>
                    </a:lnTo>
                    <a:lnTo>
                      <a:pt x="1364" y="131"/>
                    </a:lnTo>
                    <a:lnTo>
                      <a:pt x="1355" y="109"/>
                    </a:lnTo>
                    <a:lnTo>
                      <a:pt x="1342" y="89"/>
                    </a:lnTo>
                    <a:lnTo>
                      <a:pt x="1327" y="72"/>
                    </a:lnTo>
                    <a:lnTo>
                      <a:pt x="1308" y="57"/>
                    </a:lnTo>
                    <a:lnTo>
                      <a:pt x="1289" y="44"/>
                    </a:lnTo>
                    <a:lnTo>
                      <a:pt x="1269" y="32"/>
                    </a:lnTo>
                    <a:lnTo>
                      <a:pt x="1247" y="23"/>
                    </a:lnTo>
                    <a:lnTo>
                      <a:pt x="1224" y="15"/>
                    </a:lnTo>
                    <a:lnTo>
                      <a:pt x="1201" y="9"/>
                    </a:lnTo>
                    <a:lnTo>
                      <a:pt x="1178" y="5"/>
                    </a:lnTo>
                    <a:lnTo>
                      <a:pt x="1156" y="1"/>
                    </a:lnTo>
                    <a:lnTo>
                      <a:pt x="1135" y="1"/>
                    </a:lnTo>
                    <a:lnTo>
                      <a:pt x="1116" y="0"/>
                    </a:lnTo>
                    <a:lnTo>
                      <a:pt x="1083" y="1"/>
                    </a:lnTo>
                    <a:lnTo>
                      <a:pt x="1051" y="8"/>
                    </a:lnTo>
                    <a:lnTo>
                      <a:pt x="1022" y="17"/>
                    </a:lnTo>
                    <a:lnTo>
                      <a:pt x="994" y="30"/>
                    </a:lnTo>
                    <a:lnTo>
                      <a:pt x="969" y="45"/>
                    </a:lnTo>
                    <a:lnTo>
                      <a:pt x="945" y="63"/>
                    </a:lnTo>
                    <a:lnTo>
                      <a:pt x="924" y="82"/>
                    </a:lnTo>
                    <a:lnTo>
                      <a:pt x="904" y="101"/>
                    </a:lnTo>
                    <a:lnTo>
                      <a:pt x="886" y="121"/>
                    </a:lnTo>
                    <a:lnTo>
                      <a:pt x="871" y="142"/>
                    </a:lnTo>
                    <a:lnTo>
                      <a:pt x="857" y="161"/>
                    </a:lnTo>
                    <a:lnTo>
                      <a:pt x="845" y="180"/>
                    </a:lnTo>
                    <a:lnTo>
                      <a:pt x="835" y="197"/>
                    </a:lnTo>
                    <a:lnTo>
                      <a:pt x="826" y="212"/>
                    </a:lnTo>
                    <a:lnTo>
                      <a:pt x="811" y="174"/>
                    </a:lnTo>
                    <a:lnTo>
                      <a:pt x="792" y="142"/>
                    </a:lnTo>
                    <a:lnTo>
                      <a:pt x="773" y="114"/>
                    </a:lnTo>
                    <a:lnTo>
                      <a:pt x="752" y="89"/>
                    </a:lnTo>
                    <a:lnTo>
                      <a:pt x="729" y="69"/>
                    </a:lnTo>
                    <a:lnTo>
                      <a:pt x="706" y="51"/>
                    </a:lnTo>
                    <a:lnTo>
                      <a:pt x="682" y="37"/>
                    </a:lnTo>
                    <a:lnTo>
                      <a:pt x="658" y="25"/>
                    </a:lnTo>
                    <a:lnTo>
                      <a:pt x="635" y="16"/>
                    </a:lnTo>
                    <a:lnTo>
                      <a:pt x="611" y="9"/>
                    </a:lnTo>
                    <a:lnTo>
                      <a:pt x="588" y="4"/>
                    </a:lnTo>
                    <a:lnTo>
                      <a:pt x="567" y="1"/>
                    </a:lnTo>
                    <a:lnTo>
                      <a:pt x="547" y="0"/>
                    </a:lnTo>
                    <a:lnTo>
                      <a:pt x="529" y="0"/>
                    </a:lnTo>
                    <a:lnTo>
                      <a:pt x="487" y="2"/>
                    </a:lnTo>
                    <a:lnTo>
                      <a:pt x="447" y="10"/>
                    </a:lnTo>
                    <a:lnTo>
                      <a:pt x="410" y="22"/>
                    </a:lnTo>
                    <a:lnTo>
                      <a:pt x="373" y="38"/>
                    </a:lnTo>
                    <a:lnTo>
                      <a:pt x="339" y="57"/>
                    </a:lnTo>
                    <a:lnTo>
                      <a:pt x="307" y="79"/>
                    </a:lnTo>
                    <a:lnTo>
                      <a:pt x="277" y="104"/>
                    </a:lnTo>
                    <a:lnTo>
                      <a:pt x="249" y="130"/>
                    </a:lnTo>
                    <a:lnTo>
                      <a:pt x="223" y="159"/>
                    </a:lnTo>
                    <a:lnTo>
                      <a:pt x="199" y="188"/>
                    </a:lnTo>
                    <a:lnTo>
                      <a:pt x="178" y="218"/>
                    </a:lnTo>
                    <a:lnTo>
                      <a:pt x="159" y="248"/>
                    </a:lnTo>
                    <a:lnTo>
                      <a:pt x="142" y="277"/>
                    </a:lnTo>
                    <a:lnTo>
                      <a:pt x="127" y="306"/>
                    </a:lnTo>
                    <a:lnTo>
                      <a:pt x="115" y="333"/>
                    </a:lnTo>
                    <a:lnTo>
                      <a:pt x="104" y="359"/>
                    </a:lnTo>
                    <a:lnTo>
                      <a:pt x="96" y="381"/>
                    </a:lnTo>
                    <a:lnTo>
                      <a:pt x="90" y="401"/>
                    </a:lnTo>
                    <a:lnTo>
                      <a:pt x="87" y="418"/>
                    </a:lnTo>
                    <a:lnTo>
                      <a:pt x="85" y="430"/>
                    </a:lnTo>
                    <a:lnTo>
                      <a:pt x="87" y="440"/>
                    </a:lnTo>
                    <a:lnTo>
                      <a:pt x="91" y="447"/>
                    </a:lnTo>
                    <a:lnTo>
                      <a:pt x="97" y="452"/>
                    </a:lnTo>
                    <a:lnTo>
                      <a:pt x="104" y="456"/>
                    </a:lnTo>
                    <a:lnTo>
                      <a:pt x="115" y="458"/>
                    </a:lnTo>
                    <a:lnTo>
                      <a:pt x="118" y="458"/>
                    </a:lnTo>
                    <a:lnTo>
                      <a:pt x="130" y="457"/>
                    </a:lnTo>
                    <a:lnTo>
                      <a:pt x="139" y="454"/>
                    </a:lnTo>
                    <a:lnTo>
                      <a:pt x="146" y="448"/>
                    </a:lnTo>
                    <a:lnTo>
                      <a:pt x="151" y="440"/>
                    </a:lnTo>
                    <a:lnTo>
                      <a:pt x="154" y="427"/>
                    </a:lnTo>
                    <a:lnTo>
                      <a:pt x="173" y="374"/>
                    </a:lnTo>
                    <a:lnTo>
                      <a:pt x="193" y="326"/>
                    </a:lnTo>
                    <a:lnTo>
                      <a:pt x="215" y="283"/>
                    </a:lnTo>
                    <a:lnTo>
                      <a:pt x="238" y="245"/>
                    </a:lnTo>
                    <a:lnTo>
                      <a:pt x="262" y="211"/>
                    </a:lnTo>
                    <a:lnTo>
                      <a:pt x="288" y="181"/>
                    </a:lnTo>
                    <a:lnTo>
                      <a:pt x="313" y="155"/>
                    </a:lnTo>
                    <a:lnTo>
                      <a:pt x="339" y="133"/>
                    </a:lnTo>
                    <a:lnTo>
                      <a:pt x="364" y="115"/>
                    </a:lnTo>
                    <a:lnTo>
                      <a:pt x="390" y="99"/>
                    </a:lnTo>
                    <a:lnTo>
                      <a:pt x="415" y="87"/>
                    </a:lnTo>
                    <a:lnTo>
                      <a:pt x="439" y="76"/>
                    </a:lnTo>
                    <a:lnTo>
                      <a:pt x="463" y="70"/>
                    </a:lnTo>
                    <a:lnTo>
                      <a:pt x="484" y="65"/>
                    </a:lnTo>
                    <a:lnTo>
                      <a:pt x="505" y="62"/>
                    </a:lnTo>
                    <a:lnTo>
                      <a:pt x="524" y="61"/>
                    </a:lnTo>
                    <a:lnTo>
                      <a:pt x="536" y="61"/>
                    </a:lnTo>
                    <a:lnTo>
                      <a:pt x="549" y="63"/>
                    </a:lnTo>
                    <a:lnTo>
                      <a:pt x="562" y="66"/>
                    </a:lnTo>
                    <a:lnTo>
                      <a:pt x="576" y="70"/>
                    </a:lnTo>
                    <a:lnTo>
                      <a:pt x="590" y="76"/>
                    </a:lnTo>
                    <a:lnTo>
                      <a:pt x="604" y="84"/>
                    </a:lnTo>
                    <a:lnTo>
                      <a:pt x="618" y="94"/>
                    </a:lnTo>
                    <a:lnTo>
                      <a:pt x="630" y="106"/>
                    </a:lnTo>
                    <a:lnTo>
                      <a:pt x="642" y="122"/>
                    </a:lnTo>
                    <a:lnTo>
                      <a:pt x="652" y="140"/>
                    </a:lnTo>
                    <a:lnTo>
                      <a:pt x="660" y="162"/>
                    </a:lnTo>
                    <a:lnTo>
                      <a:pt x="667" y="187"/>
                    </a:lnTo>
                    <a:lnTo>
                      <a:pt x="670" y="216"/>
                    </a:lnTo>
                    <a:lnTo>
                      <a:pt x="672" y="248"/>
                    </a:lnTo>
                    <a:lnTo>
                      <a:pt x="671" y="267"/>
                    </a:lnTo>
                    <a:lnTo>
                      <a:pt x="670" y="288"/>
                    </a:lnTo>
                    <a:lnTo>
                      <a:pt x="667" y="313"/>
                    </a:lnTo>
                    <a:lnTo>
                      <a:pt x="662" y="341"/>
                    </a:lnTo>
                    <a:lnTo>
                      <a:pt x="657" y="373"/>
                    </a:lnTo>
                    <a:lnTo>
                      <a:pt x="649" y="407"/>
                    </a:lnTo>
                    <a:lnTo>
                      <a:pt x="641" y="446"/>
                    </a:lnTo>
                    <a:lnTo>
                      <a:pt x="631" y="489"/>
                    </a:lnTo>
                    <a:lnTo>
                      <a:pt x="620" y="535"/>
                    </a:lnTo>
                    <a:lnTo>
                      <a:pt x="608" y="586"/>
                    </a:lnTo>
                    <a:lnTo>
                      <a:pt x="593" y="642"/>
                    </a:lnTo>
                    <a:lnTo>
                      <a:pt x="578" y="703"/>
                    </a:lnTo>
                    <a:lnTo>
                      <a:pt x="562" y="767"/>
                    </a:lnTo>
                    <a:lnTo>
                      <a:pt x="543" y="837"/>
                    </a:lnTo>
                    <a:lnTo>
                      <a:pt x="524" y="913"/>
                    </a:lnTo>
                    <a:lnTo>
                      <a:pt x="510" y="959"/>
                    </a:lnTo>
                    <a:lnTo>
                      <a:pt x="494" y="1002"/>
                    </a:lnTo>
                    <a:lnTo>
                      <a:pt x="477" y="1041"/>
                    </a:lnTo>
                    <a:lnTo>
                      <a:pt x="456" y="1077"/>
                    </a:lnTo>
                    <a:lnTo>
                      <a:pt x="434" y="1109"/>
                    </a:lnTo>
                    <a:lnTo>
                      <a:pt x="410" y="1137"/>
                    </a:lnTo>
                    <a:lnTo>
                      <a:pt x="383" y="1160"/>
                    </a:lnTo>
                    <a:lnTo>
                      <a:pt x="355" y="1179"/>
                    </a:lnTo>
                    <a:lnTo>
                      <a:pt x="325" y="1193"/>
                    </a:lnTo>
                    <a:lnTo>
                      <a:pt x="294" y="1201"/>
                    </a:lnTo>
                    <a:lnTo>
                      <a:pt x="262" y="1204"/>
                    </a:lnTo>
                    <a:lnTo>
                      <a:pt x="252" y="1204"/>
                    </a:lnTo>
                    <a:lnTo>
                      <a:pt x="237" y="1203"/>
                    </a:lnTo>
                    <a:lnTo>
                      <a:pt x="219" y="1201"/>
                    </a:lnTo>
                    <a:lnTo>
                      <a:pt x="198" y="1197"/>
                    </a:lnTo>
                    <a:lnTo>
                      <a:pt x="174" y="1191"/>
                    </a:lnTo>
                    <a:lnTo>
                      <a:pt x="149" y="1181"/>
                    </a:lnTo>
                    <a:lnTo>
                      <a:pt x="124" y="1167"/>
                    </a:lnTo>
                    <a:lnTo>
                      <a:pt x="147" y="1161"/>
                    </a:lnTo>
                    <a:lnTo>
                      <a:pt x="168" y="1152"/>
                    </a:lnTo>
                    <a:lnTo>
                      <a:pt x="188" y="1139"/>
                    </a:lnTo>
                    <a:lnTo>
                      <a:pt x="206" y="1124"/>
                    </a:lnTo>
                    <a:lnTo>
                      <a:pt x="222" y="1108"/>
                    </a:lnTo>
                    <a:lnTo>
                      <a:pt x="235" y="1088"/>
                    </a:lnTo>
                    <a:lnTo>
                      <a:pt x="245" y="1066"/>
                    </a:lnTo>
                    <a:lnTo>
                      <a:pt x="251" y="1042"/>
                    </a:lnTo>
                    <a:lnTo>
                      <a:pt x="254" y="1017"/>
                    </a:lnTo>
                    <a:lnTo>
                      <a:pt x="252" y="995"/>
                    </a:lnTo>
                    <a:lnTo>
                      <a:pt x="247" y="978"/>
                    </a:lnTo>
                    <a:lnTo>
                      <a:pt x="239" y="963"/>
                    </a:lnTo>
                    <a:lnTo>
                      <a:pt x="230" y="950"/>
                    </a:lnTo>
                    <a:lnTo>
                      <a:pt x="218" y="939"/>
                    </a:lnTo>
                    <a:lnTo>
                      <a:pt x="205" y="932"/>
                    </a:lnTo>
                    <a:lnTo>
                      <a:pt x="192" y="926"/>
                    </a:lnTo>
                    <a:lnTo>
                      <a:pt x="178" y="922"/>
                    </a:lnTo>
                    <a:lnTo>
                      <a:pt x="164" y="920"/>
                    </a:lnTo>
                    <a:lnTo>
                      <a:pt x="151" y="919"/>
                    </a:lnTo>
                    <a:lnTo>
                      <a:pt x="125" y="922"/>
                    </a:lnTo>
                    <a:lnTo>
                      <a:pt x="99" y="929"/>
                    </a:lnTo>
                    <a:lnTo>
                      <a:pt x="76" y="941"/>
                    </a:lnTo>
                    <a:lnTo>
                      <a:pt x="55" y="957"/>
                    </a:lnTo>
                    <a:lnTo>
                      <a:pt x="36" y="977"/>
                    </a:lnTo>
                    <a:lnTo>
                      <a:pt x="21" y="999"/>
                    </a:lnTo>
                    <a:lnTo>
                      <a:pt x="9" y="1024"/>
                    </a:lnTo>
                    <a:lnTo>
                      <a:pt x="2" y="1051"/>
                    </a:lnTo>
                    <a:lnTo>
                      <a:pt x="0" y="1081"/>
                    </a:lnTo>
                    <a:lnTo>
                      <a:pt x="2" y="1108"/>
                    </a:lnTo>
                    <a:lnTo>
                      <a:pt x="9" y="1132"/>
                    </a:lnTo>
                    <a:lnTo>
                      <a:pt x="18" y="1154"/>
                    </a:lnTo>
                    <a:lnTo>
                      <a:pt x="30" y="1174"/>
                    </a:lnTo>
                    <a:lnTo>
                      <a:pt x="45" y="1192"/>
                    </a:lnTo>
                    <a:lnTo>
                      <a:pt x="64" y="1208"/>
                    </a:lnTo>
                    <a:lnTo>
                      <a:pt x="84" y="1222"/>
                    </a:lnTo>
                    <a:lnTo>
                      <a:pt x="106" y="1234"/>
                    </a:lnTo>
                    <a:lnTo>
                      <a:pt x="129" y="1243"/>
                    </a:lnTo>
                    <a:lnTo>
                      <a:pt x="154" y="1252"/>
                    </a:lnTo>
                    <a:lnTo>
                      <a:pt x="180" y="1257"/>
                    </a:lnTo>
                    <a:lnTo>
                      <a:pt x="207" y="1262"/>
                    </a:lnTo>
                    <a:lnTo>
                      <a:pt x="233" y="1265"/>
                    </a:lnTo>
                    <a:lnTo>
                      <a:pt x="259" y="1266"/>
                    </a:lnTo>
                    <a:lnTo>
                      <a:pt x="294" y="1263"/>
                    </a:lnTo>
                    <a:lnTo>
                      <a:pt x="328" y="1256"/>
                    </a:lnTo>
                    <a:lnTo>
                      <a:pt x="358" y="1245"/>
                    </a:lnTo>
                    <a:lnTo>
                      <a:pt x="387" y="1231"/>
                    </a:lnTo>
                    <a:lnTo>
                      <a:pt x="413" y="1214"/>
                    </a:lnTo>
                    <a:lnTo>
                      <a:pt x="437" y="1195"/>
                    </a:lnTo>
                    <a:lnTo>
                      <a:pt x="458" y="1176"/>
                    </a:lnTo>
                    <a:lnTo>
                      <a:pt x="478" y="1155"/>
                    </a:lnTo>
                    <a:lnTo>
                      <a:pt x="495" y="1135"/>
                    </a:lnTo>
                    <a:lnTo>
                      <a:pt x="510" y="1116"/>
                    </a:lnTo>
                    <a:lnTo>
                      <a:pt x="522" y="1097"/>
                    </a:lnTo>
                    <a:lnTo>
                      <a:pt x="532" y="1081"/>
                    </a:lnTo>
                    <a:lnTo>
                      <a:pt x="540" y="1068"/>
                    </a:lnTo>
                    <a:lnTo>
                      <a:pt x="548" y="1053"/>
                    </a:lnTo>
                    <a:lnTo>
                      <a:pt x="558" y="1080"/>
                    </a:lnTo>
                    <a:lnTo>
                      <a:pt x="570" y="1105"/>
                    </a:lnTo>
                    <a:lnTo>
                      <a:pt x="586" y="1130"/>
                    </a:lnTo>
                    <a:lnTo>
                      <a:pt x="603" y="1154"/>
                    </a:lnTo>
                    <a:lnTo>
                      <a:pt x="624" y="1177"/>
                    </a:lnTo>
                    <a:lnTo>
                      <a:pt x="647" y="1198"/>
                    </a:lnTo>
                    <a:lnTo>
                      <a:pt x="673" y="1217"/>
                    </a:lnTo>
                    <a:lnTo>
                      <a:pt x="703" y="1234"/>
                    </a:lnTo>
                    <a:lnTo>
                      <a:pt x="734" y="1247"/>
                    </a:lnTo>
                    <a:lnTo>
                      <a:pt x="769" y="1257"/>
                    </a:lnTo>
                    <a:lnTo>
                      <a:pt x="806" y="1264"/>
                    </a:lnTo>
                    <a:lnTo>
                      <a:pt x="846" y="1266"/>
                    </a:lnTo>
                    <a:lnTo>
                      <a:pt x="887" y="1263"/>
                    </a:lnTo>
                    <a:lnTo>
                      <a:pt x="927" y="1255"/>
                    </a:lnTo>
                    <a:lnTo>
                      <a:pt x="965" y="1243"/>
                    </a:lnTo>
                    <a:lnTo>
                      <a:pt x="1001" y="1227"/>
                    </a:lnTo>
                    <a:lnTo>
                      <a:pt x="1035" y="1209"/>
                    </a:lnTo>
                    <a:lnTo>
                      <a:pt x="1066" y="1186"/>
                    </a:lnTo>
                    <a:lnTo>
                      <a:pt x="1095" y="1161"/>
                    </a:lnTo>
                    <a:lnTo>
                      <a:pt x="1124" y="1134"/>
                    </a:lnTo>
                    <a:lnTo>
                      <a:pt x="1149" y="1106"/>
                    </a:lnTo>
                    <a:lnTo>
                      <a:pt x="1173" y="1077"/>
                    </a:lnTo>
                    <a:lnTo>
                      <a:pt x="1194" y="1047"/>
                    </a:lnTo>
                    <a:lnTo>
                      <a:pt x="1213" y="1017"/>
                    </a:lnTo>
                    <a:lnTo>
                      <a:pt x="1230" y="987"/>
                    </a:lnTo>
                    <a:lnTo>
                      <a:pt x="1245" y="959"/>
                    </a:lnTo>
                    <a:lnTo>
                      <a:pt x="1258" y="932"/>
                    </a:lnTo>
                    <a:lnTo>
                      <a:pt x="1268" y="907"/>
                    </a:lnTo>
                    <a:lnTo>
                      <a:pt x="1276" y="884"/>
                    </a:lnTo>
                    <a:lnTo>
                      <a:pt x="1282" y="864"/>
                    </a:lnTo>
                    <a:lnTo>
                      <a:pt x="1285" y="848"/>
                    </a:lnTo>
                    <a:lnTo>
                      <a:pt x="1286" y="836"/>
                    </a:lnTo>
                    <a:lnTo>
                      <a:pt x="1285" y="825"/>
                    </a:lnTo>
                    <a:lnTo>
                      <a:pt x="1282" y="818"/>
                    </a:lnTo>
                    <a:lnTo>
                      <a:pt x="1276" y="812"/>
                    </a:lnTo>
                    <a:lnTo>
                      <a:pt x="1270" y="809"/>
                    </a:lnTo>
                    <a:lnTo>
                      <a:pt x="1264" y="807"/>
                    </a:lnTo>
                    <a:lnTo>
                      <a:pt x="1254" y="807"/>
                    </a:lnTo>
                    <a:lnTo>
                      <a:pt x="1243" y="808"/>
                    </a:lnTo>
                    <a:lnTo>
                      <a:pt x="1235" y="811"/>
                    </a:lnTo>
                    <a:lnTo>
                      <a:pt x="1228" y="815"/>
                    </a:lnTo>
                    <a:lnTo>
                      <a:pt x="1224" y="821"/>
                    </a:lnTo>
                    <a:lnTo>
                      <a:pt x="1221" y="829"/>
                    </a:lnTo>
                    <a:lnTo>
                      <a:pt x="1218" y="838"/>
                    </a:lnTo>
                    <a:lnTo>
                      <a:pt x="1201" y="889"/>
                    </a:lnTo>
                    <a:lnTo>
                      <a:pt x="1182" y="935"/>
                    </a:lnTo>
                    <a:lnTo>
                      <a:pt x="1162" y="976"/>
                    </a:lnTo>
                    <a:lnTo>
                      <a:pt x="1141" y="1013"/>
                    </a:lnTo>
                    <a:lnTo>
                      <a:pt x="1118" y="1046"/>
                    </a:lnTo>
                    <a:lnTo>
                      <a:pt x="1095" y="1075"/>
                    </a:lnTo>
                    <a:lnTo>
                      <a:pt x="1071" y="1101"/>
                    </a:lnTo>
                    <a:lnTo>
                      <a:pt x="1046" y="1123"/>
                    </a:lnTo>
                    <a:lnTo>
                      <a:pt x="1022" y="1142"/>
                    </a:lnTo>
                    <a:lnTo>
                      <a:pt x="997" y="1158"/>
                    </a:lnTo>
                    <a:lnTo>
                      <a:pt x="973" y="1172"/>
                    </a:lnTo>
                    <a:lnTo>
                      <a:pt x="950" y="1182"/>
                    </a:lnTo>
                    <a:lnTo>
                      <a:pt x="928" y="1191"/>
                    </a:lnTo>
                    <a:lnTo>
                      <a:pt x="906" y="1196"/>
                    </a:lnTo>
                    <a:lnTo>
                      <a:pt x="886" y="1201"/>
                    </a:lnTo>
                    <a:lnTo>
                      <a:pt x="868" y="1203"/>
                    </a:lnTo>
                    <a:lnTo>
                      <a:pt x="851" y="1204"/>
                    </a:lnTo>
                    <a:lnTo>
                      <a:pt x="825" y="1202"/>
                    </a:lnTo>
                    <a:lnTo>
                      <a:pt x="802" y="1196"/>
                    </a:lnTo>
                    <a:lnTo>
                      <a:pt x="782" y="1189"/>
                    </a:lnTo>
                    <a:lnTo>
                      <a:pt x="765" y="1178"/>
                    </a:lnTo>
                    <a:lnTo>
                      <a:pt x="749" y="1164"/>
                    </a:lnTo>
                    <a:lnTo>
                      <a:pt x="735" y="1148"/>
                    </a:lnTo>
                    <a:lnTo>
                      <a:pt x="724" y="1129"/>
                    </a:lnTo>
                    <a:lnTo>
                      <a:pt x="716" y="1109"/>
                    </a:lnTo>
                    <a:lnTo>
                      <a:pt x="708" y="1089"/>
                    </a:lnTo>
                    <a:lnTo>
                      <a:pt x="704" y="1066"/>
                    </a:lnTo>
                    <a:lnTo>
                      <a:pt x="701" y="1043"/>
                    </a:lnTo>
                    <a:lnTo>
                      <a:pt x="700" y="1020"/>
                    </a:lnTo>
                    <a:lnTo>
                      <a:pt x="701" y="996"/>
                    </a:lnTo>
                    <a:lnTo>
                      <a:pt x="703" y="973"/>
                    </a:lnTo>
                    <a:lnTo>
                      <a:pt x="706" y="947"/>
                    </a:lnTo>
                    <a:lnTo>
                      <a:pt x="712" y="920"/>
                    </a:lnTo>
                    <a:lnTo>
                      <a:pt x="718" y="890"/>
                    </a:lnTo>
                    <a:lnTo>
                      <a:pt x="727" y="855"/>
                    </a:lnTo>
                    <a:lnTo>
                      <a:pt x="736" y="817"/>
                    </a:lnTo>
                    <a:lnTo>
                      <a:pt x="747" y="774"/>
                    </a:lnTo>
                    <a:lnTo>
                      <a:pt x="840" y="3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9" name="Freeform 7"/>
              <p:cNvSpPr>
                <a:spLocks noEditPoints="1"/>
              </p:cNvSpPr>
              <p:nvPr/>
            </p:nvSpPr>
            <p:spPr bwMode="auto">
              <a:xfrm>
                <a:off x="1838" y="1539"/>
                <a:ext cx="585" cy="1316"/>
              </a:xfrm>
              <a:custGeom>
                <a:avLst/>
                <a:gdLst>
                  <a:gd name="T0" fmla="*/ 530 w 585"/>
                  <a:gd name="T1" fmla="*/ 49 h 1316"/>
                  <a:gd name="T2" fmla="*/ 505 w 585"/>
                  <a:gd name="T3" fmla="*/ 15 h 1316"/>
                  <a:gd name="T4" fmla="*/ 458 w 585"/>
                  <a:gd name="T5" fmla="*/ 0 h 1316"/>
                  <a:gd name="T6" fmla="*/ 400 w 585"/>
                  <a:gd name="T7" fmla="*/ 18 h 1316"/>
                  <a:gd name="T8" fmla="*/ 359 w 585"/>
                  <a:gd name="T9" fmla="*/ 66 h 1316"/>
                  <a:gd name="T10" fmla="*/ 351 w 585"/>
                  <a:gd name="T11" fmla="*/ 120 h 1316"/>
                  <a:gd name="T12" fmla="*/ 369 w 585"/>
                  <a:gd name="T13" fmla="*/ 157 h 1316"/>
                  <a:gd name="T14" fmla="*/ 409 w 585"/>
                  <a:gd name="T15" fmla="*/ 180 h 1316"/>
                  <a:gd name="T16" fmla="*/ 473 w 585"/>
                  <a:gd name="T17" fmla="*/ 169 h 1316"/>
                  <a:gd name="T18" fmla="*/ 523 w 585"/>
                  <a:gd name="T19" fmla="*/ 119 h 1316"/>
                  <a:gd name="T20" fmla="*/ 141 w 585"/>
                  <a:gd name="T21" fmla="*/ 1068 h 1316"/>
                  <a:gd name="T22" fmla="*/ 126 w 585"/>
                  <a:gd name="T23" fmla="*/ 1127 h 1316"/>
                  <a:gd name="T24" fmla="*/ 133 w 585"/>
                  <a:gd name="T25" fmla="*/ 1202 h 1316"/>
                  <a:gd name="T26" fmla="*/ 175 w 585"/>
                  <a:gd name="T27" fmla="*/ 1268 h 1316"/>
                  <a:gd name="T28" fmla="*/ 247 w 585"/>
                  <a:gd name="T29" fmla="*/ 1308 h 1316"/>
                  <a:gd name="T30" fmla="*/ 339 w 585"/>
                  <a:gd name="T31" fmla="*/ 1314 h 1316"/>
                  <a:gd name="T32" fmla="*/ 420 w 585"/>
                  <a:gd name="T33" fmla="*/ 1282 h 1316"/>
                  <a:gd name="T34" fmla="*/ 484 w 585"/>
                  <a:gd name="T35" fmla="*/ 1224 h 1316"/>
                  <a:gd name="T36" fmla="*/ 533 w 585"/>
                  <a:gd name="T37" fmla="*/ 1154 h 1316"/>
                  <a:gd name="T38" fmla="*/ 564 w 585"/>
                  <a:gd name="T39" fmla="*/ 1086 h 1316"/>
                  <a:gd name="T40" fmla="*/ 582 w 585"/>
                  <a:gd name="T41" fmla="*/ 1035 h 1316"/>
                  <a:gd name="T42" fmla="*/ 584 w 585"/>
                  <a:gd name="T43" fmla="*/ 1008 h 1316"/>
                  <a:gd name="T44" fmla="*/ 569 w 585"/>
                  <a:gd name="T45" fmla="*/ 994 h 1316"/>
                  <a:gd name="T46" fmla="*/ 542 w 585"/>
                  <a:gd name="T47" fmla="*/ 993 h 1316"/>
                  <a:gd name="T48" fmla="*/ 525 w 585"/>
                  <a:gd name="T49" fmla="*/ 1007 h 1316"/>
                  <a:gd name="T50" fmla="*/ 503 w 585"/>
                  <a:gd name="T51" fmla="*/ 1069 h 1316"/>
                  <a:gd name="T52" fmla="*/ 448 w 585"/>
                  <a:gd name="T53" fmla="*/ 1176 h 1316"/>
                  <a:gd name="T54" fmla="*/ 382 w 585"/>
                  <a:gd name="T55" fmla="*/ 1240 h 1316"/>
                  <a:gd name="T56" fmla="*/ 313 w 585"/>
                  <a:gd name="T57" fmla="*/ 1261 h 1316"/>
                  <a:gd name="T58" fmla="*/ 278 w 585"/>
                  <a:gd name="T59" fmla="*/ 1248 h 1316"/>
                  <a:gd name="T60" fmla="*/ 266 w 585"/>
                  <a:gd name="T61" fmla="*/ 1211 h 1316"/>
                  <a:gd name="T62" fmla="*/ 270 w 585"/>
                  <a:gd name="T63" fmla="*/ 1141 h 1316"/>
                  <a:gd name="T64" fmla="*/ 295 w 585"/>
                  <a:gd name="T65" fmla="*/ 1068 h 1316"/>
                  <a:gd name="T66" fmla="*/ 362 w 585"/>
                  <a:gd name="T67" fmla="*/ 899 h 1316"/>
                  <a:gd name="T68" fmla="*/ 382 w 585"/>
                  <a:gd name="T69" fmla="*/ 846 h 1316"/>
                  <a:gd name="T70" fmla="*/ 417 w 585"/>
                  <a:gd name="T71" fmla="*/ 755 h 1316"/>
                  <a:gd name="T72" fmla="*/ 440 w 585"/>
                  <a:gd name="T73" fmla="*/ 696 h 1316"/>
                  <a:gd name="T74" fmla="*/ 452 w 585"/>
                  <a:gd name="T75" fmla="*/ 663 h 1316"/>
                  <a:gd name="T76" fmla="*/ 463 w 585"/>
                  <a:gd name="T77" fmla="*/ 600 h 1316"/>
                  <a:gd name="T78" fmla="*/ 444 w 585"/>
                  <a:gd name="T79" fmla="*/ 523 h 1316"/>
                  <a:gd name="T80" fmla="*/ 390 w 585"/>
                  <a:gd name="T81" fmla="*/ 466 h 1316"/>
                  <a:gd name="T82" fmla="*/ 311 w 585"/>
                  <a:gd name="T83" fmla="*/ 436 h 1316"/>
                  <a:gd name="T84" fmla="*/ 221 w 585"/>
                  <a:gd name="T85" fmla="*/ 443 h 1316"/>
                  <a:gd name="T86" fmla="*/ 145 w 585"/>
                  <a:gd name="T87" fmla="*/ 485 h 1316"/>
                  <a:gd name="T88" fmla="*/ 85 w 585"/>
                  <a:gd name="T89" fmla="*/ 548 h 1316"/>
                  <a:gd name="T90" fmla="*/ 42 w 585"/>
                  <a:gd name="T91" fmla="*/ 618 h 1316"/>
                  <a:gd name="T92" fmla="*/ 14 w 585"/>
                  <a:gd name="T93" fmla="*/ 682 h 1316"/>
                  <a:gd name="T94" fmla="*/ 0 w 585"/>
                  <a:gd name="T95" fmla="*/ 733 h 1316"/>
                  <a:gd name="T96" fmla="*/ 11 w 585"/>
                  <a:gd name="T97" fmla="*/ 753 h 1316"/>
                  <a:gd name="T98" fmla="*/ 30 w 585"/>
                  <a:gd name="T99" fmla="*/ 759 h 1316"/>
                  <a:gd name="T100" fmla="*/ 53 w 585"/>
                  <a:gd name="T101" fmla="*/ 755 h 1316"/>
                  <a:gd name="T102" fmla="*/ 66 w 585"/>
                  <a:gd name="T103" fmla="*/ 738 h 1316"/>
                  <a:gd name="T104" fmla="*/ 99 w 585"/>
                  <a:gd name="T105" fmla="*/ 645 h 1316"/>
                  <a:gd name="T106" fmla="*/ 153 w 585"/>
                  <a:gd name="T107" fmla="*/ 556 h 1316"/>
                  <a:gd name="T108" fmla="*/ 214 w 585"/>
                  <a:gd name="T109" fmla="*/ 505 h 1316"/>
                  <a:gd name="T110" fmla="*/ 274 w 585"/>
                  <a:gd name="T111" fmla="*/ 489 h 1316"/>
                  <a:gd name="T112" fmla="*/ 306 w 585"/>
                  <a:gd name="T113" fmla="*/ 499 h 1316"/>
                  <a:gd name="T114" fmla="*/ 322 w 585"/>
                  <a:gd name="T115" fmla="*/ 537 h 1316"/>
                  <a:gd name="T116" fmla="*/ 321 w 585"/>
                  <a:gd name="T117" fmla="*/ 580 h 1316"/>
                  <a:gd name="T118" fmla="*/ 313 w 585"/>
                  <a:gd name="T119" fmla="*/ 619 h 1316"/>
                  <a:gd name="T120" fmla="*/ 294 w 585"/>
                  <a:gd name="T121" fmla="*/ 672 h 1316"/>
                  <a:gd name="T122" fmla="*/ 263 w 585"/>
                  <a:gd name="T123" fmla="*/ 753 h 13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85"/>
                  <a:gd name="T187" fmla="*/ 0 h 1316"/>
                  <a:gd name="T188" fmla="*/ 585 w 585"/>
                  <a:gd name="T189" fmla="*/ 1316 h 131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85" h="1316">
                    <a:moveTo>
                      <a:pt x="535" y="74"/>
                    </a:moveTo>
                    <a:lnTo>
                      <a:pt x="534" y="62"/>
                    </a:lnTo>
                    <a:lnTo>
                      <a:pt x="530" y="49"/>
                    </a:lnTo>
                    <a:lnTo>
                      <a:pt x="525" y="36"/>
                    </a:lnTo>
                    <a:lnTo>
                      <a:pt x="517" y="25"/>
                    </a:lnTo>
                    <a:lnTo>
                      <a:pt x="505" y="15"/>
                    </a:lnTo>
                    <a:lnTo>
                      <a:pt x="493" y="7"/>
                    </a:lnTo>
                    <a:lnTo>
                      <a:pt x="477" y="2"/>
                    </a:lnTo>
                    <a:lnTo>
                      <a:pt x="458" y="0"/>
                    </a:lnTo>
                    <a:lnTo>
                      <a:pt x="438" y="2"/>
                    </a:lnTo>
                    <a:lnTo>
                      <a:pt x="419" y="8"/>
                    </a:lnTo>
                    <a:lnTo>
                      <a:pt x="400" y="18"/>
                    </a:lnTo>
                    <a:lnTo>
                      <a:pt x="384" y="33"/>
                    </a:lnTo>
                    <a:lnTo>
                      <a:pt x="370" y="48"/>
                    </a:lnTo>
                    <a:lnTo>
                      <a:pt x="359" y="66"/>
                    </a:lnTo>
                    <a:lnTo>
                      <a:pt x="352" y="87"/>
                    </a:lnTo>
                    <a:lnTo>
                      <a:pt x="350" y="107"/>
                    </a:lnTo>
                    <a:lnTo>
                      <a:pt x="351" y="120"/>
                    </a:lnTo>
                    <a:lnTo>
                      <a:pt x="354" y="133"/>
                    </a:lnTo>
                    <a:lnTo>
                      <a:pt x="361" y="146"/>
                    </a:lnTo>
                    <a:lnTo>
                      <a:pt x="369" y="157"/>
                    </a:lnTo>
                    <a:lnTo>
                      <a:pt x="379" y="167"/>
                    </a:lnTo>
                    <a:lnTo>
                      <a:pt x="393" y="175"/>
                    </a:lnTo>
                    <a:lnTo>
                      <a:pt x="409" y="180"/>
                    </a:lnTo>
                    <a:lnTo>
                      <a:pt x="427" y="181"/>
                    </a:lnTo>
                    <a:lnTo>
                      <a:pt x="450" y="178"/>
                    </a:lnTo>
                    <a:lnTo>
                      <a:pt x="473" y="169"/>
                    </a:lnTo>
                    <a:lnTo>
                      <a:pt x="493" y="156"/>
                    </a:lnTo>
                    <a:lnTo>
                      <a:pt x="510" y="138"/>
                    </a:lnTo>
                    <a:lnTo>
                      <a:pt x="523" y="119"/>
                    </a:lnTo>
                    <a:lnTo>
                      <a:pt x="532" y="97"/>
                    </a:lnTo>
                    <a:lnTo>
                      <a:pt x="535" y="74"/>
                    </a:lnTo>
                    <a:close/>
                    <a:moveTo>
                      <a:pt x="141" y="1068"/>
                    </a:moveTo>
                    <a:lnTo>
                      <a:pt x="136" y="1086"/>
                    </a:lnTo>
                    <a:lnTo>
                      <a:pt x="129" y="1106"/>
                    </a:lnTo>
                    <a:lnTo>
                      <a:pt x="126" y="1127"/>
                    </a:lnTo>
                    <a:lnTo>
                      <a:pt x="124" y="1150"/>
                    </a:lnTo>
                    <a:lnTo>
                      <a:pt x="127" y="1177"/>
                    </a:lnTo>
                    <a:lnTo>
                      <a:pt x="133" y="1202"/>
                    </a:lnTo>
                    <a:lnTo>
                      <a:pt x="143" y="1227"/>
                    </a:lnTo>
                    <a:lnTo>
                      <a:pt x="158" y="1248"/>
                    </a:lnTo>
                    <a:lnTo>
                      <a:pt x="175" y="1268"/>
                    </a:lnTo>
                    <a:lnTo>
                      <a:pt x="197" y="1285"/>
                    </a:lnTo>
                    <a:lnTo>
                      <a:pt x="221" y="1298"/>
                    </a:lnTo>
                    <a:lnTo>
                      <a:pt x="247" y="1308"/>
                    </a:lnTo>
                    <a:lnTo>
                      <a:pt x="276" y="1314"/>
                    </a:lnTo>
                    <a:lnTo>
                      <a:pt x="307" y="1316"/>
                    </a:lnTo>
                    <a:lnTo>
                      <a:pt x="339" y="1314"/>
                    </a:lnTo>
                    <a:lnTo>
                      <a:pt x="367" y="1307"/>
                    </a:lnTo>
                    <a:lnTo>
                      <a:pt x="395" y="1296"/>
                    </a:lnTo>
                    <a:lnTo>
                      <a:pt x="420" y="1282"/>
                    </a:lnTo>
                    <a:lnTo>
                      <a:pt x="444" y="1265"/>
                    </a:lnTo>
                    <a:lnTo>
                      <a:pt x="465" y="1245"/>
                    </a:lnTo>
                    <a:lnTo>
                      <a:pt x="484" y="1224"/>
                    </a:lnTo>
                    <a:lnTo>
                      <a:pt x="503" y="1201"/>
                    </a:lnTo>
                    <a:lnTo>
                      <a:pt x="518" y="1178"/>
                    </a:lnTo>
                    <a:lnTo>
                      <a:pt x="533" y="1154"/>
                    </a:lnTo>
                    <a:lnTo>
                      <a:pt x="545" y="1130"/>
                    </a:lnTo>
                    <a:lnTo>
                      <a:pt x="556" y="1108"/>
                    </a:lnTo>
                    <a:lnTo>
                      <a:pt x="564" y="1086"/>
                    </a:lnTo>
                    <a:lnTo>
                      <a:pt x="572" y="1067"/>
                    </a:lnTo>
                    <a:lnTo>
                      <a:pt x="577" y="1049"/>
                    </a:lnTo>
                    <a:lnTo>
                      <a:pt x="582" y="1035"/>
                    </a:lnTo>
                    <a:lnTo>
                      <a:pt x="584" y="1024"/>
                    </a:lnTo>
                    <a:lnTo>
                      <a:pt x="585" y="1017"/>
                    </a:lnTo>
                    <a:lnTo>
                      <a:pt x="584" y="1008"/>
                    </a:lnTo>
                    <a:lnTo>
                      <a:pt x="580" y="1001"/>
                    </a:lnTo>
                    <a:lnTo>
                      <a:pt x="575" y="997"/>
                    </a:lnTo>
                    <a:lnTo>
                      <a:pt x="569" y="994"/>
                    </a:lnTo>
                    <a:lnTo>
                      <a:pt x="563" y="992"/>
                    </a:lnTo>
                    <a:lnTo>
                      <a:pt x="554" y="992"/>
                    </a:lnTo>
                    <a:lnTo>
                      <a:pt x="542" y="993"/>
                    </a:lnTo>
                    <a:lnTo>
                      <a:pt x="534" y="996"/>
                    </a:lnTo>
                    <a:lnTo>
                      <a:pt x="529" y="1000"/>
                    </a:lnTo>
                    <a:lnTo>
                      <a:pt x="525" y="1007"/>
                    </a:lnTo>
                    <a:lnTo>
                      <a:pt x="521" y="1015"/>
                    </a:lnTo>
                    <a:lnTo>
                      <a:pt x="517" y="1025"/>
                    </a:lnTo>
                    <a:lnTo>
                      <a:pt x="503" y="1069"/>
                    </a:lnTo>
                    <a:lnTo>
                      <a:pt x="486" y="1110"/>
                    </a:lnTo>
                    <a:lnTo>
                      <a:pt x="468" y="1145"/>
                    </a:lnTo>
                    <a:lnTo>
                      <a:pt x="448" y="1176"/>
                    </a:lnTo>
                    <a:lnTo>
                      <a:pt x="427" y="1202"/>
                    </a:lnTo>
                    <a:lnTo>
                      <a:pt x="405" y="1223"/>
                    </a:lnTo>
                    <a:lnTo>
                      <a:pt x="382" y="1240"/>
                    </a:lnTo>
                    <a:lnTo>
                      <a:pt x="359" y="1252"/>
                    </a:lnTo>
                    <a:lnTo>
                      <a:pt x="336" y="1259"/>
                    </a:lnTo>
                    <a:lnTo>
                      <a:pt x="313" y="1261"/>
                    </a:lnTo>
                    <a:lnTo>
                      <a:pt x="298" y="1259"/>
                    </a:lnTo>
                    <a:lnTo>
                      <a:pt x="286" y="1256"/>
                    </a:lnTo>
                    <a:lnTo>
                      <a:pt x="278" y="1248"/>
                    </a:lnTo>
                    <a:lnTo>
                      <a:pt x="271" y="1238"/>
                    </a:lnTo>
                    <a:lnTo>
                      <a:pt x="268" y="1226"/>
                    </a:lnTo>
                    <a:lnTo>
                      <a:pt x="266" y="1211"/>
                    </a:lnTo>
                    <a:lnTo>
                      <a:pt x="265" y="1193"/>
                    </a:lnTo>
                    <a:lnTo>
                      <a:pt x="267" y="1167"/>
                    </a:lnTo>
                    <a:lnTo>
                      <a:pt x="270" y="1141"/>
                    </a:lnTo>
                    <a:lnTo>
                      <a:pt x="278" y="1117"/>
                    </a:lnTo>
                    <a:lnTo>
                      <a:pt x="286" y="1093"/>
                    </a:lnTo>
                    <a:lnTo>
                      <a:pt x="295" y="1068"/>
                    </a:lnTo>
                    <a:lnTo>
                      <a:pt x="326" y="989"/>
                    </a:lnTo>
                    <a:lnTo>
                      <a:pt x="357" y="911"/>
                    </a:lnTo>
                    <a:lnTo>
                      <a:pt x="362" y="899"/>
                    </a:lnTo>
                    <a:lnTo>
                      <a:pt x="367" y="884"/>
                    </a:lnTo>
                    <a:lnTo>
                      <a:pt x="375" y="866"/>
                    </a:lnTo>
                    <a:lnTo>
                      <a:pt x="382" y="846"/>
                    </a:lnTo>
                    <a:lnTo>
                      <a:pt x="390" y="824"/>
                    </a:lnTo>
                    <a:lnTo>
                      <a:pt x="409" y="779"/>
                    </a:lnTo>
                    <a:lnTo>
                      <a:pt x="417" y="755"/>
                    </a:lnTo>
                    <a:lnTo>
                      <a:pt x="425" y="734"/>
                    </a:lnTo>
                    <a:lnTo>
                      <a:pt x="433" y="714"/>
                    </a:lnTo>
                    <a:lnTo>
                      <a:pt x="440" y="696"/>
                    </a:lnTo>
                    <a:lnTo>
                      <a:pt x="446" y="681"/>
                    </a:lnTo>
                    <a:lnTo>
                      <a:pt x="449" y="670"/>
                    </a:lnTo>
                    <a:lnTo>
                      <a:pt x="452" y="663"/>
                    </a:lnTo>
                    <a:lnTo>
                      <a:pt x="458" y="642"/>
                    </a:lnTo>
                    <a:lnTo>
                      <a:pt x="462" y="621"/>
                    </a:lnTo>
                    <a:lnTo>
                      <a:pt x="463" y="600"/>
                    </a:lnTo>
                    <a:lnTo>
                      <a:pt x="461" y="573"/>
                    </a:lnTo>
                    <a:lnTo>
                      <a:pt x="455" y="548"/>
                    </a:lnTo>
                    <a:lnTo>
                      <a:pt x="444" y="523"/>
                    </a:lnTo>
                    <a:lnTo>
                      <a:pt x="430" y="502"/>
                    </a:lnTo>
                    <a:lnTo>
                      <a:pt x="411" y="482"/>
                    </a:lnTo>
                    <a:lnTo>
                      <a:pt x="390" y="466"/>
                    </a:lnTo>
                    <a:lnTo>
                      <a:pt x="366" y="452"/>
                    </a:lnTo>
                    <a:lnTo>
                      <a:pt x="340" y="442"/>
                    </a:lnTo>
                    <a:lnTo>
                      <a:pt x="311" y="436"/>
                    </a:lnTo>
                    <a:lnTo>
                      <a:pt x="281" y="434"/>
                    </a:lnTo>
                    <a:lnTo>
                      <a:pt x="249" y="436"/>
                    </a:lnTo>
                    <a:lnTo>
                      <a:pt x="221" y="443"/>
                    </a:lnTo>
                    <a:lnTo>
                      <a:pt x="193" y="453"/>
                    </a:lnTo>
                    <a:lnTo>
                      <a:pt x="168" y="467"/>
                    </a:lnTo>
                    <a:lnTo>
                      <a:pt x="145" y="485"/>
                    </a:lnTo>
                    <a:lnTo>
                      <a:pt x="123" y="504"/>
                    </a:lnTo>
                    <a:lnTo>
                      <a:pt x="104" y="525"/>
                    </a:lnTo>
                    <a:lnTo>
                      <a:pt x="85" y="548"/>
                    </a:lnTo>
                    <a:lnTo>
                      <a:pt x="68" y="571"/>
                    </a:lnTo>
                    <a:lnTo>
                      <a:pt x="55" y="594"/>
                    </a:lnTo>
                    <a:lnTo>
                      <a:pt x="42" y="618"/>
                    </a:lnTo>
                    <a:lnTo>
                      <a:pt x="31" y="641"/>
                    </a:lnTo>
                    <a:lnTo>
                      <a:pt x="21" y="663"/>
                    </a:lnTo>
                    <a:lnTo>
                      <a:pt x="14" y="682"/>
                    </a:lnTo>
                    <a:lnTo>
                      <a:pt x="8" y="699"/>
                    </a:lnTo>
                    <a:lnTo>
                      <a:pt x="1" y="725"/>
                    </a:lnTo>
                    <a:lnTo>
                      <a:pt x="0" y="733"/>
                    </a:lnTo>
                    <a:lnTo>
                      <a:pt x="2" y="742"/>
                    </a:lnTo>
                    <a:lnTo>
                      <a:pt x="6" y="750"/>
                    </a:lnTo>
                    <a:lnTo>
                      <a:pt x="11" y="753"/>
                    </a:lnTo>
                    <a:lnTo>
                      <a:pt x="18" y="756"/>
                    </a:lnTo>
                    <a:lnTo>
                      <a:pt x="24" y="758"/>
                    </a:lnTo>
                    <a:lnTo>
                      <a:pt x="30" y="759"/>
                    </a:lnTo>
                    <a:lnTo>
                      <a:pt x="33" y="759"/>
                    </a:lnTo>
                    <a:lnTo>
                      <a:pt x="45" y="758"/>
                    </a:lnTo>
                    <a:lnTo>
                      <a:pt x="53" y="755"/>
                    </a:lnTo>
                    <a:lnTo>
                      <a:pt x="58" y="752"/>
                    </a:lnTo>
                    <a:lnTo>
                      <a:pt x="63" y="745"/>
                    </a:lnTo>
                    <a:lnTo>
                      <a:pt x="66" y="738"/>
                    </a:lnTo>
                    <a:lnTo>
                      <a:pt x="68" y="727"/>
                    </a:lnTo>
                    <a:lnTo>
                      <a:pt x="83" y="684"/>
                    </a:lnTo>
                    <a:lnTo>
                      <a:pt x="99" y="645"/>
                    </a:lnTo>
                    <a:lnTo>
                      <a:pt x="116" y="611"/>
                    </a:lnTo>
                    <a:lnTo>
                      <a:pt x="134" y="581"/>
                    </a:lnTo>
                    <a:lnTo>
                      <a:pt x="153" y="556"/>
                    </a:lnTo>
                    <a:lnTo>
                      <a:pt x="174" y="535"/>
                    </a:lnTo>
                    <a:lnTo>
                      <a:pt x="194" y="518"/>
                    </a:lnTo>
                    <a:lnTo>
                      <a:pt x="214" y="505"/>
                    </a:lnTo>
                    <a:lnTo>
                      <a:pt x="234" y="496"/>
                    </a:lnTo>
                    <a:lnTo>
                      <a:pt x="255" y="491"/>
                    </a:lnTo>
                    <a:lnTo>
                      <a:pt x="274" y="489"/>
                    </a:lnTo>
                    <a:lnTo>
                      <a:pt x="287" y="490"/>
                    </a:lnTo>
                    <a:lnTo>
                      <a:pt x="297" y="494"/>
                    </a:lnTo>
                    <a:lnTo>
                      <a:pt x="306" y="499"/>
                    </a:lnTo>
                    <a:lnTo>
                      <a:pt x="314" y="508"/>
                    </a:lnTo>
                    <a:lnTo>
                      <a:pt x="318" y="521"/>
                    </a:lnTo>
                    <a:lnTo>
                      <a:pt x="322" y="537"/>
                    </a:lnTo>
                    <a:lnTo>
                      <a:pt x="323" y="557"/>
                    </a:lnTo>
                    <a:lnTo>
                      <a:pt x="323" y="569"/>
                    </a:lnTo>
                    <a:lnTo>
                      <a:pt x="321" y="580"/>
                    </a:lnTo>
                    <a:lnTo>
                      <a:pt x="319" y="593"/>
                    </a:lnTo>
                    <a:lnTo>
                      <a:pt x="317" y="606"/>
                    </a:lnTo>
                    <a:lnTo>
                      <a:pt x="313" y="619"/>
                    </a:lnTo>
                    <a:lnTo>
                      <a:pt x="308" y="635"/>
                    </a:lnTo>
                    <a:lnTo>
                      <a:pt x="302" y="652"/>
                    </a:lnTo>
                    <a:lnTo>
                      <a:pt x="294" y="672"/>
                    </a:lnTo>
                    <a:lnTo>
                      <a:pt x="286" y="695"/>
                    </a:lnTo>
                    <a:lnTo>
                      <a:pt x="275" y="722"/>
                    </a:lnTo>
                    <a:lnTo>
                      <a:pt x="263" y="753"/>
                    </a:lnTo>
                    <a:lnTo>
                      <a:pt x="141" y="10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332" name="Group 10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7239000" y="1905000"/>
              <a:ext cx="855953" cy="381000"/>
              <a:chOff x="4156" y="3768"/>
              <a:chExt cx="6268" cy="2790"/>
            </a:xfrm>
          </p:grpSpPr>
          <p:sp>
            <p:nvSpPr>
              <p:cNvPr id="56333" name="Freeform 12"/>
              <p:cNvSpPr>
                <a:spLocks/>
              </p:cNvSpPr>
              <p:nvPr/>
            </p:nvSpPr>
            <p:spPr bwMode="auto">
              <a:xfrm>
                <a:off x="4156" y="3894"/>
                <a:ext cx="1916" cy="2028"/>
              </a:xfrm>
              <a:custGeom>
                <a:avLst/>
                <a:gdLst>
                  <a:gd name="T0" fmla="*/ 1914 w 1916"/>
                  <a:gd name="T1" fmla="*/ 19 h 2028"/>
                  <a:gd name="T2" fmla="*/ 1901 w 1916"/>
                  <a:gd name="T3" fmla="*/ 2 h 2028"/>
                  <a:gd name="T4" fmla="*/ 1878 w 1916"/>
                  <a:gd name="T5" fmla="*/ 2 h 2028"/>
                  <a:gd name="T6" fmla="*/ 1658 w 1916"/>
                  <a:gd name="T7" fmla="*/ 247 h 2028"/>
                  <a:gd name="T8" fmla="*/ 1620 w 1916"/>
                  <a:gd name="T9" fmla="*/ 192 h 2028"/>
                  <a:gd name="T10" fmla="*/ 1536 w 1916"/>
                  <a:gd name="T11" fmla="*/ 108 h 2028"/>
                  <a:gd name="T12" fmla="*/ 1402 w 1916"/>
                  <a:gd name="T13" fmla="*/ 33 h 2028"/>
                  <a:gd name="T14" fmla="*/ 1210 w 1916"/>
                  <a:gd name="T15" fmla="*/ 0 h 2028"/>
                  <a:gd name="T16" fmla="*/ 853 w 1916"/>
                  <a:gd name="T17" fmla="*/ 68 h 2028"/>
                  <a:gd name="T18" fmla="*/ 525 w 1916"/>
                  <a:gd name="T19" fmla="*/ 258 h 2028"/>
                  <a:gd name="T20" fmla="*/ 252 w 1916"/>
                  <a:gd name="T21" fmla="*/ 538 h 2028"/>
                  <a:gd name="T22" fmla="*/ 68 w 1916"/>
                  <a:gd name="T23" fmla="*/ 883 h 2028"/>
                  <a:gd name="T24" fmla="*/ 0 w 1916"/>
                  <a:gd name="T25" fmla="*/ 1262 h 2028"/>
                  <a:gd name="T26" fmla="*/ 49 w 1916"/>
                  <a:gd name="T27" fmla="*/ 1554 h 2028"/>
                  <a:gd name="T28" fmla="*/ 181 w 1916"/>
                  <a:gd name="T29" fmla="*/ 1785 h 2028"/>
                  <a:gd name="T30" fmla="*/ 384 w 1916"/>
                  <a:gd name="T31" fmla="*/ 1946 h 2028"/>
                  <a:gd name="T32" fmla="*/ 638 w 1916"/>
                  <a:gd name="T33" fmla="*/ 2021 h 2028"/>
                  <a:gd name="T34" fmla="*/ 924 w 1916"/>
                  <a:gd name="T35" fmla="*/ 2004 h 2028"/>
                  <a:gd name="T36" fmla="*/ 1178 w 1916"/>
                  <a:gd name="T37" fmla="*/ 1891 h 2028"/>
                  <a:gd name="T38" fmla="*/ 1383 w 1916"/>
                  <a:gd name="T39" fmla="*/ 1719 h 2028"/>
                  <a:gd name="T40" fmla="*/ 1528 w 1916"/>
                  <a:gd name="T41" fmla="*/ 1518 h 2028"/>
                  <a:gd name="T42" fmla="*/ 1594 w 1916"/>
                  <a:gd name="T43" fmla="*/ 1364 h 2028"/>
                  <a:gd name="T44" fmla="*/ 1611 w 1916"/>
                  <a:gd name="T45" fmla="*/ 1297 h 2028"/>
                  <a:gd name="T46" fmla="*/ 1605 w 1916"/>
                  <a:gd name="T47" fmla="*/ 1278 h 2028"/>
                  <a:gd name="T48" fmla="*/ 1590 w 1916"/>
                  <a:gd name="T49" fmla="*/ 1269 h 2028"/>
                  <a:gd name="T50" fmla="*/ 1551 w 1916"/>
                  <a:gd name="T51" fmla="*/ 1280 h 2028"/>
                  <a:gd name="T52" fmla="*/ 1517 w 1916"/>
                  <a:gd name="T53" fmla="*/ 1377 h 2028"/>
                  <a:gd name="T54" fmla="*/ 1434 w 1916"/>
                  <a:gd name="T55" fmla="*/ 1549 h 2028"/>
                  <a:gd name="T56" fmla="*/ 1272 w 1916"/>
                  <a:gd name="T57" fmla="*/ 1737 h 2028"/>
                  <a:gd name="T58" fmla="*/ 1041 w 1916"/>
                  <a:gd name="T59" fmla="*/ 1882 h 2028"/>
                  <a:gd name="T60" fmla="*/ 836 w 1916"/>
                  <a:gd name="T61" fmla="*/ 1938 h 2028"/>
                  <a:gd name="T62" fmla="*/ 676 w 1916"/>
                  <a:gd name="T63" fmla="*/ 1933 h 2028"/>
                  <a:gd name="T64" fmla="*/ 529 w 1916"/>
                  <a:gd name="T65" fmla="*/ 1887 h 2028"/>
                  <a:gd name="T66" fmla="*/ 399 w 1916"/>
                  <a:gd name="T67" fmla="*/ 1796 h 2028"/>
                  <a:gd name="T68" fmla="*/ 301 w 1916"/>
                  <a:gd name="T69" fmla="*/ 1651 h 2028"/>
                  <a:gd name="T70" fmla="*/ 250 w 1916"/>
                  <a:gd name="T71" fmla="*/ 1443 h 2028"/>
                  <a:gd name="T72" fmla="*/ 252 w 1916"/>
                  <a:gd name="T73" fmla="*/ 1247 h 2028"/>
                  <a:gd name="T74" fmla="*/ 296 w 1916"/>
                  <a:gd name="T75" fmla="*/ 1002 h 2028"/>
                  <a:gd name="T76" fmla="*/ 397 w 1916"/>
                  <a:gd name="T77" fmla="*/ 710 h 2028"/>
                  <a:gd name="T78" fmla="*/ 572 w 1916"/>
                  <a:gd name="T79" fmla="*/ 423 h 2028"/>
                  <a:gd name="T80" fmla="*/ 789 w 1916"/>
                  <a:gd name="T81" fmla="*/ 229 h 2028"/>
                  <a:gd name="T82" fmla="*/ 1050 w 1916"/>
                  <a:gd name="T83" fmla="*/ 110 h 2028"/>
                  <a:gd name="T84" fmla="*/ 1304 w 1916"/>
                  <a:gd name="T85" fmla="*/ 90 h 2028"/>
                  <a:gd name="T86" fmla="*/ 1483 w 1916"/>
                  <a:gd name="T87" fmla="*/ 165 h 2028"/>
                  <a:gd name="T88" fmla="*/ 1605 w 1916"/>
                  <a:gd name="T89" fmla="*/ 320 h 2028"/>
                  <a:gd name="T90" fmla="*/ 1662 w 1916"/>
                  <a:gd name="T91" fmla="*/ 538 h 2028"/>
                  <a:gd name="T92" fmla="*/ 1662 w 1916"/>
                  <a:gd name="T93" fmla="*/ 717 h 2028"/>
                  <a:gd name="T94" fmla="*/ 1658 w 1916"/>
                  <a:gd name="T95" fmla="*/ 766 h 2028"/>
                  <a:gd name="T96" fmla="*/ 1679 w 1916"/>
                  <a:gd name="T97" fmla="*/ 792 h 2028"/>
                  <a:gd name="T98" fmla="*/ 1726 w 1916"/>
                  <a:gd name="T99" fmla="*/ 790 h 2028"/>
                  <a:gd name="T100" fmla="*/ 1746 w 1916"/>
                  <a:gd name="T101" fmla="*/ 739 h 20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916"/>
                  <a:gd name="T154" fmla="*/ 0 h 2028"/>
                  <a:gd name="T155" fmla="*/ 1916 w 1916"/>
                  <a:gd name="T156" fmla="*/ 2028 h 202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916" h="2028">
                    <a:moveTo>
                      <a:pt x="1916" y="26"/>
                    </a:moveTo>
                    <a:lnTo>
                      <a:pt x="1916" y="22"/>
                    </a:lnTo>
                    <a:lnTo>
                      <a:pt x="1914" y="19"/>
                    </a:lnTo>
                    <a:lnTo>
                      <a:pt x="1914" y="13"/>
                    </a:lnTo>
                    <a:lnTo>
                      <a:pt x="1908" y="6"/>
                    </a:lnTo>
                    <a:lnTo>
                      <a:pt x="1901" y="2"/>
                    </a:lnTo>
                    <a:lnTo>
                      <a:pt x="1895" y="0"/>
                    </a:lnTo>
                    <a:lnTo>
                      <a:pt x="1882" y="0"/>
                    </a:lnTo>
                    <a:lnTo>
                      <a:pt x="1878" y="2"/>
                    </a:lnTo>
                    <a:lnTo>
                      <a:pt x="1871" y="6"/>
                    </a:lnTo>
                    <a:lnTo>
                      <a:pt x="1846" y="33"/>
                    </a:lnTo>
                    <a:lnTo>
                      <a:pt x="1658" y="247"/>
                    </a:lnTo>
                    <a:lnTo>
                      <a:pt x="1649" y="234"/>
                    </a:lnTo>
                    <a:lnTo>
                      <a:pt x="1637" y="216"/>
                    </a:lnTo>
                    <a:lnTo>
                      <a:pt x="1620" y="192"/>
                    </a:lnTo>
                    <a:lnTo>
                      <a:pt x="1596" y="165"/>
                    </a:lnTo>
                    <a:lnTo>
                      <a:pt x="1571" y="136"/>
                    </a:lnTo>
                    <a:lnTo>
                      <a:pt x="1536" y="108"/>
                    </a:lnTo>
                    <a:lnTo>
                      <a:pt x="1498" y="79"/>
                    </a:lnTo>
                    <a:lnTo>
                      <a:pt x="1453" y="55"/>
                    </a:lnTo>
                    <a:lnTo>
                      <a:pt x="1402" y="33"/>
                    </a:lnTo>
                    <a:lnTo>
                      <a:pt x="1344" y="15"/>
                    </a:lnTo>
                    <a:lnTo>
                      <a:pt x="1280" y="2"/>
                    </a:lnTo>
                    <a:lnTo>
                      <a:pt x="1210" y="0"/>
                    </a:lnTo>
                    <a:lnTo>
                      <a:pt x="1090" y="8"/>
                    </a:lnTo>
                    <a:lnTo>
                      <a:pt x="971" y="30"/>
                    </a:lnTo>
                    <a:lnTo>
                      <a:pt x="853" y="68"/>
                    </a:lnTo>
                    <a:lnTo>
                      <a:pt x="738" y="119"/>
                    </a:lnTo>
                    <a:lnTo>
                      <a:pt x="629" y="183"/>
                    </a:lnTo>
                    <a:lnTo>
                      <a:pt x="525" y="258"/>
                    </a:lnTo>
                    <a:lnTo>
                      <a:pt x="427" y="342"/>
                    </a:lnTo>
                    <a:lnTo>
                      <a:pt x="335" y="437"/>
                    </a:lnTo>
                    <a:lnTo>
                      <a:pt x="252" y="538"/>
                    </a:lnTo>
                    <a:lnTo>
                      <a:pt x="179" y="646"/>
                    </a:lnTo>
                    <a:lnTo>
                      <a:pt x="117" y="763"/>
                    </a:lnTo>
                    <a:lnTo>
                      <a:pt x="68" y="883"/>
                    </a:lnTo>
                    <a:lnTo>
                      <a:pt x="32" y="1006"/>
                    </a:lnTo>
                    <a:lnTo>
                      <a:pt x="8" y="1134"/>
                    </a:lnTo>
                    <a:lnTo>
                      <a:pt x="0" y="1262"/>
                    </a:lnTo>
                    <a:lnTo>
                      <a:pt x="6" y="1366"/>
                    </a:lnTo>
                    <a:lnTo>
                      <a:pt x="21" y="1463"/>
                    </a:lnTo>
                    <a:lnTo>
                      <a:pt x="49" y="1554"/>
                    </a:lnTo>
                    <a:lnTo>
                      <a:pt x="83" y="1640"/>
                    </a:lnTo>
                    <a:lnTo>
                      <a:pt x="128" y="1717"/>
                    </a:lnTo>
                    <a:lnTo>
                      <a:pt x="181" y="1785"/>
                    </a:lnTo>
                    <a:lnTo>
                      <a:pt x="243" y="1847"/>
                    </a:lnTo>
                    <a:lnTo>
                      <a:pt x="309" y="1900"/>
                    </a:lnTo>
                    <a:lnTo>
                      <a:pt x="384" y="1946"/>
                    </a:lnTo>
                    <a:lnTo>
                      <a:pt x="463" y="1982"/>
                    </a:lnTo>
                    <a:lnTo>
                      <a:pt x="548" y="2006"/>
                    </a:lnTo>
                    <a:lnTo>
                      <a:pt x="638" y="2021"/>
                    </a:lnTo>
                    <a:lnTo>
                      <a:pt x="732" y="2028"/>
                    </a:lnTo>
                    <a:lnTo>
                      <a:pt x="830" y="2021"/>
                    </a:lnTo>
                    <a:lnTo>
                      <a:pt x="924" y="2004"/>
                    </a:lnTo>
                    <a:lnTo>
                      <a:pt x="1016" y="1973"/>
                    </a:lnTo>
                    <a:lnTo>
                      <a:pt x="1099" y="1935"/>
                    </a:lnTo>
                    <a:lnTo>
                      <a:pt x="1178" y="1891"/>
                    </a:lnTo>
                    <a:lnTo>
                      <a:pt x="1250" y="1840"/>
                    </a:lnTo>
                    <a:lnTo>
                      <a:pt x="1314" y="1788"/>
                    </a:lnTo>
                    <a:lnTo>
                      <a:pt x="1383" y="1719"/>
                    </a:lnTo>
                    <a:lnTo>
                      <a:pt x="1442" y="1648"/>
                    </a:lnTo>
                    <a:lnTo>
                      <a:pt x="1489" y="1582"/>
                    </a:lnTo>
                    <a:lnTo>
                      <a:pt x="1528" y="1518"/>
                    </a:lnTo>
                    <a:lnTo>
                      <a:pt x="1558" y="1459"/>
                    </a:lnTo>
                    <a:lnTo>
                      <a:pt x="1579" y="1408"/>
                    </a:lnTo>
                    <a:lnTo>
                      <a:pt x="1594" y="1364"/>
                    </a:lnTo>
                    <a:lnTo>
                      <a:pt x="1605" y="1328"/>
                    </a:lnTo>
                    <a:lnTo>
                      <a:pt x="1609" y="1306"/>
                    </a:lnTo>
                    <a:lnTo>
                      <a:pt x="1611" y="1297"/>
                    </a:lnTo>
                    <a:lnTo>
                      <a:pt x="1611" y="1289"/>
                    </a:lnTo>
                    <a:lnTo>
                      <a:pt x="1607" y="1282"/>
                    </a:lnTo>
                    <a:lnTo>
                      <a:pt x="1605" y="1278"/>
                    </a:lnTo>
                    <a:lnTo>
                      <a:pt x="1600" y="1273"/>
                    </a:lnTo>
                    <a:lnTo>
                      <a:pt x="1594" y="1271"/>
                    </a:lnTo>
                    <a:lnTo>
                      <a:pt x="1590" y="1269"/>
                    </a:lnTo>
                    <a:lnTo>
                      <a:pt x="1579" y="1269"/>
                    </a:lnTo>
                    <a:lnTo>
                      <a:pt x="1564" y="1271"/>
                    </a:lnTo>
                    <a:lnTo>
                      <a:pt x="1551" y="1280"/>
                    </a:lnTo>
                    <a:lnTo>
                      <a:pt x="1545" y="1297"/>
                    </a:lnTo>
                    <a:lnTo>
                      <a:pt x="1534" y="1333"/>
                    </a:lnTo>
                    <a:lnTo>
                      <a:pt x="1517" y="1377"/>
                    </a:lnTo>
                    <a:lnTo>
                      <a:pt x="1496" y="1430"/>
                    </a:lnTo>
                    <a:lnTo>
                      <a:pt x="1468" y="1487"/>
                    </a:lnTo>
                    <a:lnTo>
                      <a:pt x="1434" y="1549"/>
                    </a:lnTo>
                    <a:lnTo>
                      <a:pt x="1389" y="1611"/>
                    </a:lnTo>
                    <a:lnTo>
                      <a:pt x="1336" y="1675"/>
                    </a:lnTo>
                    <a:lnTo>
                      <a:pt x="1272" y="1737"/>
                    </a:lnTo>
                    <a:lnTo>
                      <a:pt x="1193" y="1799"/>
                    </a:lnTo>
                    <a:lnTo>
                      <a:pt x="1116" y="1845"/>
                    </a:lnTo>
                    <a:lnTo>
                      <a:pt x="1041" y="1882"/>
                    </a:lnTo>
                    <a:lnTo>
                      <a:pt x="971" y="1911"/>
                    </a:lnTo>
                    <a:lnTo>
                      <a:pt x="903" y="1929"/>
                    </a:lnTo>
                    <a:lnTo>
                      <a:pt x="836" y="1938"/>
                    </a:lnTo>
                    <a:lnTo>
                      <a:pt x="775" y="1942"/>
                    </a:lnTo>
                    <a:lnTo>
                      <a:pt x="725" y="1940"/>
                    </a:lnTo>
                    <a:lnTo>
                      <a:pt x="676" y="1933"/>
                    </a:lnTo>
                    <a:lnTo>
                      <a:pt x="627" y="1922"/>
                    </a:lnTo>
                    <a:lnTo>
                      <a:pt x="578" y="1907"/>
                    </a:lnTo>
                    <a:lnTo>
                      <a:pt x="529" y="1887"/>
                    </a:lnTo>
                    <a:lnTo>
                      <a:pt x="484" y="1863"/>
                    </a:lnTo>
                    <a:lnTo>
                      <a:pt x="439" y="1832"/>
                    </a:lnTo>
                    <a:lnTo>
                      <a:pt x="399" y="1796"/>
                    </a:lnTo>
                    <a:lnTo>
                      <a:pt x="363" y="1752"/>
                    </a:lnTo>
                    <a:lnTo>
                      <a:pt x="328" y="1704"/>
                    </a:lnTo>
                    <a:lnTo>
                      <a:pt x="301" y="1651"/>
                    </a:lnTo>
                    <a:lnTo>
                      <a:pt x="277" y="1589"/>
                    </a:lnTo>
                    <a:lnTo>
                      <a:pt x="260" y="1520"/>
                    </a:lnTo>
                    <a:lnTo>
                      <a:pt x="250" y="1443"/>
                    </a:lnTo>
                    <a:lnTo>
                      <a:pt x="245" y="1362"/>
                    </a:lnTo>
                    <a:lnTo>
                      <a:pt x="247" y="1311"/>
                    </a:lnTo>
                    <a:lnTo>
                      <a:pt x="252" y="1247"/>
                    </a:lnTo>
                    <a:lnTo>
                      <a:pt x="262" y="1174"/>
                    </a:lnTo>
                    <a:lnTo>
                      <a:pt x="275" y="1092"/>
                    </a:lnTo>
                    <a:lnTo>
                      <a:pt x="296" y="1002"/>
                    </a:lnTo>
                    <a:lnTo>
                      <a:pt x="322" y="907"/>
                    </a:lnTo>
                    <a:lnTo>
                      <a:pt x="354" y="810"/>
                    </a:lnTo>
                    <a:lnTo>
                      <a:pt x="397" y="710"/>
                    </a:lnTo>
                    <a:lnTo>
                      <a:pt x="446" y="611"/>
                    </a:lnTo>
                    <a:lnTo>
                      <a:pt x="503" y="514"/>
                    </a:lnTo>
                    <a:lnTo>
                      <a:pt x="572" y="423"/>
                    </a:lnTo>
                    <a:lnTo>
                      <a:pt x="638" y="353"/>
                    </a:lnTo>
                    <a:lnTo>
                      <a:pt x="710" y="287"/>
                    </a:lnTo>
                    <a:lnTo>
                      <a:pt x="789" y="229"/>
                    </a:lnTo>
                    <a:lnTo>
                      <a:pt x="873" y="181"/>
                    </a:lnTo>
                    <a:lnTo>
                      <a:pt x="960" y="139"/>
                    </a:lnTo>
                    <a:lnTo>
                      <a:pt x="1050" y="110"/>
                    </a:lnTo>
                    <a:lnTo>
                      <a:pt x="1139" y="92"/>
                    </a:lnTo>
                    <a:lnTo>
                      <a:pt x="1231" y="86"/>
                    </a:lnTo>
                    <a:lnTo>
                      <a:pt x="1304" y="90"/>
                    </a:lnTo>
                    <a:lnTo>
                      <a:pt x="1370" y="106"/>
                    </a:lnTo>
                    <a:lnTo>
                      <a:pt x="1430" y="132"/>
                    </a:lnTo>
                    <a:lnTo>
                      <a:pt x="1483" y="165"/>
                    </a:lnTo>
                    <a:lnTo>
                      <a:pt x="1530" y="209"/>
                    </a:lnTo>
                    <a:lnTo>
                      <a:pt x="1571" y="260"/>
                    </a:lnTo>
                    <a:lnTo>
                      <a:pt x="1605" y="320"/>
                    </a:lnTo>
                    <a:lnTo>
                      <a:pt x="1630" y="386"/>
                    </a:lnTo>
                    <a:lnTo>
                      <a:pt x="1649" y="459"/>
                    </a:lnTo>
                    <a:lnTo>
                      <a:pt x="1662" y="538"/>
                    </a:lnTo>
                    <a:lnTo>
                      <a:pt x="1664" y="624"/>
                    </a:lnTo>
                    <a:lnTo>
                      <a:pt x="1664" y="697"/>
                    </a:lnTo>
                    <a:lnTo>
                      <a:pt x="1662" y="717"/>
                    </a:lnTo>
                    <a:lnTo>
                      <a:pt x="1660" y="735"/>
                    </a:lnTo>
                    <a:lnTo>
                      <a:pt x="1658" y="746"/>
                    </a:lnTo>
                    <a:lnTo>
                      <a:pt x="1658" y="766"/>
                    </a:lnTo>
                    <a:lnTo>
                      <a:pt x="1660" y="779"/>
                    </a:lnTo>
                    <a:lnTo>
                      <a:pt x="1669" y="788"/>
                    </a:lnTo>
                    <a:lnTo>
                      <a:pt x="1679" y="792"/>
                    </a:lnTo>
                    <a:lnTo>
                      <a:pt x="1690" y="794"/>
                    </a:lnTo>
                    <a:lnTo>
                      <a:pt x="1716" y="794"/>
                    </a:lnTo>
                    <a:lnTo>
                      <a:pt x="1726" y="790"/>
                    </a:lnTo>
                    <a:lnTo>
                      <a:pt x="1733" y="779"/>
                    </a:lnTo>
                    <a:lnTo>
                      <a:pt x="1739" y="763"/>
                    </a:lnTo>
                    <a:lnTo>
                      <a:pt x="1746" y="739"/>
                    </a:lnTo>
                    <a:lnTo>
                      <a:pt x="191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4" name="Freeform 13"/>
              <p:cNvSpPr>
                <a:spLocks/>
              </p:cNvSpPr>
              <p:nvPr/>
            </p:nvSpPr>
            <p:spPr bwMode="auto">
              <a:xfrm>
                <a:off x="6412" y="3768"/>
                <a:ext cx="627" cy="2790"/>
              </a:xfrm>
              <a:custGeom>
                <a:avLst/>
                <a:gdLst>
                  <a:gd name="T0" fmla="*/ 627 w 627"/>
                  <a:gd name="T1" fmla="*/ 2757 h 2790"/>
                  <a:gd name="T2" fmla="*/ 621 w 627"/>
                  <a:gd name="T3" fmla="*/ 2746 h 2790"/>
                  <a:gd name="T4" fmla="*/ 599 w 627"/>
                  <a:gd name="T5" fmla="*/ 2721 h 2790"/>
                  <a:gd name="T6" fmla="*/ 507 w 627"/>
                  <a:gd name="T7" fmla="*/ 2618 h 2790"/>
                  <a:gd name="T8" fmla="*/ 384 w 627"/>
                  <a:gd name="T9" fmla="*/ 2432 h 2790"/>
                  <a:gd name="T10" fmla="*/ 292 w 627"/>
                  <a:gd name="T11" fmla="*/ 2234 h 2790"/>
                  <a:gd name="T12" fmla="*/ 228 w 627"/>
                  <a:gd name="T13" fmla="*/ 2024 h 2790"/>
                  <a:gd name="T14" fmla="*/ 185 w 627"/>
                  <a:gd name="T15" fmla="*/ 1810 h 2790"/>
                  <a:gd name="T16" fmla="*/ 164 w 627"/>
                  <a:gd name="T17" fmla="*/ 1598 h 2790"/>
                  <a:gd name="T18" fmla="*/ 158 w 627"/>
                  <a:gd name="T19" fmla="*/ 1395 h 2790"/>
                  <a:gd name="T20" fmla="*/ 166 w 627"/>
                  <a:gd name="T21" fmla="*/ 1152 h 2790"/>
                  <a:gd name="T22" fmla="*/ 196 w 627"/>
                  <a:gd name="T23" fmla="*/ 914 h 2790"/>
                  <a:gd name="T24" fmla="*/ 249 w 627"/>
                  <a:gd name="T25" fmla="*/ 684 h 2790"/>
                  <a:gd name="T26" fmla="*/ 330 w 627"/>
                  <a:gd name="T27" fmla="*/ 463 h 2790"/>
                  <a:gd name="T28" fmla="*/ 443 w 627"/>
                  <a:gd name="T29" fmla="*/ 260 h 2790"/>
                  <a:gd name="T30" fmla="*/ 591 w 627"/>
                  <a:gd name="T31" fmla="*/ 75 h 2790"/>
                  <a:gd name="T32" fmla="*/ 625 w 627"/>
                  <a:gd name="T33" fmla="*/ 33 h 2790"/>
                  <a:gd name="T34" fmla="*/ 625 w 627"/>
                  <a:gd name="T35" fmla="*/ 17 h 2790"/>
                  <a:gd name="T36" fmla="*/ 614 w 627"/>
                  <a:gd name="T37" fmla="*/ 2 h 2790"/>
                  <a:gd name="T38" fmla="*/ 599 w 627"/>
                  <a:gd name="T39" fmla="*/ 0 h 2790"/>
                  <a:gd name="T40" fmla="*/ 569 w 627"/>
                  <a:gd name="T41" fmla="*/ 15 h 2790"/>
                  <a:gd name="T42" fmla="*/ 512 w 627"/>
                  <a:gd name="T43" fmla="*/ 62 h 2790"/>
                  <a:gd name="T44" fmla="*/ 435 w 627"/>
                  <a:gd name="T45" fmla="*/ 139 h 2790"/>
                  <a:gd name="T46" fmla="*/ 345 w 627"/>
                  <a:gd name="T47" fmla="*/ 245 h 2790"/>
                  <a:gd name="T48" fmla="*/ 256 w 627"/>
                  <a:gd name="T49" fmla="*/ 379 h 2790"/>
                  <a:gd name="T50" fmla="*/ 170 w 627"/>
                  <a:gd name="T51" fmla="*/ 543 h 2790"/>
                  <a:gd name="T52" fmla="*/ 76 w 627"/>
                  <a:gd name="T53" fmla="*/ 805 h 2790"/>
                  <a:gd name="T54" fmla="*/ 23 w 627"/>
                  <a:gd name="T55" fmla="*/ 1057 h 2790"/>
                  <a:gd name="T56" fmla="*/ 2 w 627"/>
                  <a:gd name="T57" fmla="*/ 1289 h 2790"/>
                  <a:gd name="T58" fmla="*/ 2 w 627"/>
                  <a:gd name="T59" fmla="*/ 1481 h 2790"/>
                  <a:gd name="T60" fmla="*/ 17 w 627"/>
                  <a:gd name="T61" fmla="*/ 1682 h 2790"/>
                  <a:gd name="T62" fmla="*/ 57 w 627"/>
                  <a:gd name="T63" fmla="*/ 1909 h 2790"/>
                  <a:gd name="T64" fmla="*/ 128 w 627"/>
                  <a:gd name="T65" fmla="*/ 2145 h 2790"/>
                  <a:gd name="T66" fmla="*/ 219 w 627"/>
                  <a:gd name="T67" fmla="*/ 2346 h 2790"/>
                  <a:gd name="T68" fmla="*/ 309 w 627"/>
                  <a:gd name="T69" fmla="*/ 2492 h 2790"/>
                  <a:gd name="T70" fmla="*/ 397 w 627"/>
                  <a:gd name="T71" fmla="*/ 2609 h 2790"/>
                  <a:gd name="T72" fmla="*/ 478 w 627"/>
                  <a:gd name="T73" fmla="*/ 2697 h 2790"/>
                  <a:gd name="T74" fmla="*/ 544 w 627"/>
                  <a:gd name="T75" fmla="*/ 2757 h 2790"/>
                  <a:gd name="T76" fmla="*/ 589 w 627"/>
                  <a:gd name="T77" fmla="*/ 2785 h 2790"/>
                  <a:gd name="T78" fmla="*/ 608 w 627"/>
                  <a:gd name="T79" fmla="*/ 2790 h 2790"/>
                  <a:gd name="T80" fmla="*/ 623 w 627"/>
                  <a:gd name="T81" fmla="*/ 2779 h 27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27"/>
                  <a:gd name="T124" fmla="*/ 0 h 2790"/>
                  <a:gd name="T125" fmla="*/ 627 w 627"/>
                  <a:gd name="T126" fmla="*/ 2790 h 27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27" h="2790">
                    <a:moveTo>
                      <a:pt x="627" y="2761"/>
                    </a:moveTo>
                    <a:lnTo>
                      <a:pt x="627" y="2757"/>
                    </a:lnTo>
                    <a:lnTo>
                      <a:pt x="625" y="2752"/>
                    </a:lnTo>
                    <a:lnTo>
                      <a:pt x="621" y="2746"/>
                    </a:lnTo>
                    <a:lnTo>
                      <a:pt x="612" y="2737"/>
                    </a:lnTo>
                    <a:lnTo>
                      <a:pt x="599" y="2721"/>
                    </a:lnTo>
                    <a:lnTo>
                      <a:pt x="580" y="2702"/>
                    </a:lnTo>
                    <a:lnTo>
                      <a:pt x="507" y="2618"/>
                    </a:lnTo>
                    <a:lnTo>
                      <a:pt x="441" y="2527"/>
                    </a:lnTo>
                    <a:lnTo>
                      <a:pt x="384" y="2432"/>
                    </a:lnTo>
                    <a:lnTo>
                      <a:pt x="335" y="2335"/>
                    </a:lnTo>
                    <a:lnTo>
                      <a:pt x="292" y="2234"/>
                    </a:lnTo>
                    <a:lnTo>
                      <a:pt x="258" y="2130"/>
                    </a:lnTo>
                    <a:lnTo>
                      <a:pt x="228" y="2024"/>
                    </a:lnTo>
                    <a:lnTo>
                      <a:pt x="204" y="1916"/>
                    </a:lnTo>
                    <a:lnTo>
                      <a:pt x="185" y="1810"/>
                    </a:lnTo>
                    <a:lnTo>
                      <a:pt x="172" y="1704"/>
                    </a:lnTo>
                    <a:lnTo>
                      <a:pt x="164" y="1598"/>
                    </a:lnTo>
                    <a:lnTo>
                      <a:pt x="158" y="1494"/>
                    </a:lnTo>
                    <a:lnTo>
                      <a:pt x="158" y="1395"/>
                    </a:lnTo>
                    <a:lnTo>
                      <a:pt x="160" y="1273"/>
                    </a:lnTo>
                    <a:lnTo>
                      <a:pt x="166" y="1152"/>
                    </a:lnTo>
                    <a:lnTo>
                      <a:pt x="179" y="1033"/>
                    </a:lnTo>
                    <a:lnTo>
                      <a:pt x="196" y="914"/>
                    </a:lnTo>
                    <a:lnTo>
                      <a:pt x="219" y="797"/>
                    </a:lnTo>
                    <a:lnTo>
                      <a:pt x="249" y="684"/>
                    </a:lnTo>
                    <a:lnTo>
                      <a:pt x="286" y="571"/>
                    </a:lnTo>
                    <a:lnTo>
                      <a:pt x="330" y="463"/>
                    </a:lnTo>
                    <a:lnTo>
                      <a:pt x="384" y="360"/>
                    </a:lnTo>
                    <a:lnTo>
                      <a:pt x="443" y="260"/>
                    </a:lnTo>
                    <a:lnTo>
                      <a:pt x="512" y="165"/>
                    </a:lnTo>
                    <a:lnTo>
                      <a:pt x="591" y="75"/>
                    </a:lnTo>
                    <a:lnTo>
                      <a:pt x="618" y="46"/>
                    </a:lnTo>
                    <a:lnTo>
                      <a:pt x="625" y="33"/>
                    </a:lnTo>
                    <a:lnTo>
                      <a:pt x="627" y="26"/>
                    </a:lnTo>
                    <a:lnTo>
                      <a:pt x="625" y="17"/>
                    </a:lnTo>
                    <a:lnTo>
                      <a:pt x="623" y="11"/>
                    </a:lnTo>
                    <a:lnTo>
                      <a:pt x="614" y="2"/>
                    </a:lnTo>
                    <a:lnTo>
                      <a:pt x="606" y="0"/>
                    </a:lnTo>
                    <a:lnTo>
                      <a:pt x="599" y="0"/>
                    </a:lnTo>
                    <a:lnTo>
                      <a:pt x="589" y="4"/>
                    </a:lnTo>
                    <a:lnTo>
                      <a:pt x="569" y="15"/>
                    </a:lnTo>
                    <a:lnTo>
                      <a:pt x="544" y="35"/>
                    </a:lnTo>
                    <a:lnTo>
                      <a:pt x="512" y="62"/>
                    </a:lnTo>
                    <a:lnTo>
                      <a:pt x="475" y="97"/>
                    </a:lnTo>
                    <a:lnTo>
                      <a:pt x="435" y="139"/>
                    </a:lnTo>
                    <a:lnTo>
                      <a:pt x="390" y="187"/>
                    </a:lnTo>
                    <a:lnTo>
                      <a:pt x="345" y="245"/>
                    </a:lnTo>
                    <a:lnTo>
                      <a:pt x="300" y="309"/>
                    </a:lnTo>
                    <a:lnTo>
                      <a:pt x="256" y="379"/>
                    </a:lnTo>
                    <a:lnTo>
                      <a:pt x="211" y="459"/>
                    </a:lnTo>
                    <a:lnTo>
                      <a:pt x="170" y="543"/>
                    </a:lnTo>
                    <a:lnTo>
                      <a:pt x="117" y="675"/>
                    </a:lnTo>
                    <a:lnTo>
                      <a:pt x="76" y="805"/>
                    </a:lnTo>
                    <a:lnTo>
                      <a:pt x="44" y="933"/>
                    </a:lnTo>
                    <a:lnTo>
                      <a:pt x="23" y="1057"/>
                    </a:lnTo>
                    <a:lnTo>
                      <a:pt x="10" y="1176"/>
                    </a:lnTo>
                    <a:lnTo>
                      <a:pt x="2" y="1289"/>
                    </a:lnTo>
                    <a:lnTo>
                      <a:pt x="0" y="1395"/>
                    </a:lnTo>
                    <a:lnTo>
                      <a:pt x="2" y="1481"/>
                    </a:lnTo>
                    <a:lnTo>
                      <a:pt x="6" y="1578"/>
                    </a:lnTo>
                    <a:lnTo>
                      <a:pt x="17" y="1682"/>
                    </a:lnTo>
                    <a:lnTo>
                      <a:pt x="34" y="1794"/>
                    </a:lnTo>
                    <a:lnTo>
                      <a:pt x="57" y="1909"/>
                    </a:lnTo>
                    <a:lnTo>
                      <a:pt x="87" y="2026"/>
                    </a:lnTo>
                    <a:lnTo>
                      <a:pt x="128" y="2145"/>
                    </a:lnTo>
                    <a:lnTo>
                      <a:pt x="179" y="2264"/>
                    </a:lnTo>
                    <a:lnTo>
                      <a:pt x="219" y="2346"/>
                    </a:lnTo>
                    <a:lnTo>
                      <a:pt x="264" y="2423"/>
                    </a:lnTo>
                    <a:lnTo>
                      <a:pt x="309" y="2492"/>
                    </a:lnTo>
                    <a:lnTo>
                      <a:pt x="354" y="2554"/>
                    </a:lnTo>
                    <a:lnTo>
                      <a:pt x="397" y="2609"/>
                    </a:lnTo>
                    <a:lnTo>
                      <a:pt x="439" y="2657"/>
                    </a:lnTo>
                    <a:lnTo>
                      <a:pt x="478" y="2697"/>
                    </a:lnTo>
                    <a:lnTo>
                      <a:pt x="514" y="2730"/>
                    </a:lnTo>
                    <a:lnTo>
                      <a:pt x="544" y="2757"/>
                    </a:lnTo>
                    <a:lnTo>
                      <a:pt x="569" y="2774"/>
                    </a:lnTo>
                    <a:lnTo>
                      <a:pt x="589" y="2785"/>
                    </a:lnTo>
                    <a:lnTo>
                      <a:pt x="599" y="2790"/>
                    </a:lnTo>
                    <a:lnTo>
                      <a:pt x="608" y="2790"/>
                    </a:lnTo>
                    <a:lnTo>
                      <a:pt x="614" y="2788"/>
                    </a:lnTo>
                    <a:lnTo>
                      <a:pt x="623" y="2779"/>
                    </a:lnTo>
                    <a:lnTo>
                      <a:pt x="627" y="27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5" name="Freeform 14"/>
              <p:cNvSpPr>
                <a:spLocks/>
              </p:cNvSpPr>
              <p:nvPr/>
            </p:nvSpPr>
            <p:spPr bwMode="auto">
              <a:xfrm>
                <a:off x="7274" y="4626"/>
                <a:ext cx="1342" cy="1265"/>
              </a:xfrm>
              <a:custGeom>
                <a:avLst/>
                <a:gdLst>
                  <a:gd name="T0" fmla="*/ 856 w 1342"/>
                  <a:gd name="T1" fmla="*/ 274 h 1265"/>
                  <a:gd name="T2" fmla="*/ 939 w 1342"/>
                  <a:gd name="T3" fmla="*/ 131 h 1265"/>
                  <a:gd name="T4" fmla="*/ 1090 w 1342"/>
                  <a:gd name="T5" fmla="*/ 62 h 1265"/>
                  <a:gd name="T6" fmla="*/ 1191 w 1342"/>
                  <a:gd name="T7" fmla="*/ 80 h 1265"/>
                  <a:gd name="T8" fmla="*/ 1131 w 1342"/>
                  <a:gd name="T9" fmla="*/ 153 h 1265"/>
                  <a:gd name="T10" fmla="*/ 1097 w 1342"/>
                  <a:gd name="T11" fmla="*/ 272 h 1265"/>
                  <a:gd name="T12" fmla="*/ 1165 w 1342"/>
                  <a:gd name="T13" fmla="*/ 343 h 1265"/>
                  <a:gd name="T14" fmla="*/ 1270 w 1342"/>
                  <a:gd name="T15" fmla="*/ 325 h 1265"/>
                  <a:gd name="T16" fmla="*/ 1340 w 1342"/>
                  <a:gd name="T17" fmla="*/ 223 h 1265"/>
                  <a:gd name="T18" fmla="*/ 1306 w 1342"/>
                  <a:gd name="T19" fmla="*/ 82 h 1265"/>
                  <a:gd name="T20" fmla="*/ 1186 w 1342"/>
                  <a:gd name="T21" fmla="*/ 14 h 1265"/>
                  <a:gd name="T22" fmla="*/ 1043 w 1342"/>
                  <a:gd name="T23" fmla="*/ 5 h 1265"/>
                  <a:gd name="T24" fmla="*/ 890 w 1342"/>
                  <a:gd name="T25" fmla="*/ 98 h 1265"/>
                  <a:gd name="T26" fmla="*/ 809 w 1342"/>
                  <a:gd name="T27" fmla="*/ 212 h 1265"/>
                  <a:gd name="T28" fmla="*/ 685 w 1342"/>
                  <a:gd name="T29" fmla="*/ 49 h 1265"/>
                  <a:gd name="T30" fmla="*/ 546 w 1342"/>
                  <a:gd name="T31" fmla="*/ 3 h 1265"/>
                  <a:gd name="T32" fmla="*/ 343 w 1342"/>
                  <a:gd name="T33" fmla="*/ 49 h 1265"/>
                  <a:gd name="T34" fmla="*/ 179 w 1342"/>
                  <a:gd name="T35" fmla="*/ 212 h 1265"/>
                  <a:gd name="T36" fmla="*/ 94 w 1342"/>
                  <a:gd name="T37" fmla="*/ 380 h 1265"/>
                  <a:gd name="T38" fmla="*/ 87 w 1342"/>
                  <a:gd name="T39" fmla="*/ 446 h 1265"/>
                  <a:gd name="T40" fmla="*/ 104 w 1342"/>
                  <a:gd name="T41" fmla="*/ 457 h 1265"/>
                  <a:gd name="T42" fmla="*/ 149 w 1342"/>
                  <a:gd name="T43" fmla="*/ 429 h 1265"/>
                  <a:gd name="T44" fmla="*/ 275 w 1342"/>
                  <a:gd name="T45" fmla="*/ 188 h 1265"/>
                  <a:gd name="T46" fmla="*/ 420 w 1342"/>
                  <a:gd name="T47" fmla="*/ 80 h 1265"/>
                  <a:gd name="T48" fmla="*/ 531 w 1342"/>
                  <a:gd name="T49" fmla="*/ 62 h 1265"/>
                  <a:gd name="T50" fmla="*/ 614 w 1342"/>
                  <a:gd name="T51" fmla="*/ 104 h 1265"/>
                  <a:gd name="T52" fmla="*/ 657 w 1342"/>
                  <a:gd name="T53" fmla="*/ 250 h 1265"/>
                  <a:gd name="T54" fmla="*/ 636 w 1342"/>
                  <a:gd name="T55" fmla="*/ 409 h 1265"/>
                  <a:gd name="T56" fmla="*/ 540 w 1342"/>
                  <a:gd name="T57" fmla="*/ 802 h 1265"/>
                  <a:gd name="T58" fmla="*/ 431 w 1342"/>
                  <a:gd name="T59" fmla="*/ 1100 h 1265"/>
                  <a:gd name="T60" fmla="*/ 256 w 1342"/>
                  <a:gd name="T61" fmla="*/ 1203 h 1265"/>
                  <a:gd name="T62" fmla="*/ 156 w 1342"/>
                  <a:gd name="T63" fmla="*/ 1186 h 1265"/>
                  <a:gd name="T64" fmla="*/ 209 w 1342"/>
                  <a:gd name="T65" fmla="*/ 1115 h 1265"/>
                  <a:gd name="T66" fmla="*/ 243 w 1342"/>
                  <a:gd name="T67" fmla="*/ 987 h 1265"/>
                  <a:gd name="T68" fmla="*/ 185 w 1342"/>
                  <a:gd name="T69" fmla="*/ 925 h 1265"/>
                  <a:gd name="T70" fmla="*/ 72 w 1342"/>
                  <a:gd name="T71" fmla="*/ 941 h 1265"/>
                  <a:gd name="T72" fmla="*/ 0 w 1342"/>
                  <a:gd name="T73" fmla="*/ 1080 h 1265"/>
                  <a:gd name="T74" fmla="*/ 66 w 1342"/>
                  <a:gd name="T75" fmla="*/ 1210 h 1265"/>
                  <a:gd name="T76" fmla="*/ 213 w 1342"/>
                  <a:gd name="T77" fmla="*/ 1263 h 1265"/>
                  <a:gd name="T78" fmla="*/ 390 w 1342"/>
                  <a:gd name="T79" fmla="*/ 1223 h 1265"/>
                  <a:gd name="T80" fmla="*/ 506 w 1342"/>
                  <a:gd name="T81" fmla="*/ 1106 h 1265"/>
                  <a:gd name="T82" fmla="*/ 550 w 1342"/>
                  <a:gd name="T83" fmla="*/ 1091 h 1265"/>
                  <a:gd name="T84" fmla="*/ 672 w 1342"/>
                  <a:gd name="T85" fmla="*/ 1225 h 1265"/>
                  <a:gd name="T86" fmla="*/ 890 w 1342"/>
                  <a:gd name="T87" fmla="*/ 1259 h 1265"/>
                  <a:gd name="T88" fmla="*/ 1092 w 1342"/>
                  <a:gd name="T89" fmla="*/ 1142 h 1265"/>
                  <a:gd name="T90" fmla="*/ 1216 w 1342"/>
                  <a:gd name="T91" fmla="*/ 963 h 1265"/>
                  <a:gd name="T92" fmla="*/ 1259 w 1342"/>
                  <a:gd name="T93" fmla="*/ 835 h 1265"/>
                  <a:gd name="T94" fmla="*/ 1240 w 1342"/>
                  <a:gd name="T95" fmla="*/ 808 h 1265"/>
                  <a:gd name="T96" fmla="*/ 1193 w 1342"/>
                  <a:gd name="T97" fmla="*/ 837 h 1265"/>
                  <a:gd name="T98" fmla="*/ 1067 w 1342"/>
                  <a:gd name="T99" fmla="*/ 1080 h 1265"/>
                  <a:gd name="T100" fmla="*/ 922 w 1342"/>
                  <a:gd name="T101" fmla="*/ 1186 h 1265"/>
                  <a:gd name="T102" fmla="*/ 796 w 1342"/>
                  <a:gd name="T103" fmla="*/ 1199 h 1265"/>
                  <a:gd name="T104" fmla="*/ 704 w 1342"/>
                  <a:gd name="T105" fmla="*/ 1120 h 1265"/>
                  <a:gd name="T106" fmla="*/ 687 w 1342"/>
                  <a:gd name="T107" fmla="*/ 989 h 1265"/>
                  <a:gd name="T108" fmla="*/ 717 w 1342"/>
                  <a:gd name="T109" fmla="*/ 830 h 1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42"/>
                  <a:gd name="T166" fmla="*/ 0 h 1265"/>
                  <a:gd name="T167" fmla="*/ 1342 w 1342"/>
                  <a:gd name="T168" fmla="*/ 1265 h 12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42" h="1265">
                    <a:moveTo>
                      <a:pt x="821" y="391"/>
                    </a:moveTo>
                    <a:lnTo>
                      <a:pt x="826" y="369"/>
                    </a:lnTo>
                    <a:lnTo>
                      <a:pt x="845" y="309"/>
                    </a:lnTo>
                    <a:lnTo>
                      <a:pt x="856" y="274"/>
                    </a:lnTo>
                    <a:lnTo>
                      <a:pt x="873" y="237"/>
                    </a:lnTo>
                    <a:lnTo>
                      <a:pt x="892" y="199"/>
                    </a:lnTo>
                    <a:lnTo>
                      <a:pt x="913" y="164"/>
                    </a:lnTo>
                    <a:lnTo>
                      <a:pt x="939" y="131"/>
                    </a:lnTo>
                    <a:lnTo>
                      <a:pt x="971" y="104"/>
                    </a:lnTo>
                    <a:lnTo>
                      <a:pt x="1005" y="82"/>
                    </a:lnTo>
                    <a:lnTo>
                      <a:pt x="1045" y="67"/>
                    </a:lnTo>
                    <a:lnTo>
                      <a:pt x="1090" y="62"/>
                    </a:lnTo>
                    <a:lnTo>
                      <a:pt x="1103" y="62"/>
                    </a:lnTo>
                    <a:lnTo>
                      <a:pt x="1127" y="64"/>
                    </a:lnTo>
                    <a:lnTo>
                      <a:pt x="1156" y="69"/>
                    </a:lnTo>
                    <a:lnTo>
                      <a:pt x="1191" y="80"/>
                    </a:lnTo>
                    <a:lnTo>
                      <a:pt x="1225" y="98"/>
                    </a:lnTo>
                    <a:lnTo>
                      <a:pt x="1188" y="109"/>
                    </a:lnTo>
                    <a:lnTo>
                      <a:pt x="1156" y="128"/>
                    </a:lnTo>
                    <a:lnTo>
                      <a:pt x="1131" y="153"/>
                    </a:lnTo>
                    <a:lnTo>
                      <a:pt x="1112" y="184"/>
                    </a:lnTo>
                    <a:lnTo>
                      <a:pt x="1099" y="215"/>
                    </a:lnTo>
                    <a:lnTo>
                      <a:pt x="1095" y="250"/>
                    </a:lnTo>
                    <a:lnTo>
                      <a:pt x="1097" y="272"/>
                    </a:lnTo>
                    <a:lnTo>
                      <a:pt x="1105" y="294"/>
                    </a:lnTo>
                    <a:lnTo>
                      <a:pt x="1118" y="314"/>
                    </a:lnTo>
                    <a:lnTo>
                      <a:pt x="1137" y="332"/>
                    </a:lnTo>
                    <a:lnTo>
                      <a:pt x="1165" y="343"/>
                    </a:lnTo>
                    <a:lnTo>
                      <a:pt x="1197" y="347"/>
                    </a:lnTo>
                    <a:lnTo>
                      <a:pt x="1220" y="345"/>
                    </a:lnTo>
                    <a:lnTo>
                      <a:pt x="1244" y="338"/>
                    </a:lnTo>
                    <a:lnTo>
                      <a:pt x="1270" y="325"/>
                    </a:lnTo>
                    <a:lnTo>
                      <a:pt x="1293" y="307"/>
                    </a:lnTo>
                    <a:lnTo>
                      <a:pt x="1312" y="285"/>
                    </a:lnTo>
                    <a:lnTo>
                      <a:pt x="1329" y="256"/>
                    </a:lnTo>
                    <a:lnTo>
                      <a:pt x="1340" y="223"/>
                    </a:lnTo>
                    <a:lnTo>
                      <a:pt x="1342" y="186"/>
                    </a:lnTo>
                    <a:lnTo>
                      <a:pt x="1338" y="146"/>
                    </a:lnTo>
                    <a:lnTo>
                      <a:pt x="1325" y="111"/>
                    </a:lnTo>
                    <a:lnTo>
                      <a:pt x="1306" y="82"/>
                    </a:lnTo>
                    <a:lnTo>
                      <a:pt x="1280" y="58"/>
                    </a:lnTo>
                    <a:lnTo>
                      <a:pt x="1252" y="38"/>
                    </a:lnTo>
                    <a:lnTo>
                      <a:pt x="1220" y="25"/>
                    </a:lnTo>
                    <a:lnTo>
                      <a:pt x="1186" y="14"/>
                    </a:lnTo>
                    <a:lnTo>
                      <a:pt x="1154" y="5"/>
                    </a:lnTo>
                    <a:lnTo>
                      <a:pt x="1122" y="3"/>
                    </a:lnTo>
                    <a:lnTo>
                      <a:pt x="1092" y="0"/>
                    </a:lnTo>
                    <a:lnTo>
                      <a:pt x="1043" y="5"/>
                    </a:lnTo>
                    <a:lnTo>
                      <a:pt x="996" y="20"/>
                    </a:lnTo>
                    <a:lnTo>
                      <a:pt x="956" y="42"/>
                    </a:lnTo>
                    <a:lnTo>
                      <a:pt x="920" y="69"/>
                    </a:lnTo>
                    <a:lnTo>
                      <a:pt x="890" y="98"/>
                    </a:lnTo>
                    <a:lnTo>
                      <a:pt x="862" y="128"/>
                    </a:lnTo>
                    <a:lnTo>
                      <a:pt x="838" y="159"/>
                    </a:lnTo>
                    <a:lnTo>
                      <a:pt x="821" y="188"/>
                    </a:lnTo>
                    <a:lnTo>
                      <a:pt x="809" y="212"/>
                    </a:lnTo>
                    <a:lnTo>
                      <a:pt x="783" y="157"/>
                    </a:lnTo>
                    <a:lnTo>
                      <a:pt x="753" y="111"/>
                    </a:lnTo>
                    <a:lnTo>
                      <a:pt x="721" y="75"/>
                    </a:lnTo>
                    <a:lnTo>
                      <a:pt x="685" y="49"/>
                    </a:lnTo>
                    <a:lnTo>
                      <a:pt x="649" y="29"/>
                    </a:lnTo>
                    <a:lnTo>
                      <a:pt x="612" y="14"/>
                    </a:lnTo>
                    <a:lnTo>
                      <a:pt x="578" y="7"/>
                    </a:lnTo>
                    <a:lnTo>
                      <a:pt x="546" y="3"/>
                    </a:lnTo>
                    <a:lnTo>
                      <a:pt x="516" y="0"/>
                    </a:lnTo>
                    <a:lnTo>
                      <a:pt x="454" y="7"/>
                    </a:lnTo>
                    <a:lnTo>
                      <a:pt x="397" y="25"/>
                    </a:lnTo>
                    <a:lnTo>
                      <a:pt x="343" y="49"/>
                    </a:lnTo>
                    <a:lnTo>
                      <a:pt x="294" y="84"/>
                    </a:lnTo>
                    <a:lnTo>
                      <a:pt x="252" y="124"/>
                    </a:lnTo>
                    <a:lnTo>
                      <a:pt x="213" y="166"/>
                    </a:lnTo>
                    <a:lnTo>
                      <a:pt x="179" y="212"/>
                    </a:lnTo>
                    <a:lnTo>
                      <a:pt x="149" y="259"/>
                    </a:lnTo>
                    <a:lnTo>
                      <a:pt x="126" y="303"/>
                    </a:lnTo>
                    <a:lnTo>
                      <a:pt x="106" y="345"/>
                    </a:lnTo>
                    <a:lnTo>
                      <a:pt x="94" y="380"/>
                    </a:lnTo>
                    <a:lnTo>
                      <a:pt x="85" y="409"/>
                    </a:lnTo>
                    <a:lnTo>
                      <a:pt x="83" y="431"/>
                    </a:lnTo>
                    <a:lnTo>
                      <a:pt x="83" y="440"/>
                    </a:lnTo>
                    <a:lnTo>
                      <a:pt x="87" y="446"/>
                    </a:lnTo>
                    <a:lnTo>
                      <a:pt x="89" y="451"/>
                    </a:lnTo>
                    <a:lnTo>
                      <a:pt x="94" y="453"/>
                    </a:lnTo>
                    <a:lnTo>
                      <a:pt x="100" y="455"/>
                    </a:lnTo>
                    <a:lnTo>
                      <a:pt x="104" y="457"/>
                    </a:lnTo>
                    <a:lnTo>
                      <a:pt x="115" y="457"/>
                    </a:lnTo>
                    <a:lnTo>
                      <a:pt x="132" y="455"/>
                    </a:lnTo>
                    <a:lnTo>
                      <a:pt x="143" y="446"/>
                    </a:lnTo>
                    <a:lnTo>
                      <a:pt x="149" y="429"/>
                    </a:lnTo>
                    <a:lnTo>
                      <a:pt x="177" y="354"/>
                    </a:lnTo>
                    <a:lnTo>
                      <a:pt x="207" y="287"/>
                    </a:lnTo>
                    <a:lnTo>
                      <a:pt x="241" y="232"/>
                    </a:lnTo>
                    <a:lnTo>
                      <a:pt x="275" y="188"/>
                    </a:lnTo>
                    <a:lnTo>
                      <a:pt x="313" y="151"/>
                    </a:lnTo>
                    <a:lnTo>
                      <a:pt x="350" y="120"/>
                    </a:lnTo>
                    <a:lnTo>
                      <a:pt x="386" y="98"/>
                    </a:lnTo>
                    <a:lnTo>
                      <a:pt x="420" y="80"/>
                    </a:lnTo>
                    <a:lnTo>
                      <a:pt x="454" y="69"/>
                    </a:lnTo>
                    <a:lnTo>
                      <a:pt x="484" y="64"/>
                    </a:lnTo>
                    <a:lnTo>
                      <a:pt x="512" y="62"/>
                    </a:lnTo>
                    <a:lnTo>
                      <a:pt x="531" y="62"/>
                    </a:lnTo>
                    <a:lnTo>
                      <a:pt x="550" y="67"/>
                    </a:lnTo>
                    <a:lnTo>
                      <a:pt x="572" y="75"/>
                    </a:lnTo>
                    <a:lnTo>
                      <a:pt x="593" y="87"/>
                    </a:lnTo>
                    <a:lnTo>
                      <a:pt x="614" y="104"/>
                    </a:lnTo>
                    <a:lnTo>
                      <a:pt x="631" y="128"/>
                    </a:lnTo>
                    <a:lnTo>
                      <a:pt x="644" y="159"/>
                    </a:lnTo>
                    <a:lnTo>
                      <a:pt x="655" y="199"/>
                    </a:lnTo>
                    <a:lnTo>
                      <a:pt x="657" y="250"/>
                    </a:lnTo>
                    <a:lnTo>
                      <a:pt x="655" y="279"/>
                    </a:lnTo>
                    <a:lnTo>
                      <a:pt x="651" y="314"/>
                    </a:lnTo>
                    <a:lnTo>
                      <a:pt x="644" y="358"/>
                    </a:lnTo>
                    <a:lnTo>
                      <a:pt x="636" y="409"/>
                    </a:lnTo>
                    <a:lnTo>
                      <a:pt x="623" y="466"/>
                    </a:lnTo>
                    <a:lnTo>
                      <a:pt x="606" y="535"/>
                    </a:lnTo>
                    <a:lnTo>
                      <a:pt x="565" y="702"/>
                    </a:lnTo>
                    <a:lnTo>
                      <a:pt x="540" y="802"/>
                    </a:lnTo>
                    <a:lnTo>
                      <a:pt x="512" y="914"/>
                    </a:lnTo>
                    <a:lnTo>
                      <a:pt x="491" y="985"/>
                    </a:lnTo>
                    <a:lnTo>
                      <a:pt x="463" y="1047"/>
                    </a:lnTo>
                    <a:lnTo>
                      <a:pt x="431" y="1100"/>
                    </a:lnTo>
                    <a:lnTo>
                      <a:pt x="392" y="1144"/>
                    </a:lnTo>
                    <a:lnTo>
                      <a:pt x="350" y="1177"/>
                    </a:lnTo>
                    <a:lnTo>
                      <a:pt x="305" y="1197"/>
                    </a:lnTo>
                    <a:lnTo>
                      <a:pt x="256" y="1203"/>
                    </a:lnTo>
                    <a:lnTo>
                      <a:pt x="241" y="1203"/>
                    </a:lnTo>
                    <a:lnTo>
                      <a:pt x="217" y="1201"/>
                    </a:lnTo>
                    <a:lnTo>
                      <a:pt x="188" y="1197"/>
                    </a:lnTo>
                    <a:lnTo>
                      <a:pt x="156" y="1186"/>
                    </a:lnTo>
                    <a:lnTo>
                      <a:pt x="121" y="1168"/>
                    </a:lnTo>
                    <a:lnTo>
                      <a:pt x="153" y="1157"/>
                    </a:lnTo>
                    <a:lnTo>
                      <a:pt x="183" y="1139"/>
                    </a:lnTo>
                    <a:lnTo>
                      <a:pt x="209" y="1115"/>
                    </a:lnTo>
                    <a:lnTo>
                      <a:pt x="230" y="1086"/>
                    </a:lnTo>
                    <a:lnTo>
                      <a:pt x="243" y="1053"/>
                    </a:lnTo>
                    <a:lnTo>
                      <a:pt x="247" y="1016"/>
                    </a:lnTo>
                    <a:lnTo>
                      <a:pt x="243" y="987"/>
                    </a:lnTo>
                    <a:lnTo>
                      <a:pt x="235" y="965"/>
                    </a:lnTo>
                    <a:lnTo>
                      <a:pt x="222" y="947"/>
                    </a:lnTo>
                    <a:lnTo>
                      <a:pt x="205" y="934"/>
                    </a:lnTo>
                    <a:lnTo>
                      <a:pt x="185" y="925"/>
                    </a:lnTo>
                    <a:lnTo>
                      <a:pt x="166" y="921"/>
                    </a:lnTo>
                    <a:lnTo>
                      <a:pt x="147" y="919"/>
                    </a:lnTo>
                    <a:lnTo>
                      <a:pt x="109" y="925"/>
                    </a:lnTo>
                    <a:lnTo>
                      <a:pt x="72" y="941"/>
                    </a:lnTo>
                    <a:lnTo>
                      <a:pt x="42" y="967"/>
                    </a:lnTo>
                    <a:lnTo>
                      <a:pt x="19" y="998"/>
                    </a:lnTo>
                    <a:lnTo>
                      <a:pt x="4" y="1038"/>
                    </a:lnTo>
                    <a:lnTo>
                      <a:pt x="0" y="1080"/>
                    </a:lnTo>
                    <a:lnTo>
                      <a:pt x="4" y="1120"/>
                    </a:lnTo>
                    <a:lnTo>
                      <a:pt x="17" y="1155"/>
                    </a:lnTo>
                    <a:lnTo>
                      <a:pt x="38" y="1186"/>
                    </a:lnTo>
                    <a:lnTo>
                      <a:pt x="66" y="1210"/>
                    </a:lnTo>
                    <a:lnTo>
                      <a:pt x="98" y="1230"/>
                    </a:lnTo>
                    <a:lnTo>
                      <a:pt x="134" y="1245"/>
                    </a:lnTo>
                    <a:lnTo>
                      <a:pt x="173" y="1256"/>
                    </a:lnTo>
                    <a:lnTo>
                      <a:pt x="213" y="1263"/>
                    </a:lnTo>
                    <a:lnTo>
                      <a:pt x="254" y="1265"/>
                    </a:lnTo>
                    <a:lnTo>
                      <a:pt x="305" y="1259"/>
                    </a:lnTo>
                    <a:lnTo>
                      <a:pt x="350" y="1245"/>
                    </a:lnTo>
                    <a:lnTo>
                      <a:pt x="390" y="1223"/>
                    </a:lnTo>
                    <a:lnTo>
                      <a:pt x="427" y="1195"/>
                    </a:lnTo>
                    <a:lnTo>
                      <a:pt x="459" y="1166"/>
                    </a:lnTo>
                    <a:lnTo>
                      <a:pt x="484" y="1135"/>
                    </a:lnTo>
                    <a:lnTo>
                      <a:pt x="506" y="1106"/>
                    </a:lnTo>
                    <a:lnTo>
                      <a:pt x="520" y="1082"/>
                    </a:lnTo>
                    <a:lnTo>
                      <a:pt x="531" y="1062"/>
                    </a:lnTo>
                    <a:lnTo>
                      <a:pt x="535" y="1053"/>
                    </a:lnTo>
                    <a:lnTo>
                      <a:pt x="550" y="1091"/>
                    </a:lnTo>
                    <a:lnTo>
                      <a:pt x="572" y="1131"/>
                    </a:lnTo>
                    <a:lnTo>
                      <a:pt x="599" y="1166"/>
                    </a:lnTo>
                    <a:lnTo>
                      <a:pt x="634" y="1197"/>
                    </a:lnTo>
                    <a:lnTo>
                      <a:pt x="672" y="1225"/>
                    </a:lnTo>
                    <a:lnTo>
                      <a:pt x="719" y="1245"/>
                    </a:lnTo>
                    <a:lnTo>
                      <a:pt x="770" y="1261"/>
                    </a:lnTo>
                    <a:lnTo>
                      <a:pt x="828" y="1265"/>
                    </a:lnTo>
                    <a:lnTo>
                      <a:pt x="890" y="1259"/>
                    </a:lnTo>
                    <a:lnTo>
                      <a:pt x="947" y="1241"/>
                    </a:lnTo>
                    <a:lnTo>
                      <a:pt x="1001" y="1217"/>
                    </a:lnTo>
                    <a:lnTo>
                      <a:pt x="1048" y="1181"/>
                    </a:lnTo>
                    <a:lnTo>
                      <a:pt x="1092" y="1142"/>
                    </a:lnTo>
                    <a:lnTo>
                      <a:pt x="1131" y="1100"/>
                    </a:lnTo>
                    <a:lnTo>
                      <a:pt x="1165" y="1053"/>
                    </a:lnTo>
                    <a:lnTo>
                      <a:pt x="1193" y="1007"/>
                    </a:lnTo>
                    <a:lnTo>
                      <a:pt x="1216" y="963"/>
                    </a:lnTo>
                    <a:lnTo>
                      <a:pt x="1235" y="921"/>
                    </a:lnTo>
                    <a:lnTo>
                      <a:pt x="1248" y="886"/>
                    </a:lnTo>
                    <a:lnTo>
                      <a:pt x="1257" y="857"/>
                    </a:lnTo>
                    <a:lnTo>
                      <a:pt x="1259" y="835"/>
                    </a:lnTo>
                    <a:lnTo>
                      <a:pt x="1259" y="826"/>
                    </a:lnTo>
                    <a:lnTo>
                      <a:pt x="1257" y="819"/>
                    </a:lnTo>
                    <a:lnTo>
                      <a:pt x="1252" y="815"/>
                    </a:lnTo>
                    <a:lnTo>
                      <a:pt x="1240" y="808"/>
                    </a:lnTo>
                    <a:lnTo>
                      <a:pt x="1227" y="808"/>
                    </a:lnTo>
                    <a:lnTo>
                      <a:pt x="1212" y="811"/>
                    </a:lnTo>
                    <a:lnTo>
                      <a:pt x="1201" y="815"/>
                    </a:lnTo>
                    <a:lnTo>
                      <a:pt x="1193" y="837"/>
                    </a:lnTo>
                    <a:lnTo>
                      <a:pt x="1165" y="912"/>
                    </a:lnTo>
                    <a:lnTo>
                      <a:pt x="1135" y="978"/>
                    </a:lnTo>
                    <a:lnTo>
                      <a:pt x="1103" y="1033"/>
                    </a:lnTo>
                    <a:lnTo>
                      <a:pt x="1067" y="1080"/>
                    </a:lnTo>
                    <a:lnTo>
                      <a:pt x="1031" y="1117"/>
                    </a:lnTo>
                    <a:lnTo>
                      <a:pt x="992" y="1146"/>
                    </a:lnTo>
                    <a:lnTo>
                      <a:pt x="956" y="1168"/>
                    </a:lnTo>
                    <a:lnTo>
                      <a:pt x="922" y="1186"/>
                    </a:lnTo>
                    <a:lnTo>
                      <a:pt x="888" y="1197"/>
                    </a:lnTo>
                    <a:lnTo>
                      <a:pt x="858" y="1201"/>
                    </a:lnTo>
                    <a:lnTo>
                      <a:pt x="832" y="1203"/>
                    </a:lnTo>
                    <a:lnTo>
                      <a:pt x="796" y="1199"/>
                    </a:lnTo>
                    <a:lnTo>
                      <a:pt x="766" y="1188"/>
                    </a:lnTo>
                    <a:lnTo>
                      <a:pt x="740" y="1170"/>
                    </a:lnTo>
                    <a:lnTo>
                      <a:pt x="719" y="1146"/>
                    </a:lnTo>
                    <a:lnTo>
                      <a:pt x="704" y="1120"/>
                    </a:lnTo>
                    <a:lnTo>
                      <a:pt x="693" y="1089"/>
                    </a:lnTo>
                    <a:lnTo>
                      <a:pt x="687" y="1056"/>
                    </a:lnTo>
                    <a:lnTo>
                      <a:pt x="685" y="1020"/>
                    </a:lnTo>
                    <a:lnTo>
                      <a:pt x="687" y="989"/>
                    </a:lnTo>
                    <a:lnTo>
                      <a:pt x="689" y="956"/>
                    </a:lnTo>
                    <a:lnTo>
                      <a:pt x="695" y="919"/>
                    </a:lnTo>
                    <a:lnTo>
                      <a:pt x="706" y="879"/>
                    </a:lnTo>
                    <a:lnTo>
                      <a:pt x="717" y="830"/>
                    </a:lnTo>
                    <a:lnTo>
                      <a:pt x="730" y="773"/>
                    </a:lnTo>
                    <a:lnTo>
                      <a:pt x="821" y="3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6" name="Freeform 15"/>
              <p:cNvSpPr>
                <a:spLocks noEditPoints="1"/>
              </p:cNvSpPr>
              <p:nvPr/>
            </p:nvSpPr>
            <p:spPr bwMode="auto">
              <a:xfrm>
                <a:off x="8793" y="4969"/>
                <a:ext cx="572" cy="1315"/>
              </a:xfrm>
              <a:custGeom>
                <a:avLst/>
                <a:gdLst>
                  <a:gd name="T0" fmla="*/ 515 w 572"/>
                  <a:gd name="T1" fmla="*/ 41 h 1315"/>
                  <a:gd name="T2" fmla="*/ 472 w 572"/>
                  <a:gd name="T3" fmla="*/ 4 h 1315"/>
                  <a:gd name="T4" fmla="*/ 389 w 572"/>
                  <a:gd name="T5" fmla="*/ 22 h 1315"/>
                  <a:gd name="T6" fmla="*/ 342 w 572"/>
                  <a:gd name="T7" fmla="*/ 108 h 1315"/>
                  <a:gd name="T8" fmla="*/ 367 w 572"/>
                  <a:gd name="T9" fmla="*/ 165 h 1315"/>
                  <a:gd name="T10" fmla="*/ 448 w 572"/>
                  <a:gd name="T11" fmla="*/ 174 h 1315"/>
                  <a:gd name="T12" fmla="*/ 517 w 572"/>
                  <a:gd name="T13" fmla="*/ 106 h 1315"/>
                  <a:gd name="T14" fmla="*/ 124 w 572"/>
                  <a:gd name="T15" fmla="*/ 1119 h 1315"/>
                  <a:gd name="T16" fmla="*/ 143 w 572"/>
                  <a:gd name="T17" fmla="*/ 1233 h 1315"/>
                  <a:gd name="T18" fmla="*/ 250 w 572"/>
                  <a:gd name="T19" fmla="*/ 1309 h 1315"/>
                  <a:gd name="T20" fmla="*/ 384 w 572"/>
                  <a:gd name="T21" fmla="*/ 1295 h 1315"/>
                  <a:gd name="T22" fmla="*/ 483 w 572"/>
                  <a:gd name="T23" fmla="*/ 1211 h 1315"/>
                  <a:gd name="T24" fmla="*/ 542 w 572"/>
                  <a:gd name="T25" fmla="*/ 1105 h 1315"/>
                  <a:gd name="T26" fmla="*/ 570 w 572"/>
                  <a:gd name="T27" fmla="*/ 1028 h 1315"/>
                  <a:gd name="T28" fmla="*/ 568 w 572"/>
                  <a:gd name="T29" fmla="*/ 1002 h 1315"/>
                  <a:gd name="T30" fmla="*/ 551 w 572"/>
                  <a:gd name="T31" fmla="*/ 991 h 1315"/>
                  <a:gd name="T32" fmla="*/ 517 w 572"/>
                  <a:gd name="T33" fmla="*/ 999 h 1315"/>
                  <a:gd name="T34" fmla="*/ 485 w 572"/>
                  <a:gd name="T35" fmla="*/ 1086 h 1315"/>
                  <a:gd name="T36" fmla="*/ 401 w 572"/>
                  <a:gd name="T37" fmla="*/ 1216 h 1315"/>
                  <a:gd name="T38" fmla="*/ 305 w 572"/>
                  <a:gd name="T39" fmla="*/ 1260 h 1315"/>
                  <a:gd name="T40" fmla="*/ 265 w 572"/>
                  <a:gd name="T41" fmla="*/ 1233 h 1315"/>
                  <a:gd name="T42" fmla="*/ 263 w 572"/>
                  <a:gd name="T43" fmla="*/ 1150 h 1315"/>
                  <a:gd name="T44" fmla="*/ 348 w 572"/>
                  <a:gd name="T45" fmla="*/ 911 h 1315"/>
                  <a:gd name="T46" fmla="*/ 378 w 572"/>
                  <a:gd name="T47" fmla="*/ 832 h 1315"/>
                  <a:gd name="T48" fmla="*/ 419 w 572"/>
                  <a:gd name="T49" fmla="*/ 726 h 1315"/>
                  <a:gd name="T50" fmla="*/ 442 w 572"/>
                  <a:gd name="T51" fmla="*/ 662 h 1315"/>
                  <a:gd name="T52" fmla="*/ 446 w 572"/>
                  <a:gd name="T53" fmla="*/ 556 h 1315"/>
                  <a:gd name="T54" fmla="*/ 365 w 572"/>
                  <a:gd name="T55" fmla="*/ 456 h 1315"/>
                  <a:gd name="T56" fmla="*/ 229 w 572"/>
                  <a:gd name="T57" fmla="*/ 439 h 1315"/>
                  <a:gd name="T58" fmla="*/ 120 w 572"/>
                  <a:gd name="T59" fmla="*/ 505 h 1315"/>
                  <a:gd name="T60" fmla="*/ 45 w 572"/>
                  <a:gd name="T61" fmla="*/ 607 h 1315"/>
                  <a:gd name="T62" fmla="*/ 0 w 572"/>
                  <a:gd name="T63" fmla="*/ 719 h 1315"/>
                  <a:gd name="T64" fmla="*/ 11 w 572"/>
                  <a:gd name="T65" fmla="*/ 754 h 1315"/>
                  <a:gd name="T66" fmla="*/ 28 w 572"/>
                  <a:gd name="T67" fmla="*/ 759 h 1315"/>
                  <a:gd name="T68" fmla="*/ 58 w 572"/>
                  <a:gd name="T69" fmla="*/ 748 h 1315"/>
                  <a:gd name="T70" fmla="*/ 66 w 572"/>
                  <a:gd name="T71" fmla="*/ 726 h 1315"/>
                  <a:gd name="T72" fmla="*/ 143 w 572"/>
                  <a:gd name="T73" fmla="*/ 562 h 1315"/>
                  <a:gd name="T74" fmla="*/ 237 w 572"/>
                  <a:gd name="T75" fmla="*/ 492 h 1315"/>
                  <a:gd name="T76" fmla="*/ 297 w 572"/>
                  <a:gd name="T77" fmla="*/ 496 h 1315"/>
                  <a:gd name="T78" fmla="*/ 314 w 572"/>
                  <a:gd name="T79" fmla="*/ 556 h 1315"/>
                  <a:gd name="T80" fmla="*/ 308 w 572"/>
                  <a:gd name="T81" fmla="*/ 613 h 1315"/>
                  <a:gd name="T82" fmla="*/ 273 w 572"/>
                  <a:gd name="T83" fmla="*/ 706 h 13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2"/>
                  <a:gd name="T127" fmla="*/ 0 h 1315"/>
                  <a:gd name="T128" fmla="*/ 572 w 572"/>
                  <a:gd name="T129" fmla="*/ 1315 h 131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2" h="1315">
                    <a:moveTo>
                      <a:pt x="523" y="75"/>
                    </a:moveTo>
                    <a:lnTo>
                      <a:pt x="521" y="59"/>
                    </a:lnTo>
                    <a:lnTo>
                      <a:pt x="515" y="41"/>
                    </a:lnTo>
                    <a:lnTo>
                      <a:pt x="504" y="26"/>
                    </a:lnTo>
                    <a:lnTo>
                      <a:pt x="491" y="13"/>
                    </a:lnTo>
                    <a:lnTo>
                      <a:pt x="472" y="4"/>
                    </a:lnTo>
                    <a:lnTo>
                      <a:pt x="446" y="0"/>
                    </a:lnTo>
                    <a:lnTo>
                      <a:pt x="416" y="6"/>
                    </a:lnTo>
                    <a:lnTo>
                      <a:pt x="389" y="22"/>
                    </a:lnTo>
                    <a:lnTo>
                      <a:pt x="363" y="46"/>
                    </a:lnTo>
                    <a:lnTo>
                      <a:pt x="348" y="75"/>
                    </a:lnTo>
                    <a:lnTo>
                      <a:pt x="342" y="108"/>
                    </a:lnTo>
                    <a:lnTo>
                      <a:pt x="344" y="128"/>
                    </a:lnTo>
                    <a:lnTo>
                      <a:pt x="352" y="147"/>
                    </a:lnTo>
                    <a:lnTo>
                      <a:pt x="367" y="165"/>
                    </a:lnTo>
                    <a:lnTo>
                      <a:pt x="389" y="176"/>
                    </a:lnTo>
                    <a:lnTo>
                      <a:pt x="416" y="181"/>
                    </a:lnTo>
                    <a:lnTo>
                      <a:pt x="448" y="174"/>
                    </a:lnTo>
                    <a:lnTo>
                      <a:pt x="478" y="158"/>
                    </a:lnTo>
                    <a:lnTo>
                      <a:pt x="502" y="134"/>
                    </a:lnTo>
                    <a:lnTo>
                      <a:pt x="517" y="106"/>
                    </a:lnTo>
                    <a:lnTo>
                      <a:pt x="523" y="75"/>
                    </a:lnTo>
                    <a:close/>
                    <a:moveTo>
                      <a:pt x="137" y="1066"/>
                    </a:moveTo>
                    <a:lnTo>
                      <a:pt x="124" y="1119"/>
                    </a:lnTo>
                    <a:lnTo>
                      <a:pt x="120" y="1150"/>
                    </a:lnTo>
                    <a:lnTo>
                      <a:pt x="126" y="1194"/>
                    </a:lnTo>
                    <a:lnTo>
                      <a:pt x="143" y="1233"/>
                    </a:lnTo>
                    <a:lnTo>
                      <a:pt x="171" y="1267"/>
                    </a:lnTo>
                    <a:lnTo>
                      <a:pt x="207" y="1293"/>
                    </a:lnTo>
                    <a:lnTo>
                      <a:pt x="250" y="1309"/>
                    </a:lnTo>
                    <a:lnTo>
                      <a:pt x="299" y="1315"/>
                    </a:lnTo>
                    <a:lnTo>
                      <a:pt x="344" y="1311"/>
                    </a:lnTo>
                    <a:lnTo>
                      <a:pt x="384" y="1295"/>
                    </a:lnTo>
                    <a:lnTo>
                      <a:pt x="421" y="1273"/>
                    </a:lnTo>
                    <a:lnTo>
                      <a:pt x="455" y="1244"/>
                    </a:lnTo>
                    <a:lnTo>
                      <a:pt x="483" y="1211"/>
                    </a:lnTo>
                    <a:lnTo>
                      <a:pt x="506" y="1176"/>
                    </a:lnTo>
                    <a:lnTo>
                      <a:pt x="527" y="1141"/>
                    </a:lnTo>
                    <a:lnTo>
                      <a:pt x="542" y="1105"/>
                    </a:lnTo>
                    <a:lnTo>
                      <a:pt x="555" y="1075"/>
                    </a:lnTo>
                    <a:lnTo>
                      <a:pt x="566" y="1048"/>
                    </a:lnTo>
                    <a:lnTo>
                      <a:pt x="570" y="1028"/>
                    </a:lnTo>
                    <a:lnTo>
                      <a:pt x="572" y="1015"/>
                    </a:lnTo>
                    <a:lnTo>
                      <a:pt x="572" y="1008"/>
                    </a:lnTo>
                    <a:lnTo>
                      <a:pt x="568" y="1002"/>
                    </a:lnTo>
                    <a:lnTo>
                      <a:pt x="566" y="997"/>
                    </a:lnTo>
                    <a:lnTo>
                      <a:pt x="557" y="993"/>
                    </a:lnTo>
                    <a:lnTo>
                      <a:pt x="551" y="991"/>
                    </a:lnTo>
                    <a:lnTo>
                      <a:pt x="542" y="991"/>
                    </a:lnTo>
                    <a:lnTo>
                      <a:pt x="525" y="993"/>
                    </a:lnTo>
                    <a:lnTo>
                      <a:pt x="517" y="999"/>
                    </a:lnTo>
                    <a:lnTo>
                      <a:pt x="510" y="1011"/>
                    </a:lnTo>
                    <a:lnTo>
                      <a:pt x="506" y="1024"/>
                    </a:lnTo>
                    <a:lnTo>
                      <a:pt x="485" y="1086"/>
                    </a:lnTo>
                    <a:lnTo>
                      <a:pt x="459" y="1139"/>
                    </a:lnTo>
                    <a:lnTo>
                      <a:pt x="431" y="1183"/>
                    </a:lnTo>
                    <a:lnTo>
                      <a:pt x="401" y="1216"/>
                    </a:lnTo>
                    <a:lnTo>
                      <a:pt x="369" y="1240"/>
                    </a:lnTo>
                    <a:lnTo>
                      <a:pt x="337" y="1256"/>
                    </a:lnTo>
                    <a:lnTo>
                      <a:pt x="305" y="1260"/>
                    </a:lnTo>
                    <a:lnTo>
                      <a:pt x="286" y="1258"/>
                    </a:lnTo>
                    <a:lnTo>
                      <a:pt x="273" y="1249"/>
                    </a:lnTo>
                    <a:lnTo>
                      <a:pt x="265" y="1233"/>
                    </a:lnTo>
                    <a:lnTo>
                      <a:pt x="258" y="1216"/>
                    </a:lnTo>
                    <a:lnTo>
                      <a:pt x="258" y="1192"/>
                    </a:lnTo>
                    <a:lnTo>
                      <a:pt x="263" y="1150"/>
                    </a:lnTo>
                    <a:lnTo>
                      <a:pt x="273" y="1108"/>
                    </a:lnTo>
                    <a:lnTo>
                      <a:pt x="288" y="1066"/>
                    </a:lnTo>
                    <a:lnTo>
                      <a:pt x="348" y="911"/>
                    </a:lnTo>
                    <a:lnTo>
                      <a:pt x="357" y="891"/>
                    </a:lnTo>
                    <a:lnTo>
                      <a:pt x="365" y="863"/>
                    </a:lnTo>
                    <a:lnTo>
                      <a:pt x="378" y="832"/>
                    </a:lnTo>
                    <a:lnTo>
                      <a:pt x="391" y="796"/>
                    </a:lnTo>
                    <a:lnTo>
                      <a:pt x="406" y="761"/>
                    </a:lnTo>
                    <a:lnTo>
                      <a:pt x="419" y="726"/>
                    </a:lnTo>
                    <a:lnTo>
                      <a:pt x="429" y="697"/>
                    </a:lnTo>
                    <a:lnTo>
                      <a:pt x="438" y="675"/>
                    </a:lnTo>
                    <a:lnTo>
                      <a:pt x="442" y="662"/>
                    </a:lnTo>
                    <a:lnTo>
                      <a:pt x="448" y="631"/>
                    </a:lnTo>
                    <a:lnTo>
                      <a:pt x="453" y="600"/>
                    </a:lnTo>
                    <a:lnTo>
                      <a:pt x="446" y="556"/>
                    </a:lnTo>
                    <a:lnTo>
                      <a:pt x="429" y="516"/>
                    </a:lnTo>
                    <a:lnTo>
                      <a:pt x="401" y="483"/>
                    </a:lnTo>
                    <a:lnTo>
                      <a:pt x="365" y="456"/>
                    </a:lnTo>
                    <a:lnTo>
                      <a:pt x="322" y="439"/>
                    </a:lnTo>
                    <a:lnTo>
                      <a:pt x="273" y="434"/>
                    </a:lnTo>
                    <a:lnTo>
                      <a:pt x="229" y="439"/>
                    </a:lnTo>
                    <a:lnTo>
                      <a:pt x="188" y="454"/>
                    </a:lnTo>
                    <a:lnTo>
                      <a:pt x="152" y="476"/>
                    </a:lnTo>
                    <a:lnTo>
                      <a:pt x="120" y="505"/>
                    </a:lnTo>
                    <a:lnTo>
                      <a:pt x="90" y="536"/>
                    </a:lnTo>
                    <a:lnTo>
                      <a:pt x="66" y="571"/>
                    </a:lnTo>
                    <a:lnTo>
                      <a:pt x="45" y="607"/>
                    </a:lnTo>
                    <a:lnTo>
                      <a:pt x="28" y="640"/>
                    </a:lnTo>
                    <a:lnTo>
                      <a:pt x="15" y="673"/>
                    </a:lnTo>
                    <a:lnTo>
                      <a:pt x="0" y="719"/>
                    </a:lnTo>
                    <a:lnTo>
                      <a:pt x="0" y="739"/>
                    </a:lnTo>
                    <a:lnTo>
                      <a:pt x="2" y="746"/>
                    </a:lnTo>
                    <a:lnTo>
                      <a:pt x="11" y="754"/>
                    </a:lnTo>
                    <a:lnTo>
                      <a:pt x="15" y="757"/>
                    </a:lnTo>
                    <a:lnTo>
                      <a:pt x="26" y="757"/>
                    </a:lnTo>
                    <a:lnTo>
                      <a:pt x="28" y="759"/>
                    </a:lnTo>
                    <a:lnTo>
                      <a:pt x="43" y="759"/>
                    </a:lnTo>
                    <a:lnTo>
                      <a:pt x="49" y="757"/>
                    </a:lnTo>
                    <a:lnTo>
                      <a:pt x="58" y="748"/>
                    </a:lnTo>
                    <a:lnTo>
                      <a:pt x="60" y="741"/>
                    </a:lnTo>
                    <a:lnTo>
                      <a:pt x="64" y="735"/>
                    </a:lnTo>
                    <a:lnTo>
                      <a:pt x="66" y="726"/>
                    </a:lnTo>
                    <a:lnTo>
                      <a:pt x="90" y="660"/>
                    </a:lnTo>
                    <a:lnTo>
                      <a:pt x="115" y="607"/>
                    </a:lnTo>
                    <a:lnTo>
                      <a:pt x="143" y="562"/>
                    </a:lnTo>
                    <a:lnTo>
                      <a:pt x="175" y="529"/>
                    </a:lnTo>
                    <a:lnTo>
                      <a:pt x="205" y="507"/>
                    </a:lnTo>
                    <a:lnTo>
                      <a:pt x="237" y="492"/>
                    </a:lnTo>
                    <a:lnTo>
                      <a:pt x="267" y="487"/>
                    </a:lnTo>
                    <a:lnTo>
                      <a:pt x="284" y="490"/>
                    </a:lnTo>
                    <a:lnTo>
                      <a:pt x="297" y="496"/>
                    </a:lnTo>
                    <a:lnTo>
                      <a:pt x="308" y="509"/>
                    </a:lnTo>
                    <a:lnTo>
                      <a:pt x="312" y="529"/>
                    </a:lnTo>
                    <a:lnTo>
                      <a:pt x="314" y="556"/>
                    </a:lnTo>
                    <a:lnTo>
                      <a:pt x="314" y="576"/>
                    </a:lnTo>
                    <a:lnTo>
                      <a:pt x="312" y="593"/>
                    </a:lnTo>
                    <a:lnTo>
                      <a:pt x="308" y="613"/>
                    </a:lnTo>
                    <a:lnTo>
                      <a:pt x="299" y="637"/>
                    </a:lnTo>
                    <a:lnTo>
                      <a:pt x="288" y="668"/>
                    </a:lnTo>
                    <a:lnTo>
                      <a:pt x="273" y="706"/>
                    </a:lnTo>
                    <a:lnTo>
                      <a:pt x="256" y="752"/>
                    </a:lnTo>
                    <a:lnTo>
                      <a:pt x="137" y="10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7" name="Freeform 16"/>
              <p:cNvSpPr>
                <a:spLocks/>
              </p:cNvSpPr>
              <p:nvPr/>
            </p:nvSpPr>
            <p:spPr bwMode="auto">
              <a:xfrm>
                <a:off x="9798" y="3768"/>
                <a:ext cx="626" cy="2790"/>
              </a:xfrm>
              <a:custGeom>
                <a:avLst/>
                <a:gdLst>
                  <a:gd name="T0" fmla="*/ 624 w 626"/>
                  <a:gd name="T1" fmla="*/ 1309 h 2790"/>
                  <a:gd name="T2" fmla="*/ 609 w 626"/>
                  <a:gd name="T3" fmla="*/ 1106 h 2790"/>
                  <a:gd name="T4" fmla="*/ 570 w 626"/>
                  <a:gd name="T5" fmla="*/ 880 h 2790"/>
                  <a:gd name="T6" fmla="*/ 500 w 626"/>
                  <a:gd name="T7" fmla="*/ 642 h 2790"/>
                  <a:gd name="T8" fmla="*/ 406 w 626"/>
                  <a:gd name="T9" fmla="*/ 441 h 2790"/>
                  <a:gd name="T10" fmla="*/ 318 w 626"/>
                  <a:gd name="T11" fmla="*/ 296 h 2790"/>
                  <a:gd name="T12" fmla="*/ 229 w 626"/>
                  <a:gd name="T13" fmla="*/ 181 h 2790"/>
                  <a:gd name="T14" fmla="*/ 148 w 626"/>
                  <a:gd name="T15" fmla="*/ 92 h 2790"/>
                  <a:gd name="T16" fmla="*/ 82 w 626"/>
                  <a:gd name="T17" fmla="*/ 33 h 2790"/>
                  <a:gd name="T18" fmla="*/ 39 w 626"/>
                  <a:gd name="T19" fmla="*/ 2 h 2790"/>
                  <a:gd name="T20" fmla="*/ 20 w 626"/>
                  <a:gd name="T21" fmla="*/ 0 h 2790"/>
                  <a:gd name="T22" fmla="*/ 5 w 626"/>
                  <a:gd name="T23" fmla="*/ 11 h 2790"/>
                  <a:gd name="T24" fmla="*/ 0 w 626"/>
                  <a:gd name="T25" fmla="*/ 26 h 2790"/>
                  <a:gd name="T26" fmla="*/ 7 w 626"/>
                  <a:gd name="T27" fmla="*/ 44 h 2790"/>
                  <a:gd name="T28" fmla="*/ 30 w 626"/>
                  <a:gd name="T29" fmla="*/ 70 h 2790"/>
                  <a:gd name="T30" fmla="*/ 122 w 626"/>
                  <a:gd name="T31" fmla="*/ 170 h 2790"/>
                  <a:gd name="T32" fmla="*/ 242 w 626"/>
                  <a:gd name="T33" fmla="*/ 353 h 2790"/>
                  <a:gd name="T34" fmla="*/ 340 w 626"/>
                  <a:gd name="T35" fmla="*/ 569 h 2790"/>
                  <a:gd name="T36" fmla="*/ 410 w 626"/>
                  <a:gd name="T37" fmla="*/ 814 h 2790"/>
                  <a:gd name="T38" fmla="*/ 455 w 626"/>
                  <a:gd name="T39" fmla="*/ 1090 h 2790"/>
                  <a:gd name="T40" fmla="*/ 470 w 626"/>
                  <a:gd name="T41" fmla="*/ 1395 h 2790"/>
                  <a:gd name="T42" fmla="*/ 461 w 626"/>
                  <a:gd name="T43" fmla="*/ 1633 h 2790"/>
                  <a:gd name="T44" fmla="*/ 432 w 626"/>
                  <a:gd name="T45" fmla="*/ 1872 h 2790"/>
                  <a:gd name="T46" fmla="*/ 378 w 626"/>
                  <a:gd name="T47" fmla="*/ 2101 h 2790"/>
                  <a:gd name="T48" fmla="*/ 297 w 626"/>
                  <a:gd name="T49" fmla="*/ 2322 h 2790"/>
                  <a:gd name="T50" fmla="*/ 184 w 626"/>
                  <a:gd name="T51" fmla="*/ 2527 h 2790"/>
                  <a:gd name="T52" fmla="*/ 37 w 626"/>
                  <a:gd name="T53" fmla="*/ 2715 h 2790"/>
                  <a:gd name="T54" fmla="*/ 3 w 626"/>
                  <a:gd name="T55" fmla="*/ 2752 h 2790"/>
                  <a:gd name="T56" fmla="*/ 0 w 626"/>
                  <a:gd name="T57" fmla="*/ 2761 h 2790"/>
                  <a:gd name="T58" fmla="*/ 11 w 626"/>
                  <a:gd name="T59" fmla="*/ 2785 h 2790"/>
                  <a:gd name="T60" fmla="*/ 28 w 626"/>
                  <a:gd name="T61" fmla="*/ 2790 h 2790"/>
                  <a:gd name="T62" fmla="*/ 58 w 626"/>
                  <a:gd name="T63" fmla="*/ 2774 h 2790"/>
                  <a:gd name="T64" fmla="*/ 116 w 626"/>
                  <a:gd name="T65" fmla="*/ 2728 h 2790"/>
                  <a:gd name="T66" fmla="*/ 192 w 626"/>
                  <a:gd name="T67" fmla="*/ 2651 h 2790"/>
                  <a:gd name="T68" fmla="*/ 280 w 626"/>
                  <a:gd name="T69" fmla="*/ 2545 h 2790"/>
                  <a:gd name="T70" fmla="*/ 372 w 626"/>
                  <a:gd name="T71" fmla="*/ 2410 h 2790"/>
                  <a:gd name="T72" fmla="*/ 457 w 626"/>
                  <a:gd name="T73" fmla="*/ 2247 h 2790"/>
                  <a:gd name="T74" fmla="*/ 551 w 626"/>
                  <a:gd name="T75" fmla="*/ 1984 h 2790"/>
                  <a:gd name="T76" fmla="*/ 602 w 626"/>
                  <a:gd name="T77" fmla="*/ 1733 h 2790"/>
                  <a:gd name="T78" fmla="*/ 624 w 626"/>
                  <a:gd name="T79" fmla="*/ 1499 h 279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26"/>
                  <a:gd name="T121" fmla="*/ 0 h 2790"/>
                  <a:gd name="T122" fmla="*/ 626 w 626"/>
                  <a:gd name="T123" fmla="*/ 2790 h 279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26" h="2790">
                    <a:moveTo>
                      <a:pt x="626" y="1395"/>
                    </a:moveTo>
                    <a:lnTo>
                      <a:pt x="624" y="1309"/>
                    </a:lnTo>
                    <a:lnTo>
                      <a:pt x="619" y="1212"/>
                    </a:lnTo>
                    <a:lnTo>
                      <a:pt x="609" y="1106"/>
                    </a:lnTo>
                    <a:lnTo>
                      <a:pt x="594" y="995"/>
                    </a:lnTo>
                    <a:lnTo>
                      <a:pt x="570" y="880"/>
                    </a:lnTo>
                    <a:lnTo>
                      <a:pt x="538" y="761"/>
                    </a:lnTo>
                    <a:lnTo>
                      <a:pt x="500" y="642"/>
                    </a:lnTo>
                    <a:lnTo>
                      <a:pt x="449" y="523"/>
                    </a:lnTo>
                    <a:lnTo>
                      <a:pt x="406" y="441"/>
                    </a:lnTo>
                    <a:lnTo>
                      <a:pt x="363" y="366"/>
                    </a:lnTo>
                    <a:lnTo>
                      <a:pt x="318" y="296"/>
                    </a:lnTo>
                    <a:lnTo>
                      <a:pt x="274" y="234"/>
                    </a:lnTo>
                    <a:lnTo>
                      <a:pt x="229" y="181"/>
                    </a:lnTo>
                    <a:lnTo>
                      <a:pt x="188" y="132"/>
                    </a:lnTo>
                    <a:lnTo>
                      <a:pt x="148" y="92"/>
                    </a:lnTo>
                    <a:lnTo>
                      <a:pt x="114" y="59"/>
                    </a:lnTo>
                    <a:lnTo>
                      <a:pt x="82" y="33"/>
                    </a:lnTo>
                    <a:lnTo>
                      <a:pt x="56" y="13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1" y="4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7" y="44"/>
                    </a:lnTo>
                    <a:lnTo>
                      <a:pt x="15" y="55"/>
                    </a:lnTo>
                    <a:lnTo>
                      <a:pt x="30" y="70"/>
                    </a:lnTo>
                    <a:lnTo>
                      <a:pt x="52" y="90"/>
                    </a:lnTo>
                    <a:lnTo>
                      <a:pt x="122" y="170"/>
                    </a:lnTo>
                    <a:lnTo>
                      <a:pt x="184" y="258"/>
                    </a:lnTo>
                    <a:lnTo>
                      <a:pt x="242" y="353"/>
                    </a:lnTo>
                    <a:lnTo>
                      <a:pt x="295" y="457"/>
                    </a:lnTo>
                    <a:lnTo>
                      <a:pt x="340" y="569"/>
                    </a:lnTo>
                    <a:lnTo>
                      <a:pt x="378" y="688"/>
                    </a:lnTo>
                    <a:lnTo>
                      <a:pt x="410" y="814"/>
                    </a:lnTo>
                    <a:lnTo>
                      <a:pt x="436" y="949"/>
                    </a:lnTo>
                    <a:lnTo>
                      <a:pt x="455" y="1090"/>
                    </a:lnTo>
                    <a:lnTo>
                      <a:pt x="466" y="1238"/>
                    </a:lnTo>
                    <a:lnTo>
                      <a:pt x="470" y="1395"/>
                    </a:lnTo>
                    <a:lnTo>
                      <a:pt x="468" y="1514"/>
                    </a:lnTo>
                    <a:lnTo>
                      <a:pt x="461" y="1633"/>
                    </a:lnTo>
                    <a:lnTo>
                      <a:pt x="449" y="1752"/>
                    </a:lnTo>
                    <a:lnTo>
                      <a:pt x="432" y="1872"/>
                    </a:lnTo>
                    <a:lnTo>
                      <a:pt x="408" y="1986"/>
                    </a:lnTo>
                    <a:lnTo>
                      <a:pt x="378" y="2101"/>
                    </a:lnTo>
                    <a:lnTo>
                      <a:pt x="342" y="2214"/>
                    </a:lnTo>
                    <a:lnTo>
                      <a:pt x="297" y="2322"/>
                    </a:lnTo>
                    <a:lnTo>
                      <a:pt x="244" y="2428"/>
                    </a:lnTo>
                    <a:lnTo>
                      <a:pt x="184" y="2527"/>
                    </a:lnTo>
                    <a:lnTo>
                      <a:pt x="114" y="2624"/>
                    </a:lnTo>
                    <a:lnTo>
                      <a:pt x="37" y="2715"/>
                    </a:lnTo>
                    <a:lnTo>
                      <a:pt x="9" y="2743"/>
                    </a:lnTo>
                    <a:lnTo>
                      <a:pt x="3" y="2752"/>
                    </a:lnTo>
                    <a:lnTo>
                      <a:pt x="0" y="2757"/>
                    </a:lnTo>
                    <a:lnTo>
                      <a:pt x="0" y="2761"/>
                    </a:lnTo>
                    <a:lnTo>
                      <a:pt x="5" y="2779"/>
                    </a:lnTo>
                    <a:lnTo>
                      <a:pt x="11" y="2785"/>
                    </a:lnTo>
                    <a:lnTo>
                      <a:pt x="17" y="2790"/>
                    </a:lnTo>
                    <a:lnTo>
                      <a:pt x="28" y="2790"/>
                    </a:lnTo>
                    <a:lnTo>
                      <a:pt x="39" y="2785"/>
                    </a:lnTo>
                    <a:lnTo>
                      <a:pt x="58" y="2774"/>
                    </a:lnTo>
                    <a:lnTo>
                      <a:pt x="84" y="2755"/>
                    </a:lnTo>
                    <a:lnTo>
                      <a:pt x="116" y="2728"/>
                    </a:lnTo>
                    <a:lnTo>
                      <a:pt x="152" y="2693"/>
                    </a:lnTo>
                    <a:lnTo>
                      <a:pt x="192" y="2651"/>
                    </a:lnTo>
                    <a:lnTo>
                      <a:pt x="235" y="2602"/>
                    </a:lnTo>
                    <a:lnTo>
                      <a:pt x="280" y="2545"/>
                    </a:lnTo>
                    <a:lnTo>
                      <a:pt x="327" y="2481"/>
                    </a:lnTo>
                    <a:lnTo>
                      <a:pt x="372" y="2410"/>
                    </a:lnTo>
                    <a:lnTo>
                      <a:pt x="414" y="2331"/>
                    </a:lnTo>
                    <a:lnTo>
                      <a:pt x="457" y="2247"/>
                    </a:lnTo>
                    <a:lnTo>
                      <a:pt x="510" y="2114"/>
                    </a:lnTo>
                    <a:lnTo>
                      <a:pt x="551" y="1984"/>
                    </a:lnTo>
                    <a:lnTo>
                      <a:pt x="581" y="1856"/>
                    </a:lnTo>
                    <a:lnTo>
                      <a:pt x="602" y="1733"/>
                    </a:lnTo>
                    <a:lnTo>
                      <a:pt x="617" y="1611"/>
                    </a:lnTo>
                    <a:lnTo>
                      <a:pt x="624" y="1499"/>
                    </a:lnTo>
                    <a:lnTo>
                      <a:pt x="626" y="13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827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667000" y="1905000"/>
            <a:ext cx="2141538" cy="1485900"/>
            <a:chOff x="1143000" y="1905000"/>
            <a:chExt cx="2142280" cy="1486381"/>
          </a:xfrm>
        </p:grpSpPr>
        <p:sp>
          <p:nvSpPr>
            <p:cNvPr id="4" name="Oval 3"/>
            <p:cNvSpPr/>
            <p:nvPr/>
          </p:nvSpPr>
          <p:spPr>
            <a:xfrm>
              <a:off x="1653250" y="23921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057400" y="19050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0480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43000" y="22098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56680" y="3162781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</p:grpSp>
      <p:grpSp>
        <p:nvGrpSpPr>
          <p:cNvPr id="57347" name="Group 24"/>
          <p:cNvGrpSpPr>
            <a:grpSpLocks/>
          </p:cNvGrpSpPr>
          <p:nvPr/>
        </p:nvGrpSpPr>
        <p:grpSpPr bwMode="auto">
          <a:xfrm>
            <a:off x="6324601" y="2057401"/>
            <a:ext cx="2538413" cy="1395413"/>
            <a:chOff x="4800600" y="2057400"/>
            <a:chExt cx="2537750" cy="1394750"/>
          </a:xfrm>
        </p:grpSpPr>
        <p:sp>
          <p:nvSpPr>
            <p:cNvPr id="11" name="Oval 10"/>
            <p:cNvSpPr/>
            <p:nvPr/>
          </p:nvSpPr>
          <p:spPr>
            <a:xfrm>
              <a:off x="5715000" y="2895600"/>
              <a:ext cx="228600" cy="2286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867400" y="2057400"/>
              <a:ext cx="228600" cy="2286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010400" y="2286000"/>
              <a:ext cx="228600" cy="2286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006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09750" y="3223550"/>
              <a:ext cx="228600" cy="228600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</p:grpSp>
      <p:sp>
        <p:nvSpPr>
          <p:cNvPr id="57348" name="Title 1"/>
          <p:cNvSpPr>
            <a:spLocks/>
          </p:cNvSpPr>
          <p:nvPr/>
        </p:nvSpPr>
        <p:spPr bwMode="auto">
          <a:xfrm>
            <a:off x="1981200" y="2746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>
                <a:latin typeface="Calibri" panose="020F0502020204030204" pitchFamily="34" charset="0"/>
              </a:rPr>
              <a:t>Standard Procrustes Distance</a:t>
            </a:r>
          </a:p>
        </p:txBody>
      </p:sp>
      <p:sp>
        <p:nvSpPr>
          <p:cNvPr id="48219" name="Title 1"/>
          <p:cNvSpPr>
            <a:spLocks/>
          </p:cNvSpPr>
          <p:nvPr/>
        </p:nvSpPr>
        <p:spPr bwMode="auto">
          <a:xfrm>
            <a:off x="1962150" y="266701"/>
            <a:ext cx="8229600" cy="5635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>
                <a:latin typeface="Calibri" panose="020F0502020204030204" pitchFamily="34" charset="0"/>
              </a:rPr>
              <a:t>Modified Procrustes Distance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67125" y="1066801"/>
            <a:ext cx="4954588" cy="563563"/>
            <a:chOff x="768" y="672"/>
            <a:chExt cx="3121" cy="355"/>
          </a:xfrm>
        </p:grpSpPr>
        <p:grpSp>
          <p:nvGrpSpPr>
            <p:cNvPr id="57352" name="Group 10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768" y="687"/>
              <a:ext cx="738" cy="321"/>
              <a:chOff x="4156" y="3768"/>
              <a:chExt cx="6268" cy="2790"/>
            </a:xfrm>
          </p:grpSpPr>
          <p:sp>
            <p:nvSpPr>
              <p:cNvPr id="57354" name="Freeform 12"/>
              <p:cNvSpPr>
                <a:spLocks/>
              </p:cNvSpPr>
              <p:nvPr/>
            </p:nvSpPr>
            <p:spPr bwMode="auto">
              <a:xfrm>
                <a:off x="4156" y="3894"/>
                <a:ext cx="1916" cy="2028"/>
              </a:xfrm>
              <a:custGeom>
                <a:avLst/>
                <a:gdLst>
                  <a:gd name="T0" fmla="*/ 1914 w 1916"/>
                  <a:gd name="T1" fmla="*/ 19 h 2028"/>
                  <a:gd name="T2" fmla="*/ 1901 w 1916"/>
                  <a:gd name="T3" fmla="*/ 2 h 2028"/>
                  <a:gd name="T4" fmla="*/ 1878 w 1916"/>
                  <a:gd name="T5" fmla="*/ 2 h 2028"/>
                  <a:gd name="T6" fmla="*/ 1658 w 1916"/>
                  <a:gd name="T7" fmla="*/ 247 h 2028"/>
                  <a:gd name="T8" fmla="*/ 1620 w 1916"/>
                  <a:gd name="T9" fmla="*/ 192 h 2028"/>
                  <a:gd name="T10" fmla="*/ 1536 w 1916"/>
                  <a:gd name="T11" fmla="*/ 108 h 2028"/>
                  <a:gd name="T12" fmla="*/ 1402 w 1916"/>
                  <a:gd name="T13" fmla="*/ 33 h 2028"/>
                  <a:gd name="T14" fmla="*/ 1210 w 1916"/>
                  <a:gd name="T15" fmla="*/ 0 h 2028"/>
                  <a:gd name="T16" fmla="*/ 853 w 1916"/>
                  <a:gd name="T17" fmla="*/ 68 h 2028"/>
                  <a:gd name="T18" fmla="*/ 525 w 1916"/>
                  <a:gd name="T19" fmla="*/ 258 h 2028"/>
                  <a:gd name="T20" fmla="*/ 252 w 1916"/>
                  <a:gd name="T21" fmla="*/ 538 h 2028"/>
                  <a:gd name="T22" fmla="*/ 68 w 1916"/>
                  <a:gd name="T23" fmla="*/ 883 h 2028"/>
                  <a:gd name="T24" fmla="*/ 0 w 1916"/>
                  <a:gd name="T25" fmla="*/ 1262 h 2028"/>
                  <a:gd name="T26" fmla="*/ 49 w 1916"/>
                  <a:gd name="T27" fmla="*/ 1554 h 2028"/>
                  <a:gd name="T28" fmla="*/ 181 w 1916"/>
                  <a:gd name="T29" fmla="*/ 1785 h 2028"/>
                  <a:gd name="T30" fmla="*/ 384 w 1916"/>
                  <a:gd name="T31" fmla="*/ 1946 h 2028"/>
                  <a:gd name="T32" fmla="*/ 638 w 1916"/>
                  <a:gd name="T33" fmla="*/ 2021 h 2028"/>
                  <a:gd name="T34" fmla="*/ 924 w 1916"/>
                  <a:gd name="T35" fmla="*/ 2004 h 2028"/>
                  <a:gd name="T36" fmla="*/ 1178 w 1916"/>
                  <a:gd name="T37" fmla="*/ 1891 h 2028"/>
                  <a:gd name="T38" fmla="*/ 1383 w 1916"/>
                  <a:gd name="T39" fmla="*/ 1719 h 2028"/>
                  <a:gd name="T40" fmla="*/ 1528 w 1916"/>
                  <a:gd name="T41" fmla="*/ 1518 h 2028"/>
                  <a:gd name="T42" fmla="*/ 1594 w 1916"/>
                  <a:gd name="T43" fmla="*/ 1364 h 2028"/>
                  <a:gd name="T44" fmla="*/ 1611 w 1916"/>
                  <a:gd name="T45" fmla="*/ 1297 h 2028"/>
                  <a:gd name="T46" fmla="*/ 1605 w 1916"/>
                  <a:gd name="T47" fmla="*/ 1278 h 2028"/>
                  <a:gd name="T48" fmla="*/ 1590 w 1916"/>
                  <a:gd name="T49" fmla="*/ 1269 h 2028"/>
                  <a:gd name="T50" fmla="*/ 1551 w 1916"/>
                  <a:gd name="T51" fmla="*/ 1280 h 2028"/>
                  <a:gd name="T52" fmla="*/ 1517 w 1916"/>
                  <a:gd name="T53" fmla="*/ 1377 h 2028"/>
                  <a:gd name="T54" fmla="*/ 1434 w 1916"/>
                  <a:gd name="T55" fmla="*/ 1549 h 2028"/>
                  <a:gd name="T56" fmla="*/ 1272 w 1916"/>
                  <a:gd name="T57" fmla="*/ 1737 h 2028"/>
                  <a:gd name="T58" fmla="*/ 1041 w 1916"/>
                  <a:gd name="T59" fmla="*/ 1882 h 2028"/>
                  <a:gd name="T60" fmla="*/ 836 w 1916"/>
                  <a:gd name="T61" fmla="*/ 1938 h 2028"/>
                  <a:gd name="T62" fmla="*/ 676 w 1916"/>
                  <a:gd name="T63" fmla="*/ 1933 h 2028"/>
                  <a:gd name="T64" fmla="*/ 529 w 1916"/>
                  <a:gd name="T65" fmla="*/ 1887 h 2028"/>
                  <a:gd name="T66" fmla="*/ 399 w 1916"/>
                  <a:gd name="T67" fmla="*/ 1796 h 2028"/>
                  <a:gd name="T68" fmla="*/ 301 w 1916"/>
                  <a:gd name="T69" fmla="*/ 1651 h 2028"/>
                  <a:gd name="T70" fmla="*/ 250 w 1916"/>
                  <a:gd name="T71" fmla="*/ 1443 h 2028"/>
                  <a:gd name="T72" fmla="*/ 252 w 1916"/>
                  <a:gd name="T73" fmla="*/ 1247 h 2028"/>
                  <a:gd name="T74" fmla="*/ 296 w 1916"/>
                  <a:gd name="T75" fmla="*/ 1002 h 2028"/>
                  <a:gd name="T76" fmla="*/ 397 w 1916"/>
                  <a:gd name="T77" fmla="*/ 710 h 2028"/>
                  <a:gd name="T78" fmla="*/ 572 w 1916"/>
                  <a:gd name="T79" fmla="*/ 423 h 2028"/>
                  <a:gd name="T80" fmla="*/ 789 w 1916"/>
                  <a:gd name="T81" fmla="*/ 229 h 2028"/>
                  <a:gd name="T82" fmla="*/ 1050 w 1916"/>
                  <a:gd name="T83" fmla="*/ 110 h 2028"/>
                  <a:gd name="T84" fmla="*/ 1304 w 1916"/>
                  <a:gd name="T85" fmla="*/ 90 h 2028"/>
                  <a:gd name="T86" fmla="*/ 1483 w 1916"/>
                  <a:gd name="T87" fmla="*/ 165 h 2028"/>
                  <a:gd name="T88" fmla="*/ 1605 w 1916"/>
                  <a:gd name="T89" fmla="*/ 320 h 2028"/>
                  <a:gd name="T90" fmla="*/ 1662 w 1916"/>
                  <a:gd name="T91" fmla="*/ 538 h 2028"/>
                  <a:gd name="T92" fmla="*/ 1662 w 1916"/>
                  <a:gd name="T93" fmla="*/ 717 h 2028"/>
                  <a:gd name="T94" fmla="*/ 1658 w 1916"/>
                  <a:gd name="T95" fmla="*/ 766 h 2028"/>
                  <a:gd name="T96" fmla="*/ 1679 w 1916"/>
                  <a:gd name="T97" fmla="*/ 792 h 2028"/>
                  <a:gd name="T98" fmla="*/ 1726 w 1916"/>
                  <a:gd name="T99" fmla="*/ 790 h 2028"/>
                  <a:gd name="T100" fmla="*/ 1746 w 1916"/>
                  <a:gd name="T101" fmla="*/ 739 h 202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916"/>
                  <a:gd name="T154" fmla="*/ 0 h 2028"/>
                  <a:gd name="T155" fmla="*/ 1916 w 1916"/>
                  <a:gd name="T156" fmla="*/ 2028 h 202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916" h="2028">
                    <a:moveTo>
                      <a:pt x="1916" y="26"/>
                    </a:moveTo>
                    <a:lnTo>
                      <a:pt x="1916" y="22"/>
                    </a:lnTo>
                    <a:lnTo>
                      <a:pt x="1914" y="19"/>
                    </a:lnTo>
                    <a:lnTo>
                      <a:pt x="1914" y="13"/>
                    </a:lnTo>
                    <a:lnTo>
                      <a:pt x="1908" y="6"/>
                    </a:lnTo>
                    <a:lnTo>
                      <a:pt x="1901" y="2"/>
                    </a:lnTo>
                    <a:lnTo>
                      <a:pt x="1895" y="0"/>
                    </a:lnTo>
                    <a:lnTo>
                      <a:pt x="1882" y="0"/>
                    </a:lnTo>
                    <a:lnTo>
                      <a:pt x="1878" y="2"/>
                    </a:lnTo>
                    <a:lnTo>
                      <a:pt x="1871" y="6"/>
                    </a:lnTo>
                    <a:lnTo>
                      <a:pt x="1846" y="33"/>
                    </a:lnTo>
                    <a:lnTo>
                      <a:pt x="1658" y="247"/>
                    </a:lnTo>
                    <a:lnTo>
                      <a:pt x="1649" y="234"/>
                    </a:lnTo>
                    <a:lnTo>
                      <a:pt x="1637" y="216"/>
                    </a:lnTo>
                    <a:lnTo>
                      <a:pt x="1620" y="192"/>
                    </a:lnTo>
                    <a:lnTo>
                      <a:pt x="1596" y="165"/>
                    </a:lnTo>
                    <a:lnTo>
                      <a:pt x="1571" y="136"/>
                    </a:lnTo>
                    <a:lnTo>
                      <a:pt x="1536" y="108"/>
                    </a:lnTo>
                    <a:lnTo>
                      <a:pt x="1498" y="79"/>
                    </a:lnTo>
                    <a:lnTo>
                      <a:pt x="1453" y="55"/>
                    </a:lnTo>
                    <a:lnTo>
                      <a:pt x="1402" y="33"/>
                    </a:lnTo>
                    <a:lnTo>
                      <a:pt x="1344" y="15"/>
                    </a:lnTo>
                    <a:lnTo>
                      <a:pt x="1280" y="2"/>
                    </a:lnTo>
                    <a:lnTo>
                      <a:pt x="1210" y="0"/>
                    </a:lnTo>
                    <a:lnTo>
                      <a:pt x="1090" y="8"/>
                    </a:lnTo>
                    <a:lnTo>
                      <a:pt x="971" y="30"/>
                    </a:lnTo>
                    <a:lnTo>
                      <a:pt x="853" y="68"/>
                    </a:lnTo>
                    <a:lnTo>
                      <a:pt x="738" y="119"/>
                    </a:lnTo>
                    <a:lnTo>
                      <a:pt x="629" y="183"/>
                    </a:lnTo>
                    <a:lnTo>
                      <a:pt x="525" y="258"/>
                    </a:lnTo>
                    <a:lnTo>
                      <a:pt x="427" y="342"/>
                    </a:lnTo>
                    <a:lnTo>
                      <a:pt x="335" y="437"/>
                    </a:lnTo>
                    <a:lnTo>
                      <a:pt x="252" y="538"/>
                    </a:lnTo>
                    <a:lnTo>
                      <a:pt x="179" y="646"/>
                    </a:lnTo>
                    <a:lnTo>
                      <a:pt x="117" y="763"/>
                    </a:lnTo>
                    <a:lnTo>
                      <a:pt x="68" y="883"/>
                    </a:lnTo>
                    <a:lnTo>
                      <a:pt x="32" y="1006"/>
                    </a:lnTo>
                    <a:lnTo>
                      <a:pt x="8" y="1134"/>
                    </a:lnTo>
                    <a:lnTo>
                      <a:pt x="0" y="1262"/>
                    </a:lnTo>
                    <a:lnTo>
                      <a:pt x="6" y="1366"/>
                    </a:lnTo>
                    <a:lnTo>
                      <a:pt x="21" y="1463"/>
                    </a:lnTo>
                    <a:lnTo>
                      <a:pt x="49" y="1554"/>
                    </a:lnTo>
                    <a:lnTo>
                      <a:pt x="83" y="1640"/>
                    </a:lnTo>
                    <a:lnTo>
                      <a:pt x="128" y="1717"/>
                    </a:lnTo>
                    <a:lnTo>
                      <a:pt x="181" y="1785"/>
                    </a:lnTo>
                    <a:lnTo>
                      <a:pt x="243" y="1847"/>
                    </a:lnTo>
                    <a:lnTo>
                      <a:pt x="309" y="1900"/>
                    </a:lnTo>
                    <a:lnTo>
                      <a:pt x="384" y="1946"/>
                    </a:lnTo>
                    <a:lnTo>
                      <a:pt x="463" y="1982"/>
                    </a:lnTo>
                    <a:lnTo>
                      <a:pt x="548" y="2006"/>
                    </a:lnTo>
                    <a:lnTo>
                      <a:pt x="638" y="2021"/>
                    </a:lnTo>
                    <a:lnTo>
                      <a:pt x="732" y="2028"/>
                    </a:lnTo>
                    <a:lnTo>
                      <a:pt x="830" y="2021"/>
                    </a:lnTo>
                    <a:lnTo>
                      <a:pt x="924" y="2004"/>
                    </a:lnTo>
                    <a:lnTo>
                      <a:pt x="1016" y="1973"/>
                    </a:lnTo>
                    <a:lnTo>
                      <a:pt x="1099" y="1935"/>
                    </a:lnTo>
                    <a:lnTo>
                      <a:pt x="1178" y="1891"/>
                    </a:lnTo>
                    <a:lnTo>
                      <a:pt x="1250" y="1840"/>
                    </a:lnTo>
                    <a:lnTo>
                      <a:pt x="1314" y="1788"/>
                    </a:lnTo>
                    <a:lnTo>
                      <a:pt x="1383" y="1719"/>
                    </a:lnTo>
                    <a:lnTo>
                      <a:pt x="1442" y="1648"/>
                    </a:lnTo>
                    <a:lnTo>
                      <a:pt x="1489" y="1582"/>
                    </a:lnTo>
                    <a:lnTo>
                      <a:pt x="1528" y="1518"/>
                    </a:lnTo>
                    <a:lnTo>
                      <a:pt x="1558" y="1459"/>
                    </a:lnTo>
                    <a:lnTo>
                      <a:pt x="1579" y="1408"/>
                    </a:lnTo>
                    <a:lnTo>
                      <a:pt x="1594" y="1364"/>
                    </a:lnTo>
                    <a:lnTo>
                      <a:pt x="1605" y="1328"/>
                    </a:lnTo>
                    <a:lnTo>
                      <a:pt x="1609" y="1306"/>
                    </a:lnTo>
                    <a:lnTo>
                      <a:pt x="1611" y="1297"/>
                    </a:lnTo>
                    <a:lnTo>
                      <a:pt x="1611" y="1289"/>
                    </a:lnTo>
                    <a:lnTo>
                      <a:pt x="1607" y="1282"/>
                    </a:lnTo>
                    <a:lnTo>
                      <a:pt x="1605" y="1278"/>
                    </a:lnTo>
                    <a:lnTo>
                      <a:pt x="1600" y="1273"/>
                    </a:lnTo>
                    <a:lnTo>
                      <a:pt x="1594" y="1271"/>
                    </a:lnTo>
                    <a:lnTo>
                      <a:pt x="1590" y="1269"/>
                    </a:lnTo>
                    <a:lnTo>
                      <a:pt x="1579" y="1269"/>
                    </a:lnTo>
                    <a:lnTo>
                      <a:pt x="1564" y="1271"/>
                    </a:lnTo>
                    <a:lnTo>
                      <a:pt x="1551" y="1280"/>
                    </a:lnTo>
                    <a:lnTo>
                      <a:pt x="1545" y="1297"/>
                    </a:lnTo>
                    <a:lnTo>
                      <a:pt x="1534" y="1333"/>
                    </a:lnTo>
                    <a:lnTo>
                      <a:pt x="1517" y="1377"/>
                    </a:lnTo>
                    <a:lnTo>
                      <a:pt x="1496" y="1430"/>
                    </a:lnTo>
                    <a:lnTo>
                      <a:pt x="1468" y="1487"/>
                    </a:lnTo>
                    <a:lnTo>
                      <a:pt x="1434" y="1549"/>
                    </a:lnTo>
                    <a:lnTo>
                      <a:pt x="1389" y="1611"/>
                    </a:lnTo>
                    <a:lnTo>
                      <a:pt x="1336" y="1675"/>
                    </a:lnTo>
                    <a:lnTo>
                      <a:pt x="1272" y="1737"/>
                    </a:lnTo>
                    <a:lnTo>
                      <a:pt x="1193" y="1799"/>
                    </a:lnTo>
                    <a:lnTo>
                      <a:pt x="1116" y="1845"/>
                    </a:lnTo>
                    <a:lnTo>
                      <a:pt x="1041" y="1882"/>
                    </a:lnTo>
                    <a:lnTo>
                      <a:pt x="971" y="1911"/>
                    </a:lnTo>
                    <a:lnTo>
                      <a:pt x="903" y="1929"/>
                    </a:lnTo>
                    <a:lnTo>
                      <a:pt x="836" y="1938"/>
                    </a:lnTo>
                    <a:lnTo>
                      <a:pt x="775" y="1942"/>
                    </a:lnTo>
                    <a:lnTo>
                      <a:pt x="725" y="1940"/>
                    </a:lnTo>
                    <a:lnTo>
                      <a:pt x="676" y="1933"/>
                    </a:lnTo>
                    <a:lnTo>
                      <a:pt x="627" y="1922"/>
                    </a:lnTo>
                    <a:lnTo>
                      <a:pt x="578" y="1907"/>
                    </a:lnTo>
                    <a:lnTo>
                      <a:pt x="529" y="1887"/>
                    </a:lnTo>
                    <a:lnTo>
                      <a:pt x="484" y="1863"/>
                    </a:lnTo>
                    <a:lnTo>
                      <a:pt x="439" y="1832"/>
                    </a:lnTo>
                    <a:lnTo>
                      <a:pt x="399" y="1796"/>
                    </a:lnTo>
                    <a:lnTo>
                      <a:pt x="363" y="1752"/>
                    </a:lnTo>
                    <a:lnTo>
                      <a:pt x="328" y="1704"/>
                    </a:lnTo>
                    <a:lnTo>
                      <a:pt x="301" y="1651"/>
                    </a:lnTo>
                    <a:lnTo>
                      <a:pt x="277" y="1589"/>
                    </a:lnTo>
                    <a:lnTo>
                      <a:pt x="260" y="1520"/>
                    </a:lnTo>
                    <a:lnTo>
                      <a:pt x="250" y="1443"/>
                    </a:lnTo>
                    <a:lnTo>
                      <a:pt x="245" y="1362"/>
                    </a:lnTo>
                    <a:lnTo>
                      <a:pt x="247" y="1311"/>
                    </a:lnTo>
                    <a:lnTo>
                      <a:pt x="252" y="1247"/>
                    </a:lnTo>
                    <a:lnTo>
                      <a:pt x="262" y="1174"/>
                    </a:lnTo>
                    <a:lnTo>
                      <a:pt x="275" y="1092"/>
                    </a:lnTo>
                    <a:lnTo>
                      <a:pt x="296" y="1002"/>
                    </a:lnTo>
                    <a:lnTo>
                      <a:pt x="322" y="907"/>
                    </a:lnTo>
                    <a:lnTo>
                      <a:pt x="354" y="810"/>
                    </a:lnTo>
                    <a:lnTo>
                      <a:pt x="397" y="710"/>
                    </a:lnTo>
                    <a:lnTo>
                      <a:pt x="446" y="611"/>
                    </a:lnTo>
                    <a:lnTo>
                      <a:pt x="503" y="514"/>
                    </a:lnTo>
                    <a:lnTo>
                      <a:pt x="572" y="423"/>
                    </a:lnTo>
                    <a:lnTo>
                      <a:pt x="638" y="353"/>
                    </a:lnTo>
                    <a:lnTo>
                      <a:pt x="710" y="287"/>
                    </a:lnTo>
                    <a:lnTo>
                      <a:pt x="789" y="229"/>
                    </a:lnTo>
                    <a:lnTo>
                      <a:pt x="873" y="181"/>
                    </a:lnTo>
                    <a:lnTo>
                      <a:pt x="960" y="139"/>
                    </a:lnTo>
                    <a:lnTo>
                      <a:pt x="1050" y="110"/>
                    </a:lnTo>
                    <a:lnTo>
                      <a:pt x="1139" y="92"/>
                    </a:lnTo>
                    <a:lnTo>
                      <a:pt x="1231" y="86"/>
                    </a:lnTo>
                    <a:lnTo>
                      <a:pt x="1304" y="90"/>
                    </a:lnTo>
                    <a:lnTo>
                      <a:pt x="1370" y="106"/>
                    </a:lnTo>
                    <a:lnTo>
                      <a:pt x="1430" y="132"/>
                    </a:lnTo>
                    <a:lnTo>
                      <a:pt x="1483" y="165"/>
                    </a:lnTo>
                    <a:lnTo>
                      <a:pt x="1530" y="209"/>
                    </a:lnTo>
                    <a:lnTo>
                      <a:pt x="1571" y="260"/>
                    </a:lnTo>
                    <a:lnTo>
                      <a:pt x="1605" y="320"/>
                    </a:lnTo>
                    <a:lnTo>
                      <a:pt x="1630" y="386"/>
                    </a:lnTo>
                    <a:lnTo>
                      <a:pt x="1649" y="459"/>
                    </a:lnTo>
                    <a:lnTo>
                      <a:pt x="1662" y="538"/>
                    </a:lnTo>
                    <a:lnTo>
                      <a:pt x="1664" y="624"/>
                    </a:lnTo>
                    <a:lnTo>
                      <a:pt x="1664" y="697"/>
                    </a:lnTo>
                    <a:lnTo>
                      <a:pt x="1662" y="717"/>
                    </a:lnTo>
                    <a:lnTo>
                      <a:pt x="1660" y="735"/>
                    </a:lnTo>
                    <a:lnTo>
                      <a:pt x="1658" y="746"/>
                    </a:lnTo>
                    <a:lnTo>
                      <a:pt x="1658" y="766"/>
                    </a:lnTo>
                    <a:lnTo>
                      <a:pt x="1660" y="779"/>
                    </a:lnTo>
                    <a:lnTo>
                      <a:pt x="1669" y="788"/>
                    </a:lnTo>
                    <a:lnTo>
                      <a:pt x="1679" y="792"/>
                    </a:lnTo>
                    <a:lnTo>
                      <a:pt x="1690" y="794"/>
                    </a:lnTo>
                    <a:lnTo>
                      <a:pt x="1716" y="794"/>
                    </a:lnTo>
                    <a:lnTo>
                      <a:pt x="1726" y="790"/>
                    </a:lnTo>
                    <a:lnTo>
                      <a:pt x="1733" y="779"/>
                    </a:lnTo>
                    <a:lnTo>
                      <a:pt x="1739" y="763"/>
                    </a:lnTo>
                    <a:lnTo>
                      <a:pt x="1746" y="739"/>
                    </a:lnTo>
                    <a:lnTo>
                      <a:pt x="191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5" name="Freeform 13"/>
              <p:cNvSpPr>
                <a:spLocks/>
              </p:cNvSpPr>
              <p:nvPr/>
            </p:nvSpPr>
            <p:spPr bwMode="auto">
              <a:xfrm>
                <a:off x="6412" y="3768"/>
                <a:ext cx="627" cy="2790"/>
              </a:xfrm>
              <a:custGeom>
                <a:avLst/>
                <a:gdLst>
                  <a:gd name="T0" fmla="*/ 627 w 627"/>
                  <a:gd name="T1" fmla="*/ 2757 h 2790"/>
                  <a:gd name="T2" fmla="*/ 621 w 627"/>
                  <a:gd name="T3" fmla="*/ 2746 h 2790"/>
                  <a:gd name="T4" fmla="*/ 599 w 627"/>
                  <a:gd name="T5" fmla="*/ 2721 h 2790"/>
                  <a:gd name="T6" fmla="*/ 507 w 627"/>
                  <a:gd name="T7" fmla="*/ 2618 h 2790"/>
                  <a:gd name="T8" fmla="*/ 384 w 627"/>
                  <a:gd name="T9" fmla="*/ 2432 h 2790"/>
                  <a:gd name="T10" fmla="*/ 292 w 627"/>
                  <a:gd name="T11" fmla="*/ 2234 h 2790"/>
                  <a:gd name="T12" fmla="*/ 228 w 627"/>
                  <a:gd name="T13" fmla="*/ 2024 h 2790"/>
                  <a:gd name="T14" fmla="*/ 185 w 627"/>
                  <a:gd name="T15" fmla="*/ 1810 h 2790"/>
                  <a:gd name="T16" fmla="*/ 164 w 627"/>
                  <a:gd name="T17" fmla="*/ 1598 h 2790"/>
                  <a:gd name="T18" fmla="*/ 158 w 627"/>
                  <a:gd name="T19" fmla="*/ 1395 h 2790"/>
                  <a:gd name="T20" fmla="*/ 166 w 627"/>
                  <a:gd name="T21" fmla="*/ 1152 h 2790"/>
                  <a:gd name="T22" fmla="*/ 196 w 627"/>
                  <a:gd name="T23" fmla="*/ 914 h 2790"/>
                  <a:gd name="T24" fmla="*/ 249 w 627"/>
                  <a:gd name="T25" fmla="*/ 684 h 2790"/>
                  <a:gd name="T26" fmla="*/ 330 w 627"/>
                  <a:gd name="T27" fmla="*/ 463 h 2790"/>
                  <a:gd name="T28" fmla="*/ 443 w 627"/>
                  <a:gd name="T29" fmla="*/ 260 h 2790"/>
                  <a:gd name="T30" fmla="*/ 591 w 627"/>
                  <a:gd name="T31" fmla="*/ 75 h 2790"/>
                  <a:gd name="T32" fmla="*/ 625 w 627"/>
                  <a:gd name="T33" fmla="*/ 33 h 2790"/>
                  <a:gd name="T34" fmla="*/ 625 w 627"/>
                  <a:gd name="T35" fmla="*/ 17 h 2790"/>
                  <a:gd name="T36" fmla="*/ 614 w 627"/>
                  <a:gd name="T37" fmla="*/ 2 h 2790"/>
                  <a:gd name="T38" fmla="*/ 599 w 627"/>
                  <a:gd name="T39" fmla="*/ 0 h 2790"/>
                  <a:gd name="T40" fmla="*/ 569 w 627"/>
                  <a:gd name="T41" fmla="*/ 15 h 2790"/>
                  <a:gd name="T42" fmla="*/ 512 w 627"/>
                  <a:gd name="T43" fmla="*/ 62 h 2790"/>
                  <a:gd name="T44" fmla="*/ 435 w 627"/>
                  <a:gd name="T45" fmla="*/ 139 h 2790"/>
                  <a:gd name="T46" fmla="*/ 345 w 627"/>
                  <a:gd name="T47" fmla="*/ 245 h 2790"/>
                  <a:gd name="T48" fmla="*/ 256 w 627"/>
                  <a:gd name="T49" fmla="*/ 379 h 2790"/>
                  <a:gd name="T50" fmla="*/ 170 w 627"/>
                  <a:gd name="T51" fmla="*/ 543 h 2790"/>
                  <a:gd name="T52" fmla="*/ 76 w 627"/>
                  <a:gd name="T53" fmla="*/ 805 h 2790"/>
                  <a:gd name="T54" fmla="*/ 23 w 627"/>
                  <a:gd name="T55" fmla="*/ 1057 h 2790"/>
                  <a:gd name="T56" fmla="*/ 2 w 627"/>
                  <a:gd name="T57" fmla="*/ 1289 h 2790"/>
                  <a:gd name="T58" fmla="*/ 2 w 627"/>
                  <a:gd name="T59" fmla="*/ 1481 h 2790"/>
                  <a:gd name="T60" fmla="*/ 17 w 627"/>
                  <a:gd name="T61" fmla="*/ 1682 h 2790"/>
                  <a:gd name="T62" fmla="*/ 57 w 627"/>
                  <a:gd name="T63" fmla="*/ 1909 h 2790"/>
                  <a:gd name="T64" fmla="*/ 128 w 627"/>
                  <a:gd name="T65" fmla="*/ 2145 h 2790"/>
                  <a:gd name="T66" fmla="*/ 219 w 627"/>
                  <a:gd name="T67" fmla="*/ 2346 h 2790"/>
                  <a:gd name="T68" fmla="*/ 309 w 627"/>
                  <a:gd name="T69" fmla="*/ 2492 h 2790"/>
                  <a:gd name="T70" fmla="*/ 397 w 627"/>
                  <a:gd name="T71" fmla="*/ 2609 h 2790"/>
                  <a:gd name="T72" fmla="*/ 478 w 627"/>
                  <a:gd name="T73" fmla="*/ 2697 h 2790"/>
                  <a:gd name="T74" fmla="*/ 544 w 627"/>
                  <a:gd name="T75" fmla="*/ 2757 h 2790"/>
                  <a:gd name="T76" fmla="*/ 589 w 627"/>
                  <a:gd name="T77" fmla="*/ 2785 h 2790"/>
                  <a:gd name="T78" fmla="*/ 608 w 627"/>
                  <a:gd name="T79" fmla="*/ 2790 h 2790"/>
                  <a:gd name="T80" fmla="*/ 623 w 627"/>
                  <a:gd name="T81" fmla="*/ 2779 h 27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27"/>
                  <a:gd name="T124" fmla="*/ 0 h 2790"/>
                  <a:gd name="T125" fmla="*/ 627 w 627"/>
                  <a:gd name="T126" fmla="*/ 2790 h 27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27" h="2790">
                    <a:moveTo>
                      <a:pt x="627" y="2761"/>
                    </a:moveTo>
                    <a:lnTo>
                      <a:pt x="627" y="2757"/>
                    </a:lnTo>
                    <a:lnTo>
                      <a:pt x="625" y="2752"/>
                    </a:lnTo>
                    <a:lnTo>
                      <a:pt x="621" y="2746"/>
                    </a:lnTo>
                    <a:lnTo>
                      <a:pt x="612" y="2737"/>
                    </a:lnTo>
                    <a:lnTo>
                      <a:pt x="599" y="2721"/>
                    </a:lnTo>
                    <a:lnTo>
                      <a:pt x="580" y="2702"/>
                    </a:lnTo>
                    <a:lnTo>
                      <a:pt x="507" y="2618"/>
                    </a:lnTo>
                    <a:lnTo>
                      <a:pt x="441" y="2527"/>
                    </a:lnTo>
                    <a:lnTo>
                      <a:pt x="384" y="2432"/>
                    </a:lnTo>
                    <a:lnTo>
                      <a:pt x="335" y="2335"/>
                    </a:lnTo>
                    <a:lnTo>
                      <a:pt x="292" y="2234"/>
                    </a:lnTo>
                    <a:lnTo>
                      <a:pt x="258" y="2130"/>
                    </a:lnTo>
                    <a:lnTo>
                      <a:pt x="228" y="2024"/>
                    </a:lnTo>
                    <a:lnTo>
                      <a:pt x="204" y="1916"/>
                    </a:lnTo>
                    <a:lnTo>
                      <a:pt x="185" y="1810"/>
                    </a:lnTo>
                    <a:lnTo>
                      <a:pt x="172" y="1704"/>
                    </a:lnTo>
                    <a:lnTo>
                      <a:pt x="164" y="1598"/>
                    </a:lnTo>
                    <a:lnTo>
                      <a:pt x="158" y="1494"/>
                    </a:lnTo>
                    <a:lnTo>
                      <a:pt x="158" y="1395"/>
                    </a:lnTo>
                    <a:lnTo>
                      <a:pt x="160" y="1273"/>
                    </a:lnTo>
                    <a:lnTo>
                      <a:pt x="166" y="1152"/>
                    </a:lnTo>
                    <a:lnTo>
                      <a:pt x="179" y="1033"/>
                    </a:lnTo>
                    <a:lnTo>
                      <a:pt x="196" y="914"/>
                    </a:lnTo>
                    <a:lnTo>
                      <a:pt x="219" y="797"/>
                    </a:lnTo>
                    <a:lnTo>
                      <a:pt x="249" y="684"/>
                    </a:lnTo>
                    <a:lnTo>
                      <a:pt x="286" y="571"/>
                    </a:lnTo>
                    <a:lnTo>
                      <a:pt x="330" y="463"/>
                    </a:lnTo>
                    <a:lnTo>
                      <a:pt x="384" y="360"/>
                    </a:lnTo>
                    <a:lnTo>
                      <a:pt x="443" y="260"/>
                    </a:lnTo>
                    <a:lnTo>
                      <a:pt x="512" y="165"/>
                    </a:lnTo>
                    <a:lnTo>
                      <a:pt x="591" y="75"/>
                    </a:lnTo>
                    <a:lnTo>
                      <a:pt x="618" y="46"/>
                    </a:lnTo>
                    <a:lnTo>
                      <a:pt x="625" y="33"/>
                    </a:lnTo>
                    <a:lnTo>
                      <a:pt x="627" y="26"/>
                    </a:lnTo>
                    <a:lnTo>
                      <a:pt x="625" y="17"/>
                    </a:lnTo>
                    <a:lnTo>
                      <a:pt x="623" y="11"/>
                    </a:lnTo>
                    <a:lnTo>
                      <a:pt x="614" y="2"/>
                    </a:lnTo>
                    <a:lnTo>
                      <a:pt x="606" y="0"/>
                    </a:lnTo>
                    <a:lnTo>
                      <a:pt x="599" y="0"/>
                    </a:lnTo>
                    <a:lnTo>
                      <a:pt x="589" y="4"/>
                    </a:lnTo>
                    <a:lnTo>
                      <a:pt x="569" y="15"/>
                    </a:lnTo>
                    <a:lnTo>
                      <a:pt x="544" y="35"/>
                    </a:lnTo>
                    <a:lnTo>
                      <a:pt x="512" y="62"/>
                    </a:lnTo>
                    <a:lnTo>
                      <a:pt x="475" y="97"/>
                    </a:lnTo>
                    <a:lnTo>
                      <a:pt x="435" y="139"/>
                    </a:lnTo>
                    <a:lnTo>
                      <a:pt x="390" y="187"/>
                    </a:lnTo>
                    <a:lnTo>
                      <a:pt x="345" y="245"/>
                    </a:lnTo>
                    <a:lnTo>
                      <a:pt x="300" y="309"/>
                    </a:lnTo>
                    <a:lnTo>
                      <a:pt x="256" y="379"/>
                    </a:lnTo>
                    <a:lnTo>
                      <a:pt x="211" y="459"/>
                    </a:lnTo>
                    <a:lnTo>
                      <a:pt x="170" y="543"/>
                    </a:lnTo>
                    <a:lnTo>
                      <a:pt x="117" y="675"/>
                    </a:lnTo>
                    <a:lnTo>
                      <a:pt x="76" y="805"/>
                    </a:lnTo>
                    <a:lnTo>
                      <a:pt x="44" y="933"/>
                    </a:lnTo>
                    <a:lnTo>
                      <a:pt x="23" y="1057"/>
                    </a:lnTo>
                    <a:lnTo>
                      <a:pt x="10" y="1176"/>
                    </a:lnTo>
                    <a:lnTo>
                      <a:pt x="2" y="1289"/>
                    </a:lnTo>
                    <a:lnTo>
                      <a:pt x="0" y="1395"/>
                    </a:lnTo>
                    <a:lnTo>
                      <a:pt x="2" y="1481"/>
                    </a:lnTo>
                    <a:lnTo>
                      <a:pt x="6" y="1578"/>
                    </a:lnTo>
                    <a:lnTo>
                      <a:pt x="17" y="1682"/>
                    </a:lnTo>
                    <a:lnTo>
                      <a:pt x="34" y="1794"/>
                    </a:lnTo>
                    <a:lnTo>
                      <a:pt x="57" y="1909"/>
                    </a:lnTo>
                    <a:lnTo>
                      <a:pt x="87" y="2026"/>
                    </a:lnTo>
                    <a:lnTo>
                      <a:pt x="128" y="2145"/>
                    </a:lnTo>
                    <a:lnTo>
                      <a:pt x="179" y="2264"/>
                    </a:lnTo>
                    <a:lnTo>
                      <a:pt x="219" y="2346"/>
                    </a:lnTo>
                    <a:lnTo>
                      <a:pt x="264" y="2423"/>
                    </a:lnTo>
                    <a:lnTo>
                      <a:pt x="309" y="2492"/>
                    </a:lnTo>
                    <a:lnTo>
                      <a:pt x="354" y="2554"/>
                    </a:lnTo>
                    <a:lnTo>
                      <a:pt x="397" y="2609"/>
                    </a:lnTo>
                    <a:lnTo>
                      <a:pt x="439" y="2657"/>
                    </a:lnTo>
                    <a:lnTo>
                      <a:pt x="478" y="2697"/>
                    </a:lnTo>
                    <a:lnTo>
                      <a:pt x="514" y="2730"/>
                    </a:lnTo>
                    <a:lnTo>
                      <a:pt x="544" y="2757"/>
                    </a:lnTo>
                    <a:lnTo>
                      <a:pt x="569" y="2774"/>
                    </a:lnTo>
                    <a:lnTo>
                      <a:pt x="589" y="2785"/>
                    </a:lnTo>
                    <a:lnTo>
                      <a:pt x="599" y="2790"/>
                    </a:lnTo>
                    <a:lnTo>
                      <a:pt x="608" y="2790"/>
                    </a:lnTo>
                    <a:lnTo>
                      <a:pt x="614" y="2788"/>
                    </a:lnTo>
                    <a:lnTo>
                      <a:pt x="623" y="2779"/>
                    </a:lnTo>
                    <a:lnTo>
                      <a:pt x="627" y="27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6" name="Freeform 14"/>
              <p:cNvSpPr>
                <a:spLocks/>
              </p:cNvSpPr>
              <p:nvPr/>
            </p:nvSpPr>
            <p:spPr bwMode="auto">
              <a:xfrm>
                <a:off x="7274" y="4626"/>
                <a:ext cx="1342" cy="1265"/>
              </a:xfrm>
              <a:custGeom>
                <a:avLst/>
                <a:gdLst>
                  <a:gd name="T0" fmla="*/ 856 w 1342"/>
                  <a:gd name="T1" fmla="*/ 274 h 1265"/>
                  <a:gd name="T2" fmla="*/ 939 w 1342"/>
                  <a:gd name="T3" fmla="*/ 131 h 1265"/>
                  <a:gd name="T4" fmla="*/ 1090 w 1342"/>
                  <a:gd name="T5" fmla="*/ 62 h 1265"/>
                  <a:gd name="T6" fmla="*/ 1191 w 1342"/>
                  <a:gd name="T7" fmla="*/ 80 h 1265"/>
                  <a:gd name="T8" fmla="*/ 1131 w 1342"/>
                  <a:gd name="T9" fmla="*/ 153 h 1265"/>
                  <a:gd name="T10" fmla="*/ 1097 w 1342"/>
                  <a:gd name="T11" fmla="*/ 272 h 1265"/>
                  <a:gd name="T12" fmla="*/ 1165 w 1342"/>
                  <a:gd name="T13" fmla="*/ 343 h 1265"/>
                  <a:gd name="T14" fmla="*/ 1270 w 1342"/>
                  <a:gd name="T15" fmla="*/ 325 h 1265"/>
                  <a:gd name="T16" fmla="*/ 1340 w 1342"/>
                  <a:gd name="T17" fmla="*/ 223 h 1265"/>
                  <a:gd name="T18" fmla="*/ 1306 w 1342"/>
                  <a:gd name="T19" fmla="*/ 82 h 1265"/>
                  <a:gd name="T20" fmla="*/ 1186 w 1342"/>
                  <a:gd name="T21" fmla="*/ 14 h 1265"/>
                  <a:gd name="T22" fmla="*/ 1043 w 1342"/>
                  <a:gd name="T23" fmla="*/ 5 h 1265"/>
                  <a:gd name="T24" fmla="*/ 890 w 1342"/>
                  <a:gd name="T25" fmla="*/ 98 h 1265"/>
                  <a:gd name="T26" fmla="*/ 809 w 1342"/>
                  <a:gd name="T27" fmla="*/ 212 h 1265"/>
                  <a:gd name="T28" fmla="*/ 685 w 1342"/>
                  <a:gd name="T29" fmla="*/ 49 h 1265"/>
                  <a:gd name="T30" fmla="*/ 546 w 1342"/>
                  <a:gd name="T31" fmla="*/ 3 h 1265"/>
                  <a:gd name="T32" fmla="*/ 343 w 1342"/>
                  <a:gd name="T33" fmla="*/ 49 h 1265"/>
                  <a:gd name="T34" fmla="*/ 179 w 1342"/>
                  <a:gd name="T35" fmla="*/ 212 h 1265"/>
                  <a:gd name="T36" fmla="*/ 94 w 1342"/>
                  <a:gd name="T37" fmla="*/ 380 h 1265"/>
                  <a:gd name="T38" fmla="*/ 87 w 1342"/>
                  <a:gd name="T39" fmla="*/ 446 h 1265"/>
                  <a:gd name="T40" fmla="*/ 104 w 1342"/>
                  <a:gd name="T41" fmla="*/ 457 h 1265"/>
                  <a:gd name="T42" fmla="*/ 149 w 1342"/>
                  <a:gd name="T43" fmla="*/ 429 h 1265"/>
                  <a:gd name="T44" fmla="*/ 275 w 1342"/>
                  <a:gd name="T45" fmla="*/ 188 h 1265"/>
                  <a:gd name="T46" fmla="*/ 420 w 1342"/>
                  <a:gd name="T47" fmla="*/ 80 h 1265"/>
                  <a:gd name="T48" fmla="*/ 531 w 1342"/>
                  <a:gd name="T49" fmla="*/ 62 h 1265"/>
                  <a:gd name="T50" fmla="*/ 614 w 1342"/>
                  <a:gd name="T51" fmla="*/ 104 h 1265"/>
                  <a:gd name="T52" fmla="*/ 657 w 1342"/>
                  <a:gd name="T53" fmla="*/ 250 h 1265"/>
                  <a:gd name="T54" fmla="*/ 636 w 1342"/>
                  <a:gd name="T55" fmla="*/ 409 h 1265"/>
                  <a:gd name="T56" fmla="*/ 540 w 1342"/>
                  <a:gd name="T57" fmla="*/ 802 h 1265"/>
                  <a:gd name="T58" fmla="*/ 431 w 1342"/>
                  <a:gd name="T59" fmla="*/ 1100 h 1265"/>
                  <a:gd name="T60" fmla="*/ 256 w 1342"/>
                  <a:gd name="T61" fmla="*/ 1203 h 1265"/>
                  <a:gd name="T62" fmla="*/ 156 w 1342"/>
                  <a:gd name="T63" fmla="*/ 1186 h 1265"/>
                  <a:gd name="T64" fmla="*/ 209 w 1342"/>
                  <a:gd name="T65" fmla="*/ 1115 h 1265"/>
                  <a:gd name="T66" fmla="*/ 243 w 1342"/>
                  <a:gd name="T67" fmla="*/ 987 h 1265"/>
                  <a:gd name="T68" fmla="*/ 185 w 1342"/>
                  <a:gd name="T69" fmla="*/ 925 h 1265"/>
                  <a:gd name="T70" fmla="*/ 72 w 1342"/>
                  <a:gd name="T71" fmla="*/ 941 h 1265"/>
                  <a:gd name="T72" fmla="*/ 0 w 1342"/>
                  <a:gd name="T73" fmla="*/ 1080 h 1265"/>
                  <a:gd name="T74" fmla="*/ 66 w 1342"/>
                  <a:gd name="T75" fmla="*/ 1210 h 1265"/>
                  <a:gd name="T76" fmla="*/ 213 w 1342"/>
                  <a:gd name="T77" fmla="*/ 1263 h 1265"/>
                  <a:gd name="T78" fmla="*/ 390 w 1342"/>
                  <a:gd name="T79" fmla="*/ 1223 h 1265"/>
                  <a:gd name="T80" fmla="*/ 506 w 1342"/>
                  <a:gd name="T81" fmla="*/ 1106 h 1265"/>
                  <a:gd name="T82" fmla="*/ 550 w 1342"/>
                  <a:gd name="T83" fmla="*/ 1091 h 1265"/>
                  <a:gd name="T84" fmla="*/ 672 w 1342"/>
                  <a:gd name="T85" fmla="*/ 1225 h 1265"/>
                  <a:gd name="T86" fmla="*/ 890 w 1342"/>
                  <a:gd name="T87" fmla="*/ 1259 h 1265"/>
                  <a:gd name="T88" fmla="*/ 1092 w 1342"/>
                  <a:gd name="T89" fmla="*/ 1142 h 1265"/>
                  <a:gd name="T90" fmla="*/ 1216 w 1342"/>
                  <a:gd name="T91" fmla="*/ 963 h 1265"/>
                  <a:gd name="T92" fmla="*/ 1259 w 1342"/>
                  <a:gd name="T93" fmla="*/ 835 h 1265"/>
                  <a:gd name="T94" fmla="*/ 1240 w 1342"/>
                  <a:gd name="T95" fmla="*/ 808 h 1265"/>
                  <a:gd name="T96" fmla="*/ 1193 w 1342"/>
                  <a:gd name="T97" fmla="*/ 837 h 1265"/>
                  <a:gd name="T98" fmla="*/ 1067 w 1342"/>
                  <a:gd name="T99" fmla="*/ 1080 h 1265"/>
                  <a:gd name="T100" fmla="*/ 922 w 1342"/>
                  <a:gd name="T101" fmla="*/ 1186 h 1265"/>
                  <a:gd name="T102" fmla="*/ 796 w 1342"/>
                  <a:gd name="T103" fmla="*/ 1199 h 1265"/>
                  <a:gd name="T104" fmla="*/ 704 w 1342"/>
                  <a:gd name="T105" fmla="*/ 1120 h 1265"/>
                  <a:gd name="T106" fmla="*/ 687 w 1342"/>
                  <a:gd name="T107" fmla="*/ 989 h 1265"/>
                  <a:gd name="T108" fmla="*/ 717 w 1342"/>
                  <a:gd name="T109" fmla="*/ 830 h 1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342"/>
                  <a:gd name="T166" fmla="*/ 0 h 1265"/>
                  <a:gd name="T167" fmla="*/ 1342 w 1342"/>
                  <a:gd name="T168" fmla="*/ 1265 h 126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342" h="1265">
                    <a:moveTo>
                      <a:pt x="821" y="391"/>
                    </a:moveTo>
                    <a:lnTo>
                      <a:pt x="826" y="369"/>
                    </a:lnTo>
                    <a:lnTo>
                      <a:pt x="845" y="309"/>
                    </a:lnTo>
                    <a:lnTo>
                      <a:pt x="856" y="274"/>
                    </a:lnTo>
                    <a:lnTo>
                      <a:pt x="873" y="237"/>
                    </a:lnTo>
                    <a:lnTo>
                      <a:pt x="892" y="199"/>
                    </a:lnTo>
                    <a:lnTo>
                      <a:pt x="913" y="164"/>
                    </a:lnTo>
                    <a:lnTo>
                      <a:pt x="939" y="131"/>
                    </a:lnTo>
                    <a:lnTo>
                      <a:pt x="971" y="104"/>
                    </a:lnTo>
                    <a:lnTo>
                      <a:pt x="1005" y="82"/>
                    </a:lnTo>
                    <a:lnTo>
                      <a:pt x="1045" y="67"/>
                    </a:lnTo>
                    <a:lnTo>
                      <a:pt x="1090" y="62"/>
                    </a:lnTo>
                    <a:lnTo>
                      <a:pt x="1103" y="62"/>
                    </a:lnTo>
                    <a:lnTo>
                      <a:pt x="1127" y="64"/>
                    </a:lnTo>
                    <a:lnTo>
                      <a:pt x="1156" y="69"/>
                    </a:lnTo>
                    <a:lnTo>
                      <a:pt x="1191" y="80"/>
                    </a:lnTo>
                    <a:lnTo>
                      <a:pt x="1225" y="98"/>
                    </a:lnTo>
                    <a:lnTo>
                      <a:pt x="1188" y="109"/>
                    </a:lnTo>
                    <a:lnTo>
                      <a:pt x="1156" y="128"/>
                    </a:lnTo>
                    <a:lnTo>
                      <a:pt x="1131" y="153"/>
                    </a:lnTo>
                    <a:lnTo>
                      <a:pt x="1112" y="184"/>
                    </a:lnTo>
                    <a:lnTo>
                      <a:pt x="1099" y="215"/>
                    </a:lnTo>
                    <a:lnTo>
                      <a:pt x="1095" y="250"/>
                    </a:lnTo>
                    <a:lnTo>
                      <a:pt x="1097" y="272"/>
                    </a:lnTo>
                    <a:lnTo>
                      <a:pt x="1105" y="294"/>
                    </a:lnTo>
                    <a:lnTo>
                      <a:pt x="1118" y="314"/>
                    </a:lnTo>
                    <a:lnTo>
                      <a:pt x="1137" y="332"/>
                    </a:lnTo>
                    <a:lnTo>
                      <a:pt x="1165" y="343"/>
                    </a:lnTo>
                    <a:lnTo>
                      <a:pt x="1197" y="347"/>
                    </a:lnTo>
                    <a:lnTo>
                      <a:pt x="1220" y="345"/>
                    </a:lnTo>
                    <a:lnTo>
                      <a:pt x="1244" y="338"/>
                    </a:lnTo>
                    <a:lnTo>
                      <a:pt x="1270" y="325"/>
                    </a:lnTo>
                    <a:lnTo>
                      <a:pt x="1293" y="307"/>
                    </a:lnTo>
                    <a:lnTo>
                      <a:pt x="1312" y="285"/>
                    </a:lnTo>
                    <a:lnTo>
                      <a:pt x="1329" y="256"/>
                    </a:lnTo>
                    <a:lnTo>
                      <a:pt x="1340" y="223"/>
                    </a:lnTo>
                    <a:lnTo>
                      <a:pt x="1342" y="186"/>
                    </a:lnTo>
                    <a:lnTo>
                      <a:pt x="1338" y="146"/>
                    </a:lnTo>
                    <a:lnTo>
                      <a:pt x="1325" y="111"/>
                    </a:lnTo>
                    <a:lnTo>
                      <a:pt x="1306" y="82"/>
                    </a:lnTo>
                    <a:lnTo>
                      <a:pt x="1280" y="58"/>
                    </a:lnTo>
                    <a:lnTo>
                      <a:pt x="1252" y="38"/>
                    </a:lnTo>
                    <a:lnTo>
                      <a:pt x="1220" y="25"/>
                    </a:lnTo>
                    <a:lnTo>
                      <a:pt x="1186" y="14"/>
                    </a:lnTo>
                    <a:lnTo>
                      <a:pt x="1154" y="5"/>
                    </a:lnTo>
                    <a:lnTo>
                      <a:pt x="1122" y="3"/>
                    </a:lnTo>
                    <a:lnTo>
                      <a:pt x="1092" y="0"/>
                    </a:lnTo>
                    <a:lnTo>
                      <a:pt x="1043" y="5"/>
                    </a:lnTo>
                    <a:lnTo>
                      <a:pt x="996" y="20"/>
                    </a:lnTo>
                    <a:lnTo>
                      <a:pt x="956" y="42"/>
                    </a:lnTo>
                    <a:lnTo>
                      <a:pt x="920" y="69"/>
                    </a:lnTo>
                    <a:lnTo>
                      <a:pt x="890" y="98"/>
                    </a:lnTo>
                    <a:lnTo>
                      <a:pt x="862" y="128"/>
                    </a:lnTo>
                    <a:lnTo>
                      <a:pt x="838" y="159"/>
                    </a:lnTo>
                    <a:lnTo>
                      <a:pt x="821" y="188"/>
                    </a:lnTo>
                    <a:lnTo>
                      <a:pt x="809" y="212"/>
                    </a:lnTo>
                    <a:lnTo>
                      <a:pt x="783" y="157"/>
                    </a:lnTo>
                    <a:lnTo>
                      <a:pt x="753" y="111"/>
                    </a:lnTo>
                    <a:lnTo>
                      <a:pt x="721" y="75"/>
                    </a:lnTo>
                    <a:lnTo>
                      <a:pt x="685" y="49"/>
                    </a:lnTo>
                    <a:lnTo>
                      <a:pt x="649" y="29"/>
                    </a:lnTo>
                    <a:lnTo>
                      <a:pt x="612" y="14"/>
                    </a:lnTo>
                    <a:lnTo>
                      <a:pt x="578" y="7"/>
                    </a:lnTo>
                    <a:lnTo>
                      <a:pt x="546" y="3"/>
                    </a:lnTo>
                    <a:lnTo>
                      <a:pt x="516" y="0"/>
                    </a:lnTo>
                    <a:lnTo>
                      <a:pt x="454" y="7"/>
                    </a:lnTo>
                    <a:lnTo>
                      <a:pt x="397" y="25"/>
                    </a:lnTo>
                    <a:lnTo>
                      <a:pt x="343" y="49"/>
                    </a:lnTo>
                    <a:lnTo>
                      <a:pt x="294" y="84"/>
                    </a:lnTo>
                    <a:lnTo>
                      <a:pt x="252" y="124"/>
                    </a:lnTo>
                    <a:lnTo>
                      <a:pt x="213" y="166"/>
                    </a:lnTo>
                    <a:lnTo>
                      <a:pt x="179" y="212"/>
                    </a:lnTo>
                    <a:lnTo>
                      <a:pt x="149" y="259"/>
                    </a:lnTo>
                    <a:lnTo>
                      <a:pt x="126" y="303"/>
                    </a:lnTo>
                    <a:lnTo>
                      <a:pt x="106" y="345"/>
                    </a:lnTo>
                    <a:lnTo>
                      <a:pt x="94" y="380"/>
                    </a:lnTo>
                    <a:lnTo>
                      <a:pt x="85" y="409"/>
                    </a:lnTo>
                    <a:lnTo>
                      <a:pt x="83" y="431"/>
                    </a:lnTo>
                    <a:lnTo>
                      <a:pt x="83" y="440"/>
                    </a:lnTo>
                    <a:lnTo>
                      <a:pt x="87" y="446"/>
                    </a:lnTo>
                    <a:lnTo>
                      <a:pt x="89" y="451"/>
                    </a:lnTo>
                    <a:lnTo>
                      <a:pt x="94" y="453"/>
                    </a:lnTo>
                    <a:lnTo>
                      <a:pt x="100" y="455"/>
                    </a:lnTo>
                    <a:lnTo>
                      <a:pt x="104" y="457"/>
                    </a:lnTo>
                    <a:lnTo>
                      <a:pt x="115" y="457"/>
                    </a:lnTo>
                    <a:lnTo>
                      <a:pt x="132" y="455"/>
                    </a:lnTo>
                    <a:lnTo>
                      <a:pt x="143" y="446"/>
                    </a:lnTo>
                    <a:lnTo>
                      <a:pt x="149" y="429"/>
                    </a:lnTo>
                    <a:lnTo>
                      <a:pt x="177" y="354"/>
                    </a:lnTo>
                    <a:lnTo>
                      <a:pt x="207" y="287"/>
                    </a:lnTo>
                    <a:lnTo>
                      <a:pt x="241" y="232"/>
                    </a:lnTo>
                    <a:lnTo>
                      <a:pt x="275" y="188"/>
                    </a:lnTo>
                    <a:lnTo>
                      <a:pt x="313" y="151"/>
                    </a:lnTo>
                    <a:lnTo>
                      <a:pt x="350" y="120"/>
                    </a:lnTo>
                    <a:lnTo>
                      <a:pt x="386" y="98"/>
                    </a:lnTo>
                    <a:lnTo>
                      <a:pt x="420" y="80"/>
                    </a:lnTo>
                    <a:lnTo>
                      <a:pt x="454" y="69"/>
                    </a:lnTo>
                    <a:lnTo>
                      <a:pt x="484" y="64"/>
                    </a:lnTo>
                    <a:lnTo>
                      <a:pt x="512" y="62"/>
                    </a:lnTo>
                    <a:lnTo>
                      <a:pt x="531" y="62"/>
                    </a:lnTo>
                    <a:lnTo>
                      <a:pt x="550" y="67"/>
                    </a:lnTo>
                    <a:lnTo>
                      <a:pt x="572" y="75"/>
                    </a:lnTo>
                    <a:lnTo>
                      <a:pt x="593" y="87"/>
                    </a:lnTo>
                    <a:lnTo>
                      <a:pt x="614" y="104"/>
                    </a:lnTo>
                    <a:lnTo>
                      <a:pt x="631" y="128"/>
                    </a:lnTo>
                    <a:lnTo>
                      <a:pt x="644" y="159"/>
                    </a:lnTo>
                    <a:lnTo>
                      <a:pt x="655" y="199"/>
                    </a:lnTo>
                    <a:lnTo>
                      <a:pt x="657" y="250"/>
                    </a:lnTo>
                    <a:lnTo>
                      <a:pt x="655" y="279"/>
                    </a:lnTo>
                    <a:lnTo>
                      <a:pt x="651" y="314"/>
                    </a:lnTo>
                    <a:lnTo>
                      <a:pt x="644" y="358"/>
                    </a:lnTo>
                    <a:lnTo>
                      <a:pt x="636" y="409"/>
                    </a:lnTo>
                    <a:lnTo>
                      <a:pt x="623" y="466"/>
                    </a:lnTo>
                    <a:lnTo>
                      <a:pt x="606" y="535"/>
                    </a:lnTo>
                    <a:lnTo>
                      <a:pt x="565" y="702"/>
                    </a:lnTo>
                    <a:lnTo>
                      <a:pt x="540" y="802"/>
                    </a:lnTo>
                    <a:lnTo>
                      <a:pt x="512" y="914"/>
                    </a:lnTo>
                    <a:lnTo>
                      <a:pt x="491" y="985"/>
                    </a:lnTo>
                    <a:lnTo>
                      <a:pt x="463" y="1047"/>
                    </a:lnTo>
                    <a:lnTo>
                      <a:pt x="431" y="1100"/>
                    </a:lnTo>
                    <a:lnTo>
                      <a:pt x="392" y="1144"/>
                    </a:lnTo>
                    <a:lnTo>
                      <a:pt x="350" y="1177"/>
                    </a:lnTo>
                    <a:lnTo>
                      <a:pt x="305" y="1197"/>
                    </a:lnTo>
                    <a:lnTo>
                      <a:pt x="256" y="1203"/>
                    </a:lnTo>
                    <a:lnTo>
                      <a:pt x="241" y="1203"/>
                    </a:lnTo>
                    <a:lnTo>
                      <a:pt x="217" y="1201"/>
                    </a:lnTo>
                    <a:lnTo>
                      <a:pt x="188" y="1197"/>
                    </a:lnTo>
                    <a:lnTo>
                      <a:pt x="156" y="1186"/>
                    </a:lnTo>
                    <a:lnTo>
                      <a:pt x="121" y="1168"/>
                    </a:lnTo>
                    <a:lnTo>
                      <a:pt x="153" y="1157"/>
                    </a:lnTo>
                    <a:lnTo>
                      <a:pt x="183" y="1139"/>
                    </a:lnTo>
                    <a:lnTo>
                      <a:pt x="209" y="1115"/>
                    </a:lnTo>
                    <a:lnTo>
                      <a:pt x="230" y="1086"/>
                    </a:lnTo>
                    <a:lnTo>
                      <a:pt x="243" y="1053"/>
                    </a:lnTo>
                    <a:lnTo>
                      <a:pt x="247" y="1016"/>
                    </a:lnTo>
                    <a:lnTo>
                      <a:pt x="243" y="987"/>
                    </a:lnTo>
                    <a:lnTo>
                      <a:pt x="235" y="965"/>
                    </a:lnTo>
                    <a:lnTo>
                      <a:pt x="222" y="947"/>
                    </a:lnTo>
                    <a:lnTo>
                      <a:pt x="205" y="934"/>
                    </a:lnTo>
                    <a:lnTo>
                      <a:pt x="185" y="925"/>
                    </a:lnTo>
                    <a:lnTo>
                      <a:pt x="166" y="921"/>
                    </a:lnTo>
                    <a:lnTo>
                      <a:pt x="147" y="919"/>
                    </a:lnTo>
                    <a:lnTo>
                      <a:pt x="109" y="925"/>
                    </a:lnTo>
                    <a:lnTo>
                      <a:pt x="72" y="941"/>
                    </a:lnTo>
                    <a:lnTo>
                      <a:pt x="42" y="967"/>
                    </a:lnTo>
                    <a:lnTo>
                      <a:pt x="19" y="998"/>
                    </a:lnTo>
                    <a:lnTo>
                      <a:pt x="4" y="1038"/>
                    </a:lnTo>
                    <a:lnTo>
                      <a:pt x="0" y="1080"/>
                    </a:lnTo>
                    <a:lnTo>
                      <a:pt x="4" y="1120"/>
                    </a:lnTo>
                    <a:lnTo>
                      <a:pt x="17" y="1155"/>
                    </a:lnTo>
                    <a:lnTo>
                      <a:pt x="38" y="1186"/>
                    </a:lnTo>
                    <a:lnTo>
                      <a:pt x="66" y="1210"/>
                    </a:lnTo>
                    <a:lnTo>
                      <a:pt x="98" y="1230"/>
                    </a:lnTo>
                    <a:lnTo>
                      <a:pt x="134" y="1245"/>
                    </a:lnTo>
                    <a:lnTo>
                      <a:pt x="173" y="1256"/>
                    </a:lnTo>
                    <a:lnTo>
                      <a:pt x="213" y="1263"/>
                    </a:lnTo>
                    <a:lnTo>
                      <a:pt x="254" y="1265"/>
                    </a:lnTo>
                    <a:lnTo>
                      <a:pt x="305" y="1259"/>
                    </a:lnTo>
                    <a:lnTo>
                      <a:pt x="350" y="1245"/>
                    </a:lnTo>
                    <a:lnTo>
                      <a:pt x="390" y="1223"/>
                    </a:lnTo>
                    <a:lnTo>
                      <a:pt x="427" y="1195"/>
                    </a:lnTo>
                    <a:lnTo>
                      <a:pt x="459" y="1166"/>
                    </a:lnTo>
                    <a:lnTo>
                      <a:pt x="484" y="1135"/>
                    </a:lnTo>
                    <a:lnTo>
                      <a:pt x="506" y="1106"/>
                    </a:lnTo>
                    <a:lnTo>
                      <a:pt x="520" y="1082"/>
                    </a:lnTo>
                    <a:lnTo>
                      <a:pt x="531" y="1062"/>
                    </a:lnTo>
                    <a:lnTo>
                      <a:pt x="535" y="1053"/>
                    </a:lnTo>
                    <a:lnTo>
                      <a:pt x="550" y="1091"/>
                    </a:lnTo>
                    <a:lnTo>
                      <a:pt x="572" y="1131"/>
                    </a:lnTo>
                    <a:lnTo>
                      <a:pt x="599" y="1166"/>
                    </a:lnTo>
                    <a:lnTo>
                      <a:pt x="634" y="1197"/>
                    </a:lnTo>
                    <a:lnTo>
                      <a:pt x="672" y="1225"/>
                    </a:lnTo>
                    <a:lnTo>
                      <a:pt x="719" y="1245"/>
                    </a:lnTo>
                    <a:lnTo>
                      <a:pt x="770" y="1261"/>
                    </a:lnTo>
                    <a:lnTo>
                      <a:pt x="828" y="1265"/>
                    </a:lnTo>
                    <a:lnTo>
                      <a:pt x="890" y="1259"/>
                    </a:lnTo>
                    <a:lnTo>
                      <a:pt x="947" y="1241"/>
                    </a:lnTo>
                    <a:lnTo>
                      <a:pt x="1001" y="1217"/>
                    </a:lnTo>
                    <a:lnTo>
                      <a:pt x="1048" y="1181"/>
                    </a:lnTo>
                    <a:lnTo>
                      <a:pt x="1092" y="1142"/>
                    </a:lnTo>
                    <a:lnTo>
                      <a:pt x="1131" y="1100"/>
                    </a:lnTo>
                    <a:lnTo>
                      <a:pt x="1165" y="1053"/>
                    </a:lnTo>
                    <a:lnTo>
                      <a:pt x="1193" y="1007"/>
                    </a:lnTo>
                    <a:lnTo>
                      <a:pt x="1216" y="963"/>
                    </a:lnTo>
                    <a:lnTo>
                      <a:pt x="1235" y="921"/>
                    </a:lnTo>
                    <a:lnTo>
                      <a:pt x="1248" y="886"/>
                    </a:lnTo>
                    <a:lnTo>
                      <a:pt x="1257" y="857"/>
                    </a:lnTo>
                    <a:lnTo>
                      <a:pt x="1259" y="835"/>
                    </a:lnTo>
                    <a:lnTo>
                      <a:pt x="1259" y="826"/>
                    </a:lnTo>
                    <a:lnTo>
                      <a:pt x="1257" y="819"/>
                    </a:lnTo>
                    <a:lnTo>
                      <a:pt x="1252" y="815"/>
                    </a:lnTo>
                    <a:lnTo>
                      <a:pt x="1240" y="808"/>
                    </a:lnTo>
                    <a:lnTo>
                      <a:pt x="1227" y="808"/>
                    </a:lnTo>
                    <a:lnTo>
                      <a:pt x="1212" y="811"/>
                    </a:lnTo>
                    <a:lnTo>
                      <a:pt x="1201" y="815"/>
                    </a:lnTo>
                    <a:lnTo>
                      <a:pt x="1193" y="837"/>
                    </a:lnTo>
                    <a:lnTo>
                      <a:pt x="1165" y="912"/>
                    </a:lnTo>
                    <a:lnTo>
                      <a:pt x="1135" y="978"/>
                    </a:lnTo>
                    <a:lnTo>
                      <a:pt x="1103" y="1033"/>
                    </a:lnTo>
                    <a:lnTo>
                      <a:pt x="1067" y="1080"/>
                    </a:lnTo>
                    <a:lnTo>
                      <a:pt x="1031" y="1117"/>
                    </a:lnTo>
                    <a:lnTo>
                      <a:pt x="992" y="1146"/>
                    </a:lnTo>
                    <a:lnTo>
                      <a:pt x="956" y="1168"/>
                    </a:lnTo>
                    <a:lnTo>
                      <a:pt x="922" y="1186"/>
                    </a:lnTo>
                    <a:lnTo>
                      <a:pt x="888" y="1197"/>
                    </a:lnTo>
                    <a:lnTo>
                      <a:pt x="858" y="1201"/>
                    </a:lnTo>
                    <a:lnTo>
                      <a:pt x="832" y="1203"/>
                    </a:lnTo>
                    <a:lnTo>
                      <a:pt x="796" y="1199"/>
                    </a:lnTo>
                    <a:lnTo>
                      <a:pt x="766" y="1188"/>
                    </a:lnTo>
                    <a:lnTo>
                      <a:pt x="740" y="1170"/>
                    </a:lnTo>
                    <a:lnTo>
                      <a:pt x="719" y="1146"/>
                    </a:lnTo>
                    <a:lnTo>
                      <a:pt x="704" y="1120"/>
                    </a:lnTo>
                    <a:lnTo>
                      <a:pt x="693" y="1089"/>
                    </a:lnTo>
                    <a:lnTo>
                      <a:pt x="687" y="1056"/>
                    </a:lnTo>
                    <a:lnTo>
                      <a:pt x="685" y="1020"/>
                    </a:lnTo>
                    <a:lnTo>
                      <a:pt x="687" y="989"/>
                    </a:lnTo>
                    <a:lnTo>
                      <a:pt x="689" y="956"/>
                    </a:lnTo>
                    <a:lnTo>
                      <a:pt x="695" y="919"/>
                    </a:lnTo>
                    <a:lnTo>
                      <a:pt x="706" y="879"/>
                    </a:lnTo>
                    <a:lnTo>
                      <a:pt x="717" y="830"/>
                    </a:lnTo>
                    <a:lnTo>
                      <a:pt x="730" y="773"/>
                    </a:lnTo>
                    <a:lnTo>
                      <a:pt x="821" y="3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7" name="Freeform 15"/>
              <p:cNvSpPr>
                <a:spLocks noEditPoints="1"/>
              </p:cNvSpPr>
              <p:nvPr/>
            </p:nvSpPr>
            <p:spPr bwMode="auto">
              <a:xfrm>
                <a:off x="8793" y="4969"/>
                <a:ext cx="572" cy="1315"/>
              </a:xfrm>
              <a:custGeom>
                <a:avLst/>
                <a:gdLst>
                  <a:gd name="T0" fmla="*/ 515 w 572"/>
                  <a:gd name="T1" fmla="*/ 41 h 1315"/>
                  <a:gd name="T2" fmla="*/ 472 w 572"/>
                  <a:gd name="T3" fmla="*/ 4 h 1315"/>
                  <a:gd name="T4" fmla="*/ 389 w 572"/>
                  <a:gd name="T5" fmla="*/ 22 h 1315"/>
                  <a:gd name="T6" fmla="*/ 342 w 572"/>
                  <a:gd name="T7" fmla="*/ 108 h 1315"/>
                  <a:gd name="T8" fmla="*/ 367 w 572"/>
                  <a:gd name="T9" fmla="*/ 165 h 1315"/>
                  <a:gd name="T10" fmla="*/ 448 w 572"/>
                  <a:gd name="T11" fmla="*/ 174 h 1315"/>
                  <a:gd name="T12" fmla="*/ 517 w 572"/>
                  <a:gd name="T13" fmla="*/ 106 h 1315"/>
                  <a:gd name="T14" fmla="*/ 124 w 572"/>
                  <a:gd name="T15" fmla="*/ 1119 h 1315"/>
                  <a:gd name="T16" fmla="*/ 143 w 572"/>
                  <a:gd name="T17" fmla="*/ 1233 h 1315"/>
                  <a:gd name="T18" fmla="*/ 250 w 572"/>
                  <a:gd name="T19" fmla="*/ 1309 h 1315"/>
                  <a:gd name="T20" fmla="*/ 384 w 572"/>
                  <a:gd name="T21" fmla="*/ 1295 h 1315"/>
                  <a:gd name="T22" fmla="*/ 483 w 572"/>
                  <a:gd name="T23" fmla="*/ 1211 h 1315"/>
                  <a:gd name="T24" fmla="*/ 542 w 572"/>
                  <a:gd name="T25" fmla="*/ 1105 h 1315"/>
                  <a:gd name="T26" fmla="*/ 570 w 572"/>
                  <a:gd name="T27" fmla="*/ 1028 h 1315"/>
                  <a:gd name="T28" fmla="*/ 568 w 572"/>
                  <a:gd name="T29" fmla="*/ 1002 h 1315"/>
                  <a:gd name="T30" fmla="*/ 551 w 572"/>
                  <a:gd name="T31" fmla="*/ 991 h 1315"/>
                  <a:gd name="T32" fmla="*/ 517 w 572"/>
                  <a:gd name="T33" fmla="*/ 999 h 1315"/>
                  <a:gd name="T34" fmla="*/ 485 w 572"/>
                  <a:gd name="T35" fmla="*/ 1086 h 1315"/>
                  <a:gd name="T36" fmla="*/ 401 w 572"/>
                  <a:gd name="T37" fmla="*/ 1216 h 1315"/>
                  <a:gd name="T38" fmla="*/ 305 w 572"/>
                  <a:gd name="T39" fmla="*/ 1260 h 1315"/>
                  <a:gd name="T40" fmla="*/ 265 w 572"/>
                  <a:gd name="T41" fmla="*/ 1233 h 1315"/>
                  <a:gd name="T42" fmla="*/ 263 w 572"/>
                  <a:gd name="T43" fmla="*/ 1150 h 1315"/>
                  <a:gd name="T44" fmla="*/ 348 w 572"/>
                  <a:gd name="T45" fmla="*/ 911 h 1315"/>
                  <a:gd name="T46" fmla="*/ 378 w 572"/>
                  <a:gd name="T47" fmla="*/ 832 h 1315"/>
                  <a:gd name="T48" fmla="*/ 419 w 572"/>
                  <a:gd name="T49" fmla="*/ 726 h 1315"/>
                  <a:gd name="T50" fmla="*/ 442 w 572"/>
                  <a:gd name="T51" fmla="*/ 662 h 1315"/>
                  <a:gd name="T52" fmla="*/ 446 w 572"/>
                  <a:gd name="T53" fmla="*/ 556 h 1315"/>
                  <a:gd name="T54" fmla="*/ 365 w 572"/>
                  <a:gd name="T55" fmla="*/ 456 h 1315"/>
                  <a:gd name="T56" fmla="*/ 229 w 572"/>
                  <a:gd name="T57" fmla="*/ 439 h 1315"/>
                  <a:gd name="T58" fmla="*/ 120 w 572"/>
                  <a:gd name="T59" fmla="*/ 505 h 1315"/>
                  <a:gd name="T60" fmla="*/ 45 w 572"/>
                  <a:gd name="T61" fmla="*/ 607 h 1315"/>
                  <a:gd name="T62" fmla="*/ 0 w 572"/>
                  <a:gd name="T63" fmla="*/ 719 h 1315"/>
                  <a:gd name="T64" fmla="*/ 11 w 572"/>
                  <a:gd name="T65" fmla="*/ 754 h 1315"/>
                  <a:gd name="T66" fmla="*/ 28 w 572"/>
                  <a:gd name="T67" fmla="*/ 759 h 1315"/>
                  <a:gd name="T68" fmla="*/ 58 w 572"/>
                  <a:gd name="T69" fmla="*/ 748 h 1315"/>
                  <a:gd name="T70" fmla="*/ 66 w 572"/>
                  <a:gd name="T71" fmla="*/ 726 h 1315"/>
                  <a:gd name="T72" fmla="*/ 143 w 572"/>
                  <a:gd name="T73" fmla="*/ 562 h 1315"/>
                  <a:gd name="T74" fmla="*/ 237 w 572"/>
                  <a:gd name="T75" fmla="*/ 492 h 1315"/>
                  <a:gd name="T76" fmla="*/ 297 w 572"/>
                  <a:gd name="T77" fmla="*/ 496 h 1315"/>
                  <a:gd name="T78" fmla="*/ 314 w 572"/>
                  <a:gd name="T79" fmla="*/ 556 h 1315"/>
                  <a:gd name="T80" fmla="*/ 308 w 572"/>
                  <a:gd name="T81" fmla="*/ 613 h 1315"/>
                  <a:gd name="T82" fmla="*/ 273 w 572"/>
                  <a:gd name="T83" fmla="*/ 706 h 131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2"/>
                  <a:gd name="T127" fmla="*/ 0 h 1315"/>
                  <a:gd name="T128" fmla="*/ 572 w 572"/>
                  <a:gd name="T129" fmla="*/ 1315 h 131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2" h="1315">
                    <a:moveTo>
                      <a:pt x="523" y="75"/>
                    </a:moveTo>
                    <a:lnTo>
                      <a:pt x="521" y="59"/>
                    </a:lnTo>
                    <a:lnTo>
                      <a:pt x="515" y="41"/>
                    </a:lnTo>
                    <a:lnTo>
                      <a:pt x="504" y="26"/>
                    </a:lnTo>
                    <a:lnTo>
                      <a:pt x="491" y="13"/>
                    </a:lnTo>
                    <a:lnTo>
                      <a:pt x="472" y="4"/>
                    </a:lnTo>
                    <a:lnTo>
                      <a:pt x="446" y="0"/>
                    </a:lnTo>
                    <a:lnTo>
                      <a:pt x="416" y="6"/>
                    </a:lnTo>
                    <a:lnTo>
                      <a:pt x="389" y="22"/>
                    </a:lnTo>
                    <a:lnTo>
                      <a:pt x="363" y="46"/>
                    </a:lnTo>
                    <a:lnTo>
                      <a:pt x="348" y="75"/>
                    </a:lnTo>
                    <a:lnTo>
                      <a:pt x="342" y="108"/>
                    </a:lnTo>
                    <a:lnTo>
                      <a:pt x="344" y="128"/>
                    </a:lnTo>
                    <a:lnTo>
                      <a:pt x="352" y="147"/>
                    </a:lnTo>
                    <a:lnTo>
                      <a:pt x="367" y="165"/>
                    </a:lnTo>
                    <a:lnTo>
                      <a:pt x="389" y="176"/>
                    </a:lnTo>
                    <a:lnTo>
                      <a:pt x="416" y="181"/>
                    </a:lnTo>
                    <a:lnTo>
                      <a:pt x="448" y="174"/>
                    </a:lnTo>
                    <a:lnTo>
                      <a:pt x="478" y="158"/>
                    </a:lnTo>
                    <a:lnTo>
                      <a:pt x="502" y="134"/>
                    </a:lnTo>
                    <a:lnTo>
                      <a:pt x="517" y="106"/>
                    </a:lnTo>
                    <a:lnTo>
                      <a:pt x="523" y="75"/>
                    </a:lnTo>
                    <a:close/>
                    <a:moveTo>
                      <a:pt x="137" y="1066"/>
                    </a:moveTo>
                    <a:lnTo>
                      <a:pt x="124" y="1119"/>
                    </a:lnTo>
                    <a:lnTo>
                      <a:pt x="120" y="1150"/>
                    </a:lnTo>
                    <a:lnTo>
                      <a:pt x="126" y="1194"/>
                    </a:lnTo>
                    <a:lnTo>
                      <a:pt x="143" y="1233"/>
                    </a:lnTo>
                    <a:lnTo>
                      <a:pt x="171" y="1267"/>
                    </a:lnTo>
                    <a:lnTo>
                      <a:pt x="207" y="1293"/>
                    </a:lnTo>
                    <a:lnTo>
                      <a:pt x="250" y="1309"/>
                    </a:lnTo>
                    <a:lnTo>
                      <a:pt x="299" y="1315"/>
                    </a:lnTo>
                    <a:lnTo>
                      <a:pt x="344" y="1311"/>
                    </a:lnTo>
                    <a:lnTo>
                      <a:pt x="384" y="1295"/>
                    </a:lnTo>
                    <a:lnTo>
                      <a:pt x="421" y="1273"/>
                    </a:lnTo>
                    <a:lnTo>
                      <a:pt x="455" y="1244"/>
                    </a:lnTo>
                    <a:lnTo>
                      <a:pt x="483" y="1211"/>
                    </a:lnTo>
                    <a:lnTo>
                      <a:pt x="506" y="1176"/>
                    </a:lnTo>
                    <a:lnTo>
                      <a:pt x="527" y="1141"/>
                    </a:lnTo>
                    <a:lnTo>
                      <a:pt x="542" y="1105"/>
                    </a:lnTo>
                    <a:lnTo>
                      <a:pt x="555" y="1075"/>
                    </a:lnTo>
                    <a:lnTo>
                      <a:pt x="566" y="1048"/>
                    </a:lnTo>
                    <a:lnTo>
                      <a:pt x="570" y="1028"/>
                    </a:lnTo>
                    <a:lnTo>
                      <a:pt x="572" y="1015"/>
                    </a:lnTo>
                    <a:lnTo>
                      <a:pt x="572" y="1008"/>
                    </a:lnTo>
                    <a:lnTo>
                      <a:pt x="568" y="1002"/>
                    </a:lnTo>
                    <a:lnTo>
                      <a:pt x="566" y="997"/>
                    </a:lnTo>
                    <a:lnTo>
                      <a:pt x="557" y="993"/>
                    </a:lnTo>
                    <a:lnTo>
                      <a:pt x="551" y="991"/>
                    </a:lnTo>
                    <a:lnTo>
                      <a:pt x="542" y="991"/>
                    </a:lnTo>
                    <a:lnTo>
                      <a:pt x="525" y="993"/>
                    </a:lnTo>
                    <a:lnTo>
                      <a:pt x="517" y="999"/>
                    </a:lnTo>
                    <a:lnTo>
                      <a:pt x="510" y="1011"/>
                    </a:lnTo>
                    <a:lnTo>
                      <a:pt x="506" y="1024"/>
                    </a:lnTo>
                    <a:lnTo>
                      <a:pt x="485" y="1086"/>
                    </a:lnTo>
                    <a:lnTo>
                      <a:pt x="459" y="1139"/>
                    </a:lnTo>
                    <a:lnTo>
                      <a:pt x="431" y="1183"/>
                    </a:lnTo>
                    <a:lnTo>
                      <a:pt x="401" y="1216"/>
                    </a:lnTo>
                    <a:lnTo>
                      <a:pt x="369" y="1240"/>
                    </a:lnTo>
                    <a:lnTo>
                      <a:pt x="337" y="1256"/>
                    </a:lnTo>
                    <a:lnTo>
                      <a:pt x="305" y="1260"/>
                    </a:lnTo>
                    <a:lnTo>
                      <a:pt x="286" y="1258"/>
                    </a:lnTo>
                    <a:lnTo>
                      <a:pt x="273" y="1249"/>
                    </a:lnTo>
                    <a:lnTo>
                      <a:pt x="265" y="1233"/>
                    </a:lnTo>
                    <a:lnTo>
                      <a:pt x="258" y="1216"/>
                    </a:lnTo>
                    <a:lnTo>
                      <a:pt x="258" y="1192"/>
                    </a:lnTo>
                    <a:lnTo>
                      <a:pt x="263" y="1150"/>
                    </a:lnTo>
                    <a:lnTo>
                      <a:pt x="273" y="1108"/>
                    </a:lnTo>
                    <a:lnTo>
                      <a:pt x="288" y="1066"/>
                    </a:lnTo>
                    <a:lnTo>
                      <a:pt x="348" y="911"/>
                    </a:lnTo>
                    <a:lnTo>
                      <a:pt x="357" y="891"/>
                    </a:lnTo>
                    <a:lnTo>
                      <a:pt x="365" y="863"/>
                    </a:lnTo>
                    <a:lnTo>
                      <a:pt x="378" y="832"/>
                    </a:lnTo>
                    <a:lnTo>
                      <a:pt x="391" y="796"/>
                    </a:lnTo>
                    <a:lnTo>
                      <a:pt x="406" y="761"/>
                    </a:lnTo>
                    <a:lnTo>
                      <a:pt x="419" y="726"/>
                    </a:lnTo>
                    <a:lnTo>
                      <a:pt x="429" y="697"/>
                    </a:lnTo>
                    <a:lnTo>
                      <a:pt x="438" y="675"/>
                    </a:lnTo>
                    <a:lnTo>
                      <a:pt x="442" y="662"/>
                    </a:lnTo>
                    <a:lnTo>
                      <a:pt x="448" y="631"/>
                    </a:lnTo>
                    <a:lnTo>
                      <a:pt x="453" y="600"/>
                    </a:lnTo>
                    <a:lnTo>
                      <a:pt x="446" y="556"/>
                    </a:lnTo>
                    <a:lnTo>
                      <a:pt x="429" y="516"/>
                    </a:lnTo>
                    <a:lnTo>
                      <a:pt x="401" y="483"/>
                    </a:lnTo>
                    <a:lnTo>
                      <a:pt x="365" y="456"/>
                    </a:lnTo>
                    <a:lnTo>
                      <a:pt x="322" y="439"/>
                    </a:lnTo>
                    <a:lnTo>
                      <a:pt x="273" y="434"/>
                    </a:lnTo>
                    <a:lnTo>
                      <a:pt x="229" y="439"/>
                    </a:lnTo>
                    <a:lnTo>
                      <a:pt x="188" y="454"/>
                    </a:lnTo>
                    <a:lnTo>
                      <a:pt x="152" y="476"/>
                    </a:lnTo>
                    <a:lnTo>
                      <a:pt x="120" y="505"/>
                    </a:lnTo>
                    <a:lnTo>
                      <a:pt x="90" y="536"/>
                    </a:lnTo>
                    <a:lnTo>
                      <a:pt x="66" y="571"/>
                    </a:lnTo>
                    <a:lnTo>
                      <a:pt x="45" y="607"/>
                    </a:lnTo>
                    <a:lnTo>
                      <a:pt x="28" y="640"/>
                    </a:lnTo>
                    <a:lnTo>
                      <a:pt x="15" y="673"/>
                    </a:lnTo>
                    <a:lnTo>
                      <a:pt x="0" y="719"/>
                    </a:lnTo>
                    <a:lnTo>
                      <a:pt x="0" y="739"/>
                    </a:lnTo>
                    <a:lnTo>
                      <a:pt x="2" y="746"/>
                    </a:lnTo>
                    <a:lnTo>
                      <a:pt x="11" y="754"/>
                    </a:lnTo>
                    <a:lnTo>
                      <a:pt x="15" y="757"/>
                    </a:lnTo>
                    <a:lnTo>
                      <a:pt x="26" y="757"/>
                    </a:lnTo>
                    <a:lnTo>
                      <a:pt x="28" y="759"/>
                    </a:lnTo>
                    <a:lnTo>
                      <a:pt x="43" y="759"/>
                    </a:lnTo>
                    <a:lnTo>
                      <a:pt x="49" y="757"/>
                    </a:lnTo>
                    <a:lnTo>
                      <a:pt x="58" y="748"/>
                    </a:lnTo>
                    <a:lnTo>
                      <a:pt x="60" y="741"/>
                    </a:lnTo>
                    <a:lnTo>
                      <a:pt x="64" y="735"/>
                    </a:lnTo>
                    <a:lnTo>
                      <a:pt x="66" y="726"/>
                    </a:lnTo>
                    <a:lnTo>
                      <a:pt x="90" y="660"/>
                    </a:lnTo>
                    <a:lnTo>
                      <a:pt x="115" y="607"/>
                    </a:lnTo>
                    <a:lnTo>
                      <a:pt x="143" y="562"/>
                    </a:lnTo>
                    <a:lnTo>
                      <a:pt x="175" y="529"/>
                    </a:lnTo>
                    <a:lnTo>
                      <a:pt x="205" y="507"/>
                    </a:lnTo>
                    <a:lnTo>
                      <a:pt x="237" y="492"/>
                    </a:lnTo>
                    <a:lnTo>
                      <a:pt x="267" y="487"/>
                    </a:lnTo>
                    <a:lnTo>
                      <a:pt x="284" y="490"/>
                    </a:lnTo>
                    <a:lnTo>
                      <a:pt x="297" y="496"/>
                    </a:lnTo>
                    <a:lnTo>
                      <a:pt x="308" y="509"/>
                    </a:lnTo>
                    <a:lnTo>
                      <a:pt x="312" y="529"/>
                    </a:lnTo>
                    <a:lnTo>
                      <a:pt x="314" y="556"/>
                    </a:lnTo>
                    <a:lnTo>
                      <a:pt x="314" y="576"/>
                    </a:lnTo>
                    <a:lnTo>
                      <a:pt x="312" y="593"/>
                    </a:lnTo>
                    <a:lnTo>
                      <a:pt x="308" y="613"/>
                    </a:lnTo>
                    <a:lnTo>
                      <a:pt x="299" y="637"/>
                    </a:lnTo>
                    <a:lnTo>
                      <a:pt x="288" y="668"/>
                    </a:lnTo>
                    <a:lnTo>
                      <a:pt x="273" y="706"/>
                    </a:lnTo>
                    <a:lnTo>
                      <a:pt x="256" y="752"/>
                    </a:lnTo>
                    <a:lnTo>
                      <a:pt x="137" y="10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8" name="Freeform 16"/>
              <p:cNvSpPr>
                <a:spLocks/>
              </p:cNvSpPr>
              <p:nvPr/>
            </p:nvSpPr>
            <p:spPr bwMode="auto">
              <a:xfrm>
                <a:off x="9798" y="3768"/>
                <a:ext cx="626" cy="2790"/>
              </a:xfrm>
              <a:custGeom>
                <a:avLst/>
                <a:gdLst>
                  <a:gd name="T0" fmla="*/ 624 w 626"/>
                  <a:gd name="T1" fmla="*/ 1309 h 2790"/>
                  <a:gd name="T2" fmla="*/ 609 w 626"/>
                  <a:gd name="T3" fmla="*/ 1106 h 2790"/>
                  <a:gd name="T4" fmla="*/ 570 w 626"/>
                  <a:gd name="T5" fmla="*/ 880 h 2790"/>
                  <a:gd name="T6" fmla="*/ 500 w 626"/>
                  <a:gd name="T7" fmla="*/ 642 h 2790"/>
                  <a:gd name="T8" fmla="*/ 406 w 626"/>
                  <a:gd name="T9" fmla="*/ 441 h 2790"/>
                  <a:gd name="T10" fmla="*/ 318 w 626"/>
                  <a:gd name="T11" fmla="*/ 296 h 2790"/>
                  <a:gd name="T12" fmla="*/ 229 w 626"/>
                  <a:gd name="T13" fmla="*/ 181 h 2790"/>
                  <a:gd name="T14" fmla="*/ 148 w 626"/>
                  <a:gd name="T15" fmla="*/ 92 h 2790"/>
                  <a:gd name="T16" fmla="*/ 82 w 626"/>
                  <a:gd name="T17" fmla="*/ 33 h 2790"/>
                  <a:gd name="T18" fmla="*/ 39 w 626"/>
                  <a:gd name="T19" fmla="*/ 2 h 2790"/>
                  <a:gd name="T20" fmla="*/ 20 w 626"/>
                  <a:gd name="T21" fmla="*/ 0 h 2790"/>
                  <a:gd name="T22" fmla="*/ 5 w 626"/>
                  <a:gd name="T23" fmla="*/ 11 h 2790"/>
                  <a:gd name="T24" fmla="*/ 0 w 626"/>
                  <a:gd name="T25" fmla="*/ 26 h 2790"/>
                  <a:gd name="T26" fmla="*/ 7 w 626"/>
                  <a:gd name="T27" fmla="*/ 44 h 2790"/>
                  <a:gd name="T28" fmla="*/ 30 w 626"/>
                  <a:gd name="T29" fmla="*/ 70 h 2790"/>
                  <a:gd name="T30" fmla="*/ 122 w 626"/>
                  <a:gd name="T31" fmla="*/ 170 h 2790"/>
                  <a:gd name="T32" fmla="*/ 242 w 626"/>
                  <a:gd name="T33" fmla="*/ 353 h 2790"/>
                  <a:gd name="T34" fmla="*/ 340 w 626"/>
                  <a:gd name="T35" fmla="*/ 569 h 2790"/>
                  <a:gd name="T36" fmla="*/ 410 w 626"/>
                  <a:gd name="T37" fmla="*/ 814 h 2790"/>
                  <a:gd name="T38" fmla="*/ 455 w 626"/>
                  <a:gd name="T39" fmla="*/ 1090 h 2790"/>
                  <a:gd name="T40" fmla="*/ 470 w 626"/>
                  <a:gd name="T41" fmla="*/ 1395 h 2790"/>
                  <a:gd name="T42" fmla="*/ 461 w 626"/>
                  <a:gd name="T43" fmla="*/ 1633 h 2790"/>
                  <a:gd name="T44" fmla="*/ 432 w 626"/>
                  <a:gd name="T45" fmla="*/ 1872 h 2790"/>
                  <a:gd name="T46" fmla="*/ 378 w 626"/>
                  <a:gd name="T47" fmla="*/ 2101 h 2790"/>
                  <a:gd name="T48" fmla="*/ 297 w 626"/>
                  <a:gd name="T49" fmla="*/ 2322 h 2790"/>
                  <a:gd name="T50" fmla="*/ 184 w 626"/>
                  <a:gd name="T51" fmla="*/ 2527 h 2790"/>
                  <a:gd name="T52" fmla="*/ 37 w 626"/>
                  <a:gd name="T53" fmla="*/ 2715 h 2790"/>
                  <a:gd name="T54" fmla="*/ 3 w 626"/>
                  <a:gd name="T55" fmla="*/ 2752 h 2790"/>
                  <a:gd name="T56" fmla="*/ 0 w 626"/>
                  <a:gd name="T57" fmla="*/ 2761 h 2790"/>
                  <a:gd name="T58" fmla="*/ 11 w 626"/>
                  <a:gd name="T59" fmla="*/ 2785 h 2790"/>
                  <a:gd name="T60" fmla="*/ 28 w 626"/>
                  <a:gd name="T61" fmla="*/ 2790 h 2790"/>
                  <a:gd name="T62" fmla="*/ 58 w 626"/>
                  <a:gd name="T63" fmla="*/ 2774 h 2790"/>
                  <a:gd name="T64" fmla="*/ 116 w 626"/>
                  <a:gd name="T65" fmla="*/ 2728 h 2790"/>
                  <a:gd name="T66" fmla="*/ 192 w 626"/>
                  <a:gd name="T67" fmla="*/ 2651 h 2790"/>
                  <a:gd name="T68" fmla="*/ 280 w 626"/>
                  <a:gd name="T69" fmla="*/ 2545 h 2790"/>
                  <a:gd name="T70" fmla="*/ 372 w 626"/>
                  <a:gd name="T71" fmla="*/ 2410 h 2790"/>
                  <a:gd name="T72" fmla="*/ 457 w 626"/>
                  <a:gd name="T73" fmla="*/ 2247 h 2790"/>
                  <a:gd name="T74" fmla="*/ 551 w 626"/>
                  <a:gd name="T75" fmla="*/ 1984 h 2790"/>
                  <a:gd name="T76" fmla="*/ 602 w 626"/>
                  <a:gd name="T77" fmla="*/ 1733 h 2790"/>
                  <a:gd name="T78" fmla="*/ 624 w 626"/>
                  <a:gd name="T79" fmla="*/ 1499 h 279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26"/>
                  <a:gd name="T121" fmla="*/ 0 h 2790"/>
                  <a:gd name="T122" fmla="*/ 626 w 626"/>
                  <a:gd name="T123" fmla="*/ 2790 h 279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26" h="2790">
                    <a:moveTo>
                      <a:pt x="626" y="1395"/>
                    </a:moveTo>
                    <a:lnTo>
                      <a:pt x="624" y="1309"/>
                    </a:lnTo>
                    <a:lnTo>
                      <a:pt x="619" y="1212"/>
                    </a:lnTo>
                    <a:lnTo>
                      <a:pt x="609" y="1106"/>
                    </a:lnTo>
                    <a:lnTo>
                      <a:pt x="594" y="995"/>
                    </a:lnTo>
                    <a:lnTo>
                      <a:pt x="570" y="880"/>
                    </a:lnTo>
                    <a:lnTo>
                      <a:pt x="538" y="761"/>
                    </a:lnTo>
                    <a:lnTo>
                      <a:pt x="500" y="642"/>
                    </a:lnTo>
                    <a:lnTo>
                      <a:pt x="449" y="523"/>
                    </a:lnTo>
                    <a:lnTo>
                      <a:pt x="406" y="441"/>
                    </a:lnTo>
                    <a:lnTo>
                      <a:pt x="363" y="366"/>
                    </a:lnTo>
                    <a:lnTo>
                      <a:pt x="318" y="296"/>
                    </a:lnTo>
                    <a:lnTo>
                      <a:pt x="274" y="234"/>
                    </a:lnTo>
                    <a:lnTo>
                      <a:pt x="229" y="181"/>
                    </a:lnTo>
                    <a:lnTo>
                      <a:pt x="188" y="132"/>
                    </a:lnTo>
                    <a:lnTo>
                      <a:pt x="148" y="92"/>
                    </a:lnTo>
                    <a:lnTo>
                      <a:pt x="114" y="59"/>
                    </a:lnTo>
                    <a:lnTo>
                      <a:pt x="82" y="33"/>
                    </a:lnTo>
                    <a:lnTo>
                      <a:pt x="56" y="13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1" y="4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7" y="44"/>
                    </a:lnTo>
                    <a:lnTo>
                      <a:pt x="15" y="55"/>
                    </a:lnTo>
                    <a:lnTo>
                      <a:pt x="30" y="70"/>
                    </a:lnTo>
                    <a:lnTo>
                      <a:pt x="52" y="90"/>
                    </a:lnTo>
                    <a:lnTo>
                      <a:pt x="122" y="170"/>
                    </a:lnTo>
                    <a:lnTo>
                      <a:pt x="184" y="258"/>
                    </a:lnTo>
                    <a:lnTo>
                      <a:pt x="242" y="353"/>
                    </a:lnTo>
                    <a:lnTo>
                      <a:pt x="295" y="457"/>
                    </a:lnTo>
                    <a:lnTo>
                      <a:pt x="340" y="569"/>
                    </a:lnTo>
                    <a:lnTo>
                      <a:pt x="378" y="688"/>
                    </a:lnTo>
                    <a:lnTo>
                      <a:pt x="410" y="814"/>
                    </a:lnTo>
                    <a:lnTo>
                      <a:pt x="436" y="949"/>
                    </a:lnTo>
                    <a:lnTo>
                      <a:pt x="455" y="1090"/>
                    </a:lnTo>
                    <a:lnTo>
                      <a:pt x="466" y="1238"/>
                    </a:lnTo>
                    <a:lnTo>
                      <a:pt x="470" y="1395"/>
                    </a:lnTo>
                    <a:lnTo>
                      <a:pt x="468" y="1514"/>
                    </a:lnTo>
                    <a:lnTo>
                      <a:pt x="461" y="1633"/>
                    </a:lnTo>
                    <a:lnTo>
                      <a:pt x="449" y="1752"/>
                    </a:lnTo>
                    <a:lnTo>
                      <a:pt x="432" y="1872"/>
                    </a:lnTo>
                    <a:lnTo>
                      <a:pt x="408" y="1986"/>
                    </a:lnTo>
                    <a:lnTo>
                      <a:pt x="378" y="2101"/>
                    </a:lnTo>
                    <a:lnTo>
                      <a:pt x="342" y="2214"/>
                    </a:lnTo>
                    <a:lnTo>
                      <a:pt x="297" y="2322"/>
                    </a:lnTo>
                    <a:lnTo>
                      <a:pt x="244" y="2428"/>
                    </a:lnTo>
                    <a:lnTo>
                      <a:pt x="184" y="2527"/>
                    </a:lnTo>
                    <a:lnTo>
                      <a:pt x="114" y="2624"/>
                    </a:lnTo>
                    <a:lnTo>
                      <a:pt x="37" y="2715"/>
                    </a:lnTo>
                    <a:lnTo>
                      <a:pt x="9" y="2743"/>
                    </a:lnTo>
                    <a:lnTo>
                      <a:pt x="3" y="2752"/>
                    </a:lnTo>
                    <a:lnTo>
                      <a:pt x="0" y="2757"/>
                    </a:lnTo>
                    <a:lnTo>
                      <a:pt x="0" y="2761"/>
                    </a:lnTo>
                    <a:lnTo>
                      <a:pt x="5" y="2779"/>
                    </a:lnTo>
                    <a:lnTo>
                      <a:pt x="11" y="2785"/>
                    </a:lnTo>
                    <a:lnTo>
                      <a:pt x="17" y="2790"/>
                    </a:lnTo>
                    <a:lnTo>
                      <a:pt x="28" y="2790"/>
                    </a:lnTo>
                    <a:lnTo>
                      <a:pt x="39" y="2785"/>
                    </a:lnTo>
                    <a:lnTo>
                      <a:pt x="58" y="2774"/>
                    </a:lnTo>
                    <a:lnTo>
                      <a:pt x="84" y="2755"/>
                    </a:lnTo>
                    <a:lnTo>
                      <a:pt x="116" y="2728"/>
                    </a:lnTo>
                    <a:lnTo>
                      <a:pt x="152" y="2693"/>
                    </a:lnTo>
                    <a:lnTo>
                      <a:pt x="192" y="2651"/>
                    </a:lnTo>
                    <a:lnTo>
                      <a:pt x="235" y="2602"/>
                    </a:lnTo>
                    <a:lnTo>
                      <a:pt x="280" y="2545"/>
                    </a:lnTo>
                    <a:lnTo>
                      <a:pt x="327" y="2481"/>
                    </a:lnTo>
                    <a:lnTo>
                      <a:pt x="372" y="2410"/>
                    </a:lnTo>
                    <a:lnTo>
                      <a:pt x="414" y="2331"/>
                    </a:lnTo>
                    <a:lnTo>
                      <a:pt x="457" y="2247"/>
                    </a:lnTo>
                    <a:lnTo>
                      <a:pt x="510" y="2114"/>
                    </a:lnTo>
                    <a:lnTo>
                      <a:pt x="551" y="1984"/>
                    </a:lnTo>
                    <a:lnTo>
                      <a:pt x="581" y="1856"/>
                    </a:lnTo>
                    <a:lnTo>
                      <a:pt x="602" y="1733"/>
                    </a:lnTo>
                    <a:lnTo>
                      <a:pt x="617" y="1611"/>
                    </a:lnTo>
                    <a:lnTo>
                      <a:pt x="624" y="1499"/>
                    </a:lnTo>
                    <a:lnTo>
                      <a:pt x="626" y="13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53" name="Title 1"/>
            <p:cNvSpPr>
              <a:spLocks/>
            </p:cNvSpPr>
            <p:nvPr/>
          </p:nvSpPr>
          <p:spPr bwMode="auto">
            <a:xfrm>
              <a:off x="1566" y="672"/>
              <a:ext cx="2323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 b="1">
                  <a:latin typeface="Calibri" panose="020F0502020204030204" pitchFamily="34" charset="0"/>
                </a:rPr>
                <a:t>is not specified </a:t>
              </a:r>
              <a:r>
                <a:rPr lang="en-US" altLang="en-US" sz="2800" b="1" i="1">
                  <a:latin typeface="Calibri" panose="020F0502020204030204" pitchFamily="34" charset="0"/>
                </a:rPr>
                <a:t>apriori</a:t>
              </a:r>
            </a:p>
          </p:txBody>
        </p:sp>
      </p:grpSp>
      <p:sp>
        <p:nvSpPr>
          <p:cNvPr id="43093" name="Title 1"/>
          <p:cNvSpPr>
            <a:spLocks/>
          </p:cNvSpPr>
          <p:nvPr/>
        </p:nvSpPr>
        <p:spPr bwMode="auto">
          <a:xfrm>
            <a:off x="1524000" y="3733801"/>
            <a:ext cx="9144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latin typeface="Calibri" panose="020F0502020204030204" pitchFamily="34" charset="0"/>
              </a:rPr>
              <a:t>Find Correspondence map </a:t>
            </a:r>
            <a:r>
              <a:rPr lang="en-US" altLang="en-US" sz="3600" b="1" i="1">
                <a:latin typeface="Calibri" panose="020F0502020204030204" pitchFamily="34" charset="0"/>
              </a:rPr>
              <a:t>(C)</a:t>
            </a:r>
            <a:r>
              <a:rPr lang="en-US" altLang="en-US" sz="3200" b="1">
                <a:latin typeface="Calibri" panose="020F0502020204030204" pitchFamily="34" charset="0"/>
              </a:rPr>
              <a:t> that minimizes sum distance, allowing any set of rigid motions</a:t>
            </a:r>
            <a:endParaRPr lang="en-US" altLang="en-US" sz="3200" b="1" i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31849 0.0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19" grpId="0" animBg="1"/>
      <p:bldP spid="430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414" r="24493" b="15550"/>
          <a:stretch>
            <a:fillRect/>
          </a:stretch>
        </p:blipFill>
        <p:spPr bwMode="auto">
          <a:xfrm>
            <a:off x="2590800" y="32004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32137" r="23334" b="18102"/>
          <a:stretch>
            <a:fillRect/>
          </a:stretch>
        </p:blipFill>
        <p:spPr bwMode="auto">
          <a:xfrm>
            <a:off x="6172200" y="3200400"/>
            <a:ext cx="3581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60" name="TextBox 127"/>
          <p:cNvSpPr txBox="1">
            <a:spLocks noChangeArrowheads="1"/>
          </p:cNvSpPr>
          <p:nvPr/>
        </p:nvSpPr>
        <p:spPr bwMode="auto">
          <a:xfrm>
            <a:off x="2133600" y="2209801"/>
            <a:ext cx="337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5 points = 120 possiblities…. </a:t>
            </a:r>
          </a:p>
        </p:txBody>
      </p:sp>
      <p:sp>
        <p:nvSpPr>
          <p:cNvPr id="46192" name="TextBox 127"/>
          <p:cNvSpPr txBox="1">
            <a:spLocks noChangeArrowheads="1"/>
          </p:cNvSpPr>
          <p:nvPr/>
        </p:nvSpPr>
        <p:spPr bwMode="auto">
          <a:xfrm>
            <a:off x="5867400" y="2209801"/>
            <a:ext cx="3949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10 points = 3.6 million possibilities</a:t>
            </a:r>
          </a:p>
        </p:txBody>
      </p:sp>
      <p:sp>
        <p:nvSpPr>
          <p:cNvPr id="58374" name="Title 1"/>
          <p:cNvSpPr>
            <a:spLocks/>
          </p:cNvSpPr>
          <p:nvPr/>
        </p:nvSpPr>
        <p:spPr bwMode="auto">
          <a:xfrm>
            <a:off x="1676400" y="990601"/>
            <a:ext cx="8915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latin typeface="Calibri" panose="020F0502020204030204" pitchFamily="34" charset="0"/>
              </a:rPr>
              <a:t>Find </a:t>
            </a:r>
            <a:r>
              <a:rPr lang="en-US" altLang="en-US" sz="4000" b="1" i="1">
                <a:latin typeface="Calibri" panose="020F0502020204030204" pitchFamily="34" charset="0"/>
              </a:rPr>
              <a:t>C</a:t>
            </a:r>
            <a:r>
              <a:rPr lang="en-US" altLang="en-US" sz="3200" b="1">
                <a:latin typeface="Calibri" panose="020F0502020204030204" pitchFamily="34" charset="0"/>
              </a:rPr>
              <a:t> with minimum Procrustes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719388" y="3176588"/>
            <a:ext cx="6196012" cy="1547812"/>
            <a:chOff x="1143000" y="1905000"/>
            <a:chExt cx="6195350" cy="1547150"/>
          </a:xfrm>
        </p:grpSpPr>
        <p:sp>
          <p:nvSpPr>
            <p:cNvPr id="4" name="Oval 3"/>
            <p:cNvSpPr/>
            <p:nvPr/>
          </p:nvSpPr>
          <p:spPr>
            <a:xfrm>
              <a:off x="1653250" y="23921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057400" y="19050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0480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43000" y="22098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56680" y="3162781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715000" y="28956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867400" y="20574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010400" y="22860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00600" y="236220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09750" y="3223550"/>
              <a:ext cx="228600" cy="2286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</p:grpSp>
      <p:sp>
        <p:nvSpPr>
          <p:cNvPr id="51288" name="Freeform 88"/>
          <p:cNvSpPr>
            <a:spLocks/>
          </p:cNvSpPr>
          <p:nvPr/>
        </p:nvSpPr>
        <p:spPr bwMode="auto">
          <a:xfrm>
            <a:off x="4838700" y="2965450"/>
            <a:ext cx="3695700" cy="1435100"/>
          </a:xfrm>
          <a:custGeom>
            <a:avLst/>
            <a:gdLst>
              <a:gd name="T0" fmla="*/ 0 w 2400"/>
              <a:gd name="T1" fmla="*/ 2147483647 h 1000"/>
              <a:gd name="T2" fmla="*/ 2147483647 w 2400"/>
              <a:gd name="T3" fmla="*/ 2147483647 h 1000"/>
              <a:gd name="T4" fmla="*/ 2147483647 w 2400"/>
              <a:gd name="T5" fmla="*/ 2147483647 h 1000"/>
              <a:gd name="T6" fmla="*/ 2147483647 w 2400"/>
              <a:gd name="T7" fmla="*/ 2147483647 h 1000"/>
              <a:gd name="T8" fmla="*/ 2147483647 w 2400"/>
              <a:gd name="T9" fmla="*/ 2147483647 h 1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0"/>
              <a:gd name="T16" fmla="*/ 0 h 1000"/>
              <a:gd name="T17" fmla="*/ 2400 w 2400"/>
              <a:gd name="T18" fmla="*/ 1000 h 1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0" h="1000">
                <a:moveTo>
                  <a:pt x="0" y="1000"/>
                </a:moveTo>
                <a:cubicBezTo>
                  <a:pt x="112" y="768"/>
                  <a:pt x="224" y="536"/>
                  <a:pt x="432" y="376"/>
                </a:cubicBezTo>
                <a:cubicBezTo>
                  <a:pt x="640" y="216"/>
                  <a:pt x="968" y="80"/>
                  <a:pt x="1248" y="40"/>
                </a:cubicBezTo>
                <a:cubicBezTo>
                  <a:pt x="1528" y="0"/>
                  <a:pt x="1920" y="88"/>
                  <a:pt x="2112" y="136"/>
                </a:cubicBezTo>
                <a:cubicBezTo>
                  <a:pt x="2304" y="184"/>
                  <a:pt x="2352" y="256"/>
                  <a:pt x="2400" y="32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9" name="Freeform 89"/>
          <p:cNvSpPr>
            <a:spLocks/>
          </p:cNvSpPr>
          <p:nvPr/>
        </p:nvSpPr>
        <p:spPr bwMode="auto">
          <a:xfrm>
            <a:off x="4838700" y="3282950"/>
            <a:ext cx="2533650" cy="1117600"/>
          </a:xfrm>
          <a:custGeom>
            <a:avLst/>
            <a:gdLst>
              <a:gd name="T0" fmla="*/ 0 w 1632"/>
              <a:gd name="T1" fmla="*/ 2147483647 h 704"/>
              <a:gd name="T2" fmla="*/ 2147483647 w 1632"/>
              <a:gd name="T3" fmla="*/ 2147483647 h 704"/>
              <a:gd name="T4" fmla="*/ 2147483647 w 1632"/>
              <a:gd name="T5" fmla="*/ 2147483647 h 704"/>
              <a:gd name="T6" fmla="*/ 2147483647 w 1632"/>
              <a:gd name="T7" fmla="*/ 2147483647 h 704"/>
              <a:gd name="T8" fmla="*/ 0 60000 65536"/>
              <a:gd name="T9" fmla="*/ 0 60000 65536"/>
              <a:gd name="T10" fmla="*/ 0 60000 65536"/>
              <a:gd name="T11" fmla="*/ 0 60000 65536"/>
              <a:gd name="T12" fmla="*/ 0 w 1632"/>
              <a:gd name="T13" fmla="*/ 0 h 704"/>
              <a:gd name="T14" fmla="*/ 1632 w 1632"/>
              <a:gd name="T15" fmla="*/ 704 h 7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32" h="704">
                <a:moveTo>
                  <a:pt x="0" y="704"/>
                </a:moveTo>
                <a:cubicBezTo>
                  <a:pt x="112" y="544"/>
                  <a:pt x="224" y="384"/>
                  <a:pt x="384" y="272"/>
                </a:cubicBezTo>
                <a:cubicBezTo>
                  <a:pt x="544" y="160"/>
                  <a:pt x="752" y="64"/>
                  <a:pt x="960" y="32"/>
                </a:cubicBezTo>
                <a:cubicBezTo>
                  <a:pt x="1168" y="0"/>
                  <a:pt x="1400" y="40"/>
                  <a:pt x="1632" y="8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1" name="Freeform 91"/>
          <p:cNvSpPr>
            <a:spLocks/>
          </p:cNvSpPr>
          <p:nvPr/>
        </p:nvSpPr>
        <p:spPr bwMode="auto">
          <a:xfrm>
            <a:off x="4838700" y="3600450"/>
            <a:ext cx="1447800" cy="800100"/>
          </a:xfrm>
          <a:custGeom>
            <a:avLst/>
            <a:gdLst>
              <a:gd name="T0" fmla="*/ 0 w 912"/>
              <a:gd name="T1" fmla="*/ 2147483647 h 504"/>
              <a:gd name="T2" fmla="*/ 2147483647 w 912"/>
              <a:gd name="T3" fmla="*/ 2147483647 h 504"/>
              <a:gd name="T4" fmla="*/ 2147483647 w 912"/>
              <a:gd name="T5" fmla="*/ 2147483647 h 504"/>
              <a:gd name="T6" fmla="*/ 2147483647 w 912"/>
              <a:gd name="T7" fmla="*/ 2147483647 h 504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504"/>
              <a:gd name="T14" fmla="*/ 912 w 912"/>
              <a:gd name="T15" fmla="*/ 504 h 5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504">
                <a:moveTo>
                  <a:pt x="0" y="504"/>
                </a:moveTo>
                <a:cubicBezTo>
                  <a:pt x="88" y="400"/>
                  <a:pt x="176" y="296"/>
                  <a:pt x="288" y="216"/>
                </a:cubicBezTo>
                <a:cubicBezTo>
                  <a:pt x="400" y="136"/>
                  <a:pt x="568" y="48"/>
                  <a:pt x="672" y="24"/>
                </a:cubicBezTo>
                <a:cubicBezTo>
                  <a:pt x="776" y="0"/>
                  <a:pt x="844" y="36"/>
                  <a:pt x="912" y="7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3" name="Freeform 93"/>
          <p:cNvSpPr>
            <a:spLocks/>
          </p:cNvSpPr>
          <p:nvPr/>
        </p:nvSpPr>
        <p:spPr bwMode="auto">
          <a:xfrm>
            <a:off x="4838700" y="4057650"/>
            <a:ext cx="2362200" cy="342900"/>
          </a:xfrm>
          <a:custGeom>
            <a:avLst/>
            <a:gdLst>
              <a:gd name="T0" fmla="*/ 0 w 1488"/>
              <a:gd name="T1" fmla="*/ 2147483647 h 216"/>
              <a:gd name="T2" fmla="*/ 2147483647 w 1488"/>
              <a:gd name="T3" fmla="*/ 2147483647 h 216"/>
              <a:gd name="T4" fmla="*/ 2147483647 w 1488"/>
              <a:gd name="T5" fmla="*/ 2147483647 h 216"/>
              <a:gd name="T6" fmla="*/ 2147483647 w 1488"/>
              <a:gd name="T7" fmla="*/ 2147483647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16"/>
              <a:gd name="T14" fmla="*/ 1488 w 148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16">
                <a:moveTo>
                  <a:pt x="0" y="216"/>
                </a:moveTo>
                <a:cubicBezTo>
                  <a:pt x="184" y="132"/>
                  <a:pt x="368" y="48"/>
                  <a:pt x="576" y="24"/>
                </a:cubicBezTo>
                <a:cubicBezTo>
                  <a:pt x="784" y="0"/>
                  <a:pt x="1096" y="56"/>
                  <a:pt x="1248" y="72"/>
                </a:cubicBezTo>
                <a:cubicBezTo>
                  <a:pt x="1400" y="88"/>
                  <a:pt x="1444" y="104"/>
                  <a:pt x="1488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4" name="Freeform 94"/>
          <p:cNvSpPr>
            <a:spLocks/>
          </p:cNvSpPr>
          <p:nvPr/>
        </p:nvSpPr>
        <p:spPr bwMode="auto">
          <a:xfrm rot="21327734">
            <a:off x="4886325" y="4533900"/>
            <a:ext cx="3886200" cy="800100"/>
          </a:xfrm>
          <a:custGeom>
            <a:avLst/>
            <a:gdLst>
              <a:gd name="T0" fmla="*/ 0 w 2448"/>
              <a:gd name="T1" fmla="*/ 0 h 504"/>
              <a:gd name="T2" fmla="*/ 2147483647 w 2448"/>
              <a:gd name="T3" fmla="*/ 2147483647 h 504"/>
              <a:gd name="T4" fmla="*/ 2147483647 w 2448"/>
              <a:gd name="T5" fmla="*/ 2147483647 h 504"/>
              <a:gd name="T6" fmla="*/ 2147483647 w 2448"/>
              <a:gd name="T7" fmla="*/ 2147483647 h 504"/>
              <a:gd name="T8" fmla="*/ 2147483647 w 2448"/>
              <a:gd name="T9" fmla="*/ 2147483647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8"/>
              <a:gd name="T16" fmla="*/ 0 h 504"/>
              <a:gd name="T17" fmla="*/ 2448 w 2448"/>
              <a:gd name="T18" fmla="*/ 504 h 5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8" h="504">
                <a:moveTo>
                  <a:pt x="0" y="0"/>
                </a:moveTo>
                <a:cubicBezTo>
                  <a:pt x="180" y="104"/>
                  <a:pt x="360" y="208"/>
                  <a:pt x="624" y="288"/>
                </a:cubicBezTo>
                <a:cubicBezTo>
                  <a:pt x="888" y="368"/>
                  <a:pt x="1304" y="456"/>
                  <a:pt x="1584" y="480"/>
                </a:cubicBezTo>
                <a:cubicBezTo>
                  <a:pt x="1864" y="504"/>
                  <a:pt x="2160" y="472"/>
                  <a:pt x="2304" y="432"/>
                </a:cubicBezTo>
                <a:cubicBezTo>
                  <a:pt x="2448" y="392"/>
                  <a:pt x="2448" y="316"/>
                  <a:pt x="2448" y="24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638801" y="4114800"/>
            <a:ext cx="466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?</a:t>
            </a:r>
            <a:endParaRPr lang="en-US" altLang="en-US" sz="3600"/>
          </a:p>
        </p:txBody>
      </p:sp>
      <p:sp>
        <p:nvSpPr>
          <p:cNvPr id="58382" name="Title 1"/>
          <p:cNvSpPr>
            <a:spLocks/>
          </p:cNvSpPr>
          <p:nvPr/>
        </p:nvSpPr>
        <p:spPr bwMode="auto">
          <a:xfrm>
            <a:off x="1962150" y="266701"/>
            <a:ext cx="8229600" cy="5635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>
                <a:latin typeface="Calibri" panose="020F0502020204030204" pitchFamily="34" charset="0"/>
              </a:rPr>
              <a:t>Modified Procrustes Distance</a:t>
            </a:r>
          </a:p>
        </p:txBody>
      </p:sp>
    </p:spTree>
    <p:extLst>
      <p:ext uri="{BB962C8B-B14F-4D97-AF65-F5344CB8AC3E}">
        <p14:creationId xmlns:p14="http://schemas.microsoft.com/office/powerpoint/2010/main" val="34193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60" grpId="0"/>
      <p:bldP spid="46192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 &amp; Rationale</a:t>
            </a:r>
          </a:p>
          <a:p>
            <a:r>
              <a:rPr lang="en-US" dirty="0" smtClean="0"/>
              <a:t>Limitations of traditional landmarks</a:t>
            </a:r>
          </a:p>
          <a:p>
            <a:r>
              <a:rPr lang="en-US" dirty="0" smtClean="0"/>
              <a:t>Definition of ‘automated correspondence’ &amp; potential</a:t>
            </a:r>
          </a:p>
          <a:p>
            <a:r>
              <a:rPr lang="en-US" dirty="0"/>
              <a:t>A</a:t>
            </a:r>
            <a:r>
              <a:rPr lang="en-US" dirty="0" smtClean="0"/>
              <a:t>utomated approaches and their limitations thus far</a:t>
            </a:r>
          </a:p>
          <a:p>
            <a:r>
              <a:rPr lang="en-US" i="1" dirty="0" smtClean="0"/>
              <a:t>Auto3dgm: </a:t>
            </a:r>
            <a:r>
              <a:rPr lang="en-US" dirty="0" smtClean="0"/>
              <a:t>Concepts &amp; Logistics</a:t>
            </a:r>
          </a:p>
          <a:p>
            <a:r>
              <a:rPr lang="en-US" dirty="0" smtClean="0"/>
              <a:t>Homology and its relationship to correspondence</a:t>
            </a:r>
          </a:p>
          <a:p>
            <a:r>
              <a:rPr lang="en-US" dirty="0" smtClean="0"/>
              <a:t>On the horizon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90" name="Freeform 86"/>
          <p:cNvSpPr>
            <a:spLocks/>
          </p:cNvSpPr>
          <p:nvPr/>
        </p:nvSpPr>
        <p:spPr bwMode="auto">
          <a:xfrm>
            <a:off x="12700" y="-850900"/>
            <a:ext cx="4286250" cy="8509000"/>
          </a:xfrm>
          <a:custGeom>
            <a:avLst/>
            <a:gdLst>
              <a:gd name="T0" fmla="*/ 2147483647 w 1776"/>
              <a:gd name="T1" fmla="*/ 2147483647 h 4428"/>
              <a:gd name="T2" fmla="*/ 2147483647 w 1776"/>
              <a:gd name="T3" fmla="*/ 2147483647 h 4428"/>
              <a:gd name="T4" fmla="*/ 2147483647 w 1776"/>
              <a:gd name="T5" fmla="*/ 2147483647 h 4428"/>
              <a:gd name="T6" fmla="*/ 2147483647 w 1776"/>
              <a:gd name="T7" fmla="*/ 2147483647 h 4428"/>
              <a:gd name="T8" fmla="*/ 2147483647 w 1776"/>
              <a:gd name="T9" fmla="*/ 2147483647 h 4428"/>
              <a:gd name="T10" fmla="*/ 2147483647 w 1776"/>
              <a:gd name="T11" fmla="*/ 2147483647 h 4428"/>
              <a:gd name="T12" fmla="*/ 2147483647 w 1776"/>
              <a:gd name="T13" fmla="*/ 2147483647 h 4428"/>
              <a:gd name="T14" fmla="*/ 2147483647 w 1776"/>
              <a:gd name="T15" fmla="*/ 2147483647 h 4428"/>
              <a:gd name="T16" fmla="*/ 2147483647 w 1776"/>
              <a:gd name="T17" fmla="*/ 2147483647 h 4428"/>
              <a:gd name="T18" fmla="*/ 2147483647 w 1776"/>
              <a:gd name="T19" fmla="*/ 2147483647 h 4428"/>
              <a:gd name="T20" fmla="*/ 2147483647 w 1776"/>
              <a:gd name="T21" fmla="*/ 2147483647 h 4428"/>
              <a:gd name="T22" fmla="*/ 2147483647 w 1776"/>
              <a:gd name="T23" fmla="*/ 2147483647 h 4428"/>
              <a:gd name="T24" fmla="*/ 2147483647 w 1776"/>
              <a:gd name="T25" fmla="*/ 2147483647 h 4428"/>
              <a:gd name="T26" fmla="*/ 0 w 1776"/>
              <a:gd name="T27" fmla="*/ 2147483647 h 4428"/>
              <a:gd name="T28" fmla="*/ 2147483647 w 1776"/>
              <a:gd name="T29" fmla="*/ 0 h 4428"/>
              <a:gd name="T30" fmla="*/ 2147483647 w 1776"/>
              <a:gd name="T31" fmla="*/ 2147483647 h 44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76"/>
              <a:gd name="T49" fmla="*/ 0 h 4428"/>
              <a:gd name="T50" fmla="*/ 1776 w 1776"/>
              <a:gd name="T51" fmla="*/ 4428 h 44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76" h="4428">
                <a:moveTo>
                  <a:pt x="468" y="84"/>
                </a:moveTo>
                <a:lnTo>
                  <a:pt x="1008" y="504"/>
                </a:lnTo>
                <a:lnTo>
                  <a:pt x="1260" y="756"/>
                </a:lnTo>
                <a:lnTo>
                  <a:pt x="1404" y="936"/>
                </a:lnTo>
                <a:lnTo>
                  <a:pt x="1548" y="1140"/>
                </a:lnTo>
                <a:lnTo>
                  <a:pt x="1656" y="1368"/>
                </a:lnTo>
                <a:lnTo>
                  <a:pt x="1716" y="1608"/>
                </a:lnTo>
                <a:lnTo>
                  <a:pt x="1776" y="1932"/>
                </a:lnTo>
                <a:lnTo>
                  <a:pt x="1764" y="2280"/>
                </a:lnTo>
                <a:lnTo>
                  <a:pt x="1668" y="2688"/>
                </a:lnTo>
                <a:lnTo>
                  <a:pt x="1500" y="3048"/>
                </a:lnTo>
                <a:lnTo>
                  <a:pt x="1248" y="3384"/>
                </a:lnTo>
                <a:lnTo>
                  <a:pt x="120" y="4428"/>
                </a:lnTo>
                <a:lnTo>
                  <a:pt x="0" y="4416"/>
                </a:lnTo>
                <a:lnTo>
                  <a:pt x="12" y="0"/>
                </a:lnTo>
                <a:lnTo>
                  <a:pt x="468" y="84"/>
                </a:lnTo>
                <a:close/>
              </a:path>
            </a:pathLst>
          </a:custGeom>
          <a:gradFill rotWithShape="1">
            <a:gsLst>
              <a:gs pos="0">
                <a:srgbClr val="000000">
                  <a:alpha val="49001"/>
                </a:srgbClr>
              </a:gs>
              <a:gs pos="100000">
                <a:srgbClr val="C0C0C0">
                  <a:alpha val="49001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3"/>
          <p:cNvSpPr>
            <a:spLocks noChangeArrowheads="1"/>
          </p:cNvSpPr>
          <p:nvPr/>
        </p:nvSpPr>
        <p:spPr bwMode="auto">
          <a:xfrm>
            <a:off x="3151188" y="5181601"/>
            <a:ext cx="1649412" cy="1649413"/>
          </a:xfrm>
          <a:prstGeom prst="ellipse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28575">
            <a:solidFill>
              <a:srgbClr val="00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-110" charset="0"/>
                <a:ea typeface="ＭＳ Ｐゴシック" pitchFamily="-110" charset="-128"/>
              </a:rPr>
              <a:t>M</a:t>
            </a:r>
            <a:r>
              <a:rPr lang="az-Cyrl-AZ" sz="2000" b="1" dirty="0">
                <a:solidFill>
                  <a:srgbClr val="000000"/>
                </a:solidFill>
                <a:latin typeface="Calibri" pitchFamily="-110" charset="0"/>
                <a:ea typeface="ＭＳ Ｐゴシック" pitchFamily="-110" charset="-128"/>
              </a:rPr>
              <a:t>ӧ</a:t>
            </a:r>
            <a:r>
              <a:rPr lang="en-US" sz="2000" b="1" dirty="0" err="1" smtClean="0">
                <a:solidFill>
                  <a:srgbClr val="000000"/>
                </a:solidFill>
                <a:latin typeface="Calibri" pitchFamily="-110" charset="0"/>
                <a:ea typeface="ＭＳ Ｐゴシック" pitchFamily="-110" charset="-128"/>
              </a:rPr>
              <a:t>bius</a:t>
            </a:r>
            <a:r>
              <a:rPr lang="en-US" sz="2000" b="1" dirty="0" smtClean="0">
                <a:solidFill>
                  <a:srgbClr val="000000"/>
                </a:solidFill>
                <a:latin typeface="Calibri" pitchFamily="-110" charset="0"/>
                <a:ea typeface="ＭＳ Ｐゴシック" pitchFamily="-110" charset="-128"/>
              </a:rPr>
              <a:t> Maps</a:t>
            </a:r>
            <a:endParaRPr lang="en-US" sz="2000" b="1" dirty="0">
              <a:solidFill>
                <a:srgbClr val="000000"/>
              </a:solidFill>
              <a:latin typeface="Calibri" pitchFamily="-110" charset="0"/>
              <a:ea typeface="ＭＳ Ｐゴシック" pitchFamily="-110" charset="-128"/>
            </a:endParaRP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-1725613" y="103188"/>
            <a:ext cx="6019801" cy="6019800"/>
            <a:chOff x="-2047" y="65"/>
            <a:chExt cx="3792" cy="3792"/>
          </a:xfrm>
        </p:grpSpPr>
        <p:sp>
          <p:nvSpPr>
            <p:cNvPr id="6" name="Arc 5"/>
            <p:cNvSpPr>
              <a:spLocks/>
            </p:cNvSpPr>
            <p:nvPr/>
          </p:nvSpPr>
          <p:spPr bwMode="auto">
            <a:xfrm rot="2737891">
              <a:off x="-2047" y="65"/>
              <a:ext cx="3792" cy="3792"/>
            </a:xfrm>
            <a:custGeom>
              <a:avLst/>
              <a:gdLst>
                <a:gd name="T0" fmla="*/ 719 w 10000"/>
                <a:gd name="T1" fmla="*/ 0 h 10000"/>
                <a:gd name="T2" fmla="*/ 1438 w 10000"/>
                <a:gd name="T3" fmla="*/ 719 h 10000"/>
                <a:gd name="T4" fmla="*/ 0 60000 65536"/>
                <a:gd name="T5" fmla="*/ 0 60000 65536"/>
                <a:gd name="T6" fmla="*/ 0 w 10000"/>
                <a:gd name="T7" fmla="*/ 0 h 10000"/>
                <a:gd name="T8" fmla="*/ 10000 w 10000"/>
                <a:gd name="T9" fmla="*/ 10000 h 1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00" h="10000" stroke="0">
                  <a:moveTo>
                    <a:pt x="5000" y="0"/>
                  </a:moveTo>
                  <a:cubicBezTo>
                    <a:pt x="7761" y="0"/>
                    <a:pt x="10000" y="2239"/>
                    <a:pt x="10000" y="5000"/>
                  </a:cubicBezTo>
                  <a:lnTo>
                    <a:pt x="5000" y="5000"/>
                  </a:lnTo>
                  <a:lnTo>
                    <a:pt x="5000" y="0"/>
                  </a:lnTo>
                  <a:close/>
                </a:path>
                <a:path w="10000" h="10000" fill="none">
                  <a:moveTo>
                    <a:pt x="5000" y="0"/>
                  </a:moveTo>
                  <a:cubicBezTo>
                    <a:pt x="7761" y="0"/>
                    <a:pt x="10000" y="2239"/>
                    <a:pt x="10000" y="50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pitchFamily="-110" charset="-128"/>
              </a:endParaRPr>
            </a:p>
          </p:txBody>
        </p: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rot="16200000" flipV="1">
              <a:off x="973" y="402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rot="10800000" flipV="1">
              <a:off x="916" y="3369"/>
              <a:ext cx="196" cy="1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3918" name="TextBox 68"/>
          <p:cNvSpPr txBox="1">
            <a:spLocks noChangeArrowheads="1"/>
          </p:cNvSpPr>
          <p:nvPr/>
        </p:nvSpPr>
        <p:spPr bwMode="auto">
          <a:xfrm>
            <a:off x="1679576" y="1981201"/>
            <a:ext cx="22252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Search area of</a:t>
            </a:r>
          </a:p>
          <a:p>
            <a:r>
              <a:rPr lang="en-US" altLang="en-US" sz="2000" b="1"/>
              <a:t>Correspondence</a:t>
            </a:r>
          </a:p>
          <a:p>
            <a:r>
              <a:rPr lang="en-US" altLang="en-US" sz="2000" b="1"/>
              <a:t>Maps…</a:t>
            </a:r>
          </a:p>
          <a:p>
            <a:endParaRPr lang="en-US" altLang="en-US" sz="2000" b="1"/>
          </a:p>
        </p:txBody>
      </p:sp>
      <p:sp>
        <p:nvSpPr>
          <p:cNvPr id="123919" name="Freeform 6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52726" y="4495801"/>
            <a:ext cx="371475" cy="390525"/>
          </a:xfrm>
          <a:custGeom>
            <a:avLst/>
            <a:gdLst>
              <a:gd name="T0" fmla="*/ 2147483647 w 1957"/>
              <a:gd name="T1" fmla="*/ 2147483647 h 2061"/>
              <a:gd name="T2" fmla="*/ 2147483647 w 1957"/>
              <a:gd name="T3" fmla="*/ 0 h 2061"/>
              <a:gd name="T4" fmla="*/ 2147483647 w 1957"/>
              <a:gd name="T5" fmla="*/ 2147483647 h 2061"/>
              <a:gd name="T6" fmla="*/ 2147483647 w 1957"/>
              <a:gd name="T7" fmla="*/ 2147483647 h 2061"/>
              <a:gd name="T8" fmla="*/ 2147483647 w 1957"/>
              <a:gd name="T9" fmla="*/ 2147483647 h 2061"/>
              <a:gd name="T10" fmla="*/ 2147483647 w 1957"/>
              <a:gd name="T11" fmla="*/ 2147483647 h 2061"/>
              <a:gd name="T12" fmla="*/ 2147483647 w 1957"/>
              <a:gd name="T13" fmla="*/ 2147483647 h 2061"/>
              <a:gd name="T14" fmla="*/ 2147483647 w 1957"/>
              <a:gd name="T15" fmla="*/ 2147483647 h 2061"/>
              <a:gd name="T16" fmla="*/ 2147483647 w 1957"/>
              <a:gd name="T17" fmla="*/ 2147483647 h 2061"/>
              <a:gd name="T18" fmla="*/ 2147483647 w 1957"/>
              <a:gd name="T19" fmla="*/ 2147483647 h 2061"/>
              <a:gd name="T20" fmla="*/ 2147483647 w 1957"/>
              <a:gd name="T21" fmla="*/ 2147483647 h 2061"/>
              <a:gd name="T22" fmla="*/ 2147483647 w 1957"/>
              <a:gd name="T23" fmla="*/ 2147483647 h 2061"/>
              <a:gd name="T24" fmla="*/ 2147483647 w 1957"/>
              <a:gd name="T25" fmla="*/ 2147483647 h 2061"/>
              <a:gd name="T26" fmla="*/ 2147483647 w 1957"/>
              <a:gd name="T27" fmla="*/ 2147483647 h 2061"/>
              <a:gd name="T28" fmla="*/ 2147483647 w 1957"/>
              <a:gd name="T29" fmla="*/ 2147483647 h 2061"/>
              <a:gd name="T30" fmla="*/ 2147483647 w 1957"/>
              <a:gd name="T31" fmla="*/ 2147483647 h 2061"/>
              <a:gd name="T32" fmla="*/ 2147483647 w 1957"/>
              <a:gd name="T33" fmla="*/ 2147483647 h 2061"/>
              <a:gd name="T34" fmla="*/ 2147483647 w 1957"/>
              <a:gd name="T35" fmla="*/ 2147483647 h 2061"/>
              <a:gd name="T36" fmla="*/ 2147483647 w 1957"/>
              <a:gd name="T37" fmla="*/ 2147483647 h 2061"/>
              <a:gd name="T38" fmla="*/ 2147483647 w 1957"/>
              <a:gd name="T39" fmla="*/ 2147483647 h 2061"/>
              <a:gd name="T40" fmla="*/ 2147483647 w 1957"/>
              <a:gd name="T41" fmla="*/ 2147483647 h 2061"/>
              <a:gd name="T42" fmla="*/ 2147483647 w 1957"/>
              <a:gd name="T43" fmla="*/ 2147483647 h 2061"/>
              <a:gd name="T44" fmla="*/ 2147483647 w 1957"/>
              <a:gd name="T45" fmla="*/ 2147483647 h 2061"/>
              <a:gd name="T46" fmla="*/ 2147483647 w 1957"/>
              <a:gd name="T47" fmla="*/ 2147483647 h 2061"/>
              <a:gd name="T48" fmla="*/ 2147483647 w 1957"/>
              <a:gd name="T49" fmla="*/ 2147483647 h 2061"/>
              <a:gd name="T50" fmla="*/ 2147483647 w 1957"/>
              <a:gd name="T51" fmla="*/ 2147483647 h 2061"/>
              <a:gd name="T52" fmla="*/ 2147483647 w 1957"/>
              <a:gd name="T53" fmla="*/ 2147483647 h 2061"/>
              <a:gd name="T54" fmla="*/ 2147483647 w 1957"/>
              <a:gd name="T55" fmla="*/ 2147483647 h 2061"/>
              <a:gd name="T56" fmla="*/ 2147483647 w 1957"/>
              <a:gd name="T57" fmla="*/ 2147483647 h 2061"/>
              <a:gd name="T58" fmla="*/ 2147483647 w 1957"/>
              <a:gd name="T59" fmla="*/ 2147483647 h 2061"/>
              <a:gd name="T60" fmla="*/ 2147483647 w 1957"/>
              <a:gd name="T61" fmla="*/ 2147483647 h 2061"/>
              <a:gd name="T62" fmla="*/ 2147483647 w 1957"/>
              <a:gd name="T63" fmla="*/ 2147483647 h 2061"/>
              <a:gd name="T64" fmla="*/ 2147483647 w 1957"/>
              <a:gd name="T65" fmla="*/ 2147483647 h 2061"/>
              <a:gd name="T66" fmla="*/ 2147483647 w 1957"/>
              <a:gd name="T67" fmla="*/ 2147483647 h 2061"/>
              <a:gd name="T68" fmla="*/ 2147483647 w 1957"/>
              <a:gd name="T69" fmla="*/ 2147483647 h 2061"/>
              <a:gd name="T70" fmla="*/ 2147483647 w 1957"/>
              <a:gd name="T71" fmla="*/ 2147483647 h 2061"/>
              <a:gd name="T72" fmla="*/ 2147483647 w 1957"/>
              <a:gd name="T73" fmla="*/ 2147483647 h 2061"/>
              <a:gd name="T74" fmla="*/ 2147483647 w 1957"/>
              <a:gd name="T75" fmla="*/ 2147483647 h 2061"/>
              <a:gd name="T76" fmla="*/ 2147483647 w 1957"/>
              <a:gd name="T77" fmla="*/ 2147483647 h 2061"/>
              <a:gd name="T78" fmla="*/ 2147483647 w 1957"/>
              <a:gd name="T79" fmla="*/ 2147483647 h 2061"/>
              <a:gd name="T80" fmla="*/ 2147483647 w 1957"/>
              <a:gd name="T81" fmla="*/ 2147483647 h 2061"/>
              <a:gd name="T82" fmla="*/ 2147483647 w 1957"/>
              <a:gd name="T83" fmla="*/ 2147483647 h 2061"/>
              <a:gd name="T84" fmla="*/ 2147483647 w 1957"/>
              <a:gd name="T85" fmla="*/ 2147483647 h 2061"/>
              <a:gd name="T86" fmla="*/ 2147483647 w 1957"/>
              <a:gd name="T87" fmla="*/ 2147483647 h 2061"/>
              <a:gd name="T88" fmla="*/ 2147483647 w 1957"/>
              <a:gd name="T89" fmla="*/ 2147483647 h 2061"/>
              <a:gd name="T90" fmla="*/ 2147483647 w 1957"/>
              <a:gd name="T91" fmla="*/ 2147483647 h 2061"/>
              <a:gd name="T92" fmla="*/ 2147483647 w 1957"/>
              <a:gd name="T93" fmla="*/ 2147483647 h 2061"/>
              <a:gd name="T94" fmla="*/ 2147483647 w 1957"/>
              <a:gd name="T95" fmla="*/ 2147483647 h 2061"/>
              <a:gd name="T96" fmla="*/ 2147483647 w 1957"/>
              <a:gd name="T97" fmla="*/ 2147483647 h 2061"/>
              <a:gd name="T98" fmla="*/ 2147483647 w 1957"/>
              <a:gd name="T99" fmla="*/ 2147483647 h 2061"/>
              <a:gd name="T100" fmla="*/ 2147483647 w 1957"/>
              <a:gd name="T101" fmla="*/ 2147483647 h 2061"/>
              <a:gd name="T102" fmla="*/ 2147483647 w 1957"/>
              <a:gd name="T103" fmla="*/ 2147483647 h 2061"/>
              <a:gd name="T104" fmla="*/ 2147483647 w 1957"/>
              <a:gd name="T105" fmla="*/ 2147483647 h 2061"/>
              <a:gd name="T106" fmla="*/ 2147483647 w 1957"/>
              <a:gd name="T107" fmla="*/ 2147483647 h 2061"/>
              <a:gd name="T108" fmla="*/ 2147483647 w 1957"/>
              <a:gd name="T109" fmla="*/ 2147483647 h 2061"/>
              <a:gd name="T110" fmla="*/ 2147483647 w 1957"/>
              <a:gd name="T111" fmla="*/ 2147483647 h 2061"/>
              <a:gd name="T112" fmla="*/ 2147483647 w 1957"/>
              <a:gd name="T113" fmla="*/ 2147483647 h 206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957"/>
              <a:gd name="T172" fmla="*/ 0 h 2061"/>
              <a:gd name="T173" fmla="*/ 1957 w 1957"/>
              <a:gd name="T174" fmla="*/ 2061 h 206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957" h="2061">
                <a:moveTo>
                  <a:pt x="1957" y="28"/>
                </a:moveTo>
                <a:lnTo>
                  <a:pt x="1957" y="23"/>
                </a:lnTo>
                <a:lnTo>
                  <a:pt x="1955" y="17"/>
                </a:lnTo>
                <a:lnTo>
                  <a:pt x="1951" y="11"/>
                </a:lnTo>
                <a:lnTo>
                  <a:pt x="1946" y="5"/>
                </a:lnTo>
                <a:lnTo>
                  <a:pt x="1937" y="1"/>
                </a:lnTo>
                <a:lnTo>
                  <a:pt x="1927" y="0"/>
                </a:lnTo>
                <a:lnTo>
                  <a:pt x="1924" y="0"/>
                </a:lnTo>
                <a:lnTo>
                  <a:pt x="1921" y="1"/>
                </a:lnTo>
                <a:lnTo>
                  <a:pt x="1917" y="3"/>
                </a:lnTo>
                <a:lnTo>
                  <a:pt x="1912" y="7"/>
                </a:lnTo>
                <a:lnTo>
                  <a:pt x="1905" y="13"/>
                </a:lnTo>
                <a:lnTo>
                  <a:pt x="1897" y="21"/>
                </a:lnTo>
                <a:lnTo>
                  <a:pt x="1886" y="34"/>
                </a:lnTo>
                <a:lnTo>
                  <a:pt x="1693" y="252"/>
                </a:lnTo>
                <a:lnTo>
                  <a:pt x="1688" y="243"/>
                </a:lnTo>
                <a:lnTo>
                  <a:pt x="1681" y="233"/>
                </a:lnTo>
                <a:lnTo>
                  <a:pt x="1672" y="220"/>
                </a:lnTo>
                <a:lnTo>
                  <a:pt x="1661" y="205"/>
                </a:lnTo>
                <a:lnTo>
                  <a:pt x="1647" y="188"/>
                </a:lnTo>
                <a:lnTo>
                  <a:pt x="1631" y="169"/>
                </a:lnTo>
                <a:lnTo>
                  <a:pt x="1613" y="150"/>
                </a:lnTo>
                <a:lnTo>
                  <a:pt x="1593" y="131"/>
                </a:lnTo>
                <a:lnTo>
                  <a:pt x="1569" y="111"/>
                </a:lnTo>
                <a:lnTo>
                  <a:pt x="1544" y="92"/>
                </a:lnTo>
                <a:lnTo>
                  <a:pt x="1515" y="74"/>
                </a:lnTo>
                <a:lnTo>
                  <a:pt x="1485" y="57"/>
                </a:lnTo>
                <a:lnTo>
                  <a:pt x="1451" y="40"/>
                </a:lnTo>
                <a:lnTo>
                  <a:pt x="1414" y="27"/>
                </a:lnTo>
                <a:lnTo>
                  <a:pt x="1373" y="16"/>
                </a:lnTo>
                <a:lnTo>
                  <a:pt x="1331" y="7"/>
                </a:lnTo>
                <a:lnTo>
                  <a:pt x="1285" y="2"/>
                </a:lnTo>
                <a:lnTo>
                  <a:pt x="1235" y="0"/>
                </a:lnTo>
                <a:lnTo>
                  <a:pt x="1158" y="3"/>
                </a:lnTo>
                <a:lnTo>
                  <a:pt x="1082" y="12"/>
                </a:lnTo>
                <a:lnTo>
                  <a:pt x="1005" y="28"/>
                </a:lnTo>
                <a:lnTo>
                  <a:pt x="931" y="49"/>
                </a:lnTo>
                <a:lnTo>
                  <a:pt x="856" y="76"/>
                </a:lnTo>
                <a:lnTo>
                  <a:pt x="783" y="108"/>
                </a:lnTo>
                <a:lnTo>
                  <a:pt x="711" y="145"/>
                </a:lnTo>
                <a:lnTo>
                  <a:pt x="642" y="187"/>
                </a:lnTo>
                <a:lnTo>
                  <a:pt x="575" y="232"/>
                </a:lnTo>
                <a:lnTo>
                  <a:pt x="509" y="283"/>
                </a:lnTo>
                <a:lnTo>
                  <a:pt x="447" y="337"/>
                </a:lnTo>
                <a:lnTo>
                  <a:pt x="388" y="395"/>
                </a:lnTo>
                <a:lnTo>
                  <a:pt x="331" y="457"/>
                </a:lnTo>
                <a:lnTo>
                  <a:pt x="279" y="521"/>
                </a:lnTo>
                <a:lnTo>
                  <a:pt x="229" y="589"/>
                </a:lnTo>
                <a:lnTo>
                  <a:pt x="184" y="659"/>
                </a:lnTo>
                <a:lnTo>
                  <a:pt x="143" y="731"/>
                </a:lnTo>
                <a:lnTo>
                  <a:pt x="107" y="806"/>
                </a:lnTo>
                <a:lnTo>
                  <a:pt x="76" y="882"/>
                </a:lnTo>
                <a:lnTo>
                  <a:pt x="49" y="961"/>
                </a:lnTo>
                <a:lnTo>
                  <a:pt x="29" y="1040"/>
                </a:lnTo>
                <a:lnTo>
                  <a:pt x="13" y="1121"/>
                </a:lnTo>
                <a:lnTo>
                  <a:pt x="4" y="1202"/>
                </a:lnTo>
                <a:lnTo>
                  <a:pt x="0" y="1284"/>
                </a:lnTo>
                <a:lnTo>
                  <a:pt x="3" y="1354"/>
                </a:lnTo>
                <a:lnTo>
                  <a:pt x="10" y="1420"/>
                </a:lnTo>
                <a:lnTo>
                  <a:pt x="22" y="1484"/>
                </a:lnTo>
                <a:lnTo>
                  <a:pt x="38" y="1544"/>
                </a:lnTo>
                <a:lnTo>
                  <a:pt x="58" y="1603"/>
                </a:lnTo>
                <a:lnTo>
                  <a:pt x="82" y="1658"/>
                </a:lnTo>
                <a:lnTo>
                  <a:pt x="110" y="1710"/>
                </a:lnTo>
                <a:lnTo>
                  <a:pt x="142" y="1760"/>
                </a:lnTo>
                <a:lnTo>
                  <a:pt x="177" y="1805"/>
                </a:lnTo>
                <a:lnTo>
                  <a:pt x="216" y="1848"/>
                </a:lnTo>
                <a:lnTo>
                  <a:pt x="258" y="1887"/>
                </a:lnTo>
                <a:lnTo>
                  <a:pt x="303" y="1923"/>
                </a:lnTo>
                <a:lnTo>
                  <a:pt x="350" y="1954"/>
                </a:lnTo>
                <a:lnTo>
                  <a:pt x="401" y="1982"/>
                </a:lnTo>
                <a:lnTo>
                  <a:pt x="453" y="2005"/>
                </a:lnTo>
                <a:lnTo>
                  <a:pt x="508" y="2025"/>
                </a:lnTo>
                <a:lnTo>
                  <a:pt x="566" y="2040"/>
                </a:lnTo>
                <a:lnTo>
                  <a:pt x="625" y="2052"/>
                </a:lnTo>
                <a:lnTo>
                  <a:pt x="685" y="2058"/>
                </a:lnTo>
                <a:lnTo>
                  <a:pt x="747" y="2061"/>
                </a:lnTo>
                <a:lnTo>
                  <a:pt x="812" y="2058"/>
                </a:lnTo>
                <a:lnTo>
                  <a:pt x="875" y="2051"/>
                </a:lnTo>
                <a:lnTo>
                  <a:pt x="936" y="2038"/>
                </a:lnTo>
                <a:lnTo>
                  <a:pt x="995" y="2021"/>
                </a:lnTo>
                <a:lnTo>
                  <a:pt x="1052" y="2000"/>
                </a:lnTo>
                <a:lnTo>
                  <a:pt x="1108" y="1976"/>
                </a:lnTo>
                <a:lnTo>
                  <a:pt x="1160" y="1948"/>
                </a:lnTo>
                <a:lnTo>
                  <a:pt x="1210" y="1918"/>
                </a:lnTo>
                <a:lnTo>
                  <a:pt x="1257" y="1886"/>
                </a:lnTo>
                <a:lnTo>
                  <a:pt x="1301" y="1853"/>
                </a:lnTo>
                <a:lnTo>
                  <a:pt x="1343" y="1817"/>
                </a:lnTo>
                <a:lnTo>
                  <a:pt x="1388" y="1774"/>
                </a:lnTo>
                <a:lnTo>
                  <a:pt x="1429" y="1729"/>
                </a:lnTo>
                <a:lnTo>
                  <a:pt x="1466" y="1686"/>
                </a:lnTo>
                <a:lnTo>
                  <a:pt x="1499" y="1643"/>
                </a:lnTo>
                <a:lnTo>
                  <a:pt x="1526" y="1600"/>
                </a:lnTo>
                <a:lnTo>
                  <a:pt x="1551" y="1559"/>
                </a:lnTo>
                <a:lnTo>
                  <a:pt x="1572" y="1521"/>
                </a:lnTo>
                <a:lnTo>
                  <a:pt x="1591" y="1484"/>
                </a:lnTo>
                <a:lnTo>
                  <a:pt x="1605" y="1449"/>
                </a:lnTo>
                <a:lnTo>
                  <a:pt x="1617" y="1418"/>
                </a:lnTo>
                <a:lnTo>
                  <a:pt x="1627" y="1391"/>
                </a:lnTo>
                <a:lnTo>
                  <a:pt x="1634" y="1367"/>
                </a:lnTo>
                <a:lnTo>
                  <a:pt x="1640" y="1348"/>
                </a:lnTo>
                <a:lnTo>
                  <a:pt x="1643" y="1333"/>
                </a:lnTo>
                <a:lnTo>
                  <a:pt x="1645" y="1322"/>
                </a:lnTo>
                <a:lnTo>
                  <a:pt x="1646" y="1318"/>
                </a:lnTo>
                <a:lnTo>
                  <a:pt x="1644" y="1308"/>
                </a:lnTo>
                <a:lnTo>
                  <a:pt x="1640" y="1300"/>
                </a:lnTo>
                <a:lnTo>
                  <a:pt x="1635" y="1295"/>
                </a:lnTo>
                <a:lnTo>
                  <a:pt x="1628" y="1292"/>
                </a:lnTo>
                <a:lnTo>
                  <a:pt x="1622" y="1291"/>
                </a:lnTo>
                <a:lnTo>
                  <a:pt x="1617" y="1290"/>
                </a:lnTo>
                <a:lnTo>
                  <a:pt x="1613" y="1290"/>
                </a:lnTo>
                <a:lnTo>
                  <a:pt x="1604" y="1291"/>
                </a:lnTo>
                <a:lnTo>
                  <a:pt x="1594" y="1293"/>
                </a:lnTo>
                <a:lnTo>
                  <a:pt x="1587" y="1299"/>
                </a:lnTo>
                <a:lnTo>
                  <a:pt x="1581" y="1306"/>
                </a:lnTo>
                <a:lnTo>
                  <a:pt x="1577" y="1318"/>
                </a:lnTo>
                <a:lnTo>
                  <a:pt x="1569" y="1341"/>
                </a:lnTo>
                <a:lnTo>
                  <a:pt x="1561" y="1369"/>
                </a:lnTo>
                <a:lnTo>
                  <a:pt x="1550" y="1400"/>
                </a:lnTo>
                <a:lnTo>
                  <a:pt x="1536" y="1434"/>
                </a:lnTo>
                <a:lnTo>
                  <a:pt x="1520" y="1472"/>
                </a:lnTo>
                <a:lnTo>
                  <a:pt x="1499" y="1511"/>
                </a:lnTo>
                <a:lnTo>
                  <a:pt x="1476" y="1553"/>
                </a:lnTo>
                <a:lnTo>
                  <a:pt x="1450" y="1595"/>
                </a:lnTo>
                <a:lnTo>
                  <a:pt x="1419" y="1638"/>
                </a:lnTo>
                <a:lnTo>
                  <a:pt x="1383" y="1682"/>
                </a:lnTo>
                <a:lnTo>
                  <a:pt x="1344" y="1725"/>
                </a:lnTo>
                <a:lnTo>
                  <a:pt x="1298" y="1766"/>
                </a:lnTo>
                <a:lnTo>
                  <a:pt x="1247" y="1807"/>
                </a:lnTo>
                <a:lnTo>
                  <a:pt x="1196" y="1842"/>
                </a:lnTo>
                <a:lnTo>
                  <a:pt x="1147" y="1873"/>
                </a:lnTo>
                <a:lnTo>
                  <a:pt x="1098" y="1898"/>
                </a:lnTo>
                <a:lnTo>
                  <a:pt x="1050" y="1920"/>
                </a:lnTo>
                <a:lnTo>
                  <a:pt x="1004" y="1937"/>
                </a:lnTo>
                <a:lnTo>
                  <a:pt x="959" y="1951"/>
                </a:lnTo>
                <a:lnTo>
                  <a:pt x="915" y="1961"/>
                </a:lnTo>
                <a:lnTo>
                  <a:pt x="873" y="1968"/>
                </a:lnTo>
                <a:lnTo>
                  <a:pt x="831" y="1972"/>
                </a:lnTo>
                <a:lnTo>
                  <a:pt x="791" y="1973"/>
                </a:lnTo>
                <a:lnTo>
                  <a:pt x="757" y="1972"/>
                </a:lnTo>
                <a:lnTo>
                  <a:pt x="723" y="1969"/>
                </a:lnTo>
                <a:lnTo>
                  <a:pt x="688" y="1965"/>
                </a:lnTo>
                <a:lnTo>
                  <a:pt x="654" y="1958"/>
                </a:lnTo>
                <a:lnTo>
                  <a:pt x="620" y="1948"/>
                </a:lnTo>
                <a:lnTo>
                  <a:pt x="586" y="1937"/>
                </a:lnTo>
                <a:lnTo>
                  <a:pt x="553" y="1924"/>
                </a:lnTo>
                <a:lnTo>
                  <a:pt x="519" y="1908"/>
                </a:lnTo>
                <a:lnTo>
                  <a:pt x="488" y="1889"/>
                </a:lnTo>
                <a:lnTo>
                  <a:pt x="458" y="1868"/>
                </a:lnTo>
                <a:lnTo>
                  <a:pt x="428" y="1844"/>
                </a:lnTo>
                <a:lnTo>
                  <a:pt x="401" y="1817"/>
                </a:lnTo>
                <a:lnTo>
                  <a:pt x="376" y="1788"/>
                </a:lnTo>
                <a:lnTo>
                  <a:pt x="352" y="1756"/>
                </a:lnTo>
                <a:lnTo>
                  <a:pt x="330" y="1721"/>
                </a:lnTo>
                <a:lnTo>
                  <a:pt x="310" y="1683"/>
                </a:lnTo>
                <a:lnTo>
                  <a:pt x="293" y="1641"/>
                </a:lnTo>
                <a:lnTo>
                  <a:pt x="279" y="1596"/>
                </a:lnTo>
                <a:lnTo>
                  <a:pt x="267" y="1548"/>
                </a:lnTo>
                <a:lnTo>
                  <a:pt x="259" y="1497"/>
                </a:lnTo>
                <a:lnTo>
                  <a:pt x="253" y="1442"/>
                </a:lnTo>
                <a:lnTo>
                  <a:pt x="251" y="1383"/>
                </a:lnTo>
                <a:lnTo>
                  <a:pt x="252" y="1352"/>
                </a:lnTo>
                <a:lnTo>
                  <a:pt x="254" y="1315"/>
                </a:lnTo>
                <a:lnTo>
                  <a:pt x="258" y="1272"/>
                </a:lnTo>
                <a:lnTo>
                  <a:pt x="263" y="1225"/>
                </a:lnTo>
                <a:lnTo>
                  <a:pt x="271" y="1174"/>
                </a:lnTo>
                <a:lnTo>
                  <a:pt x="280" y="1119"/>
                </a:lnTo>
                <a:lnTo>
                  <a:pt x="292" y="1062"/>
                </a:lnTo>
                <a:lnTo>
                  <a:pt x="306" y="1002"/>
                </a:lnTo>
                <a:lnTo>
                  <a:pt x="324" y="939"/>
                </a:lnTo>
                <a:lnTo>
                  <a:pt x="344" y="875"/>
                </a:lnTo>
                <a:lnTo>
                  <a:pt x="367" y="811"/>
                </a:lnTo>
                <a:lnTo>
                  <a:pt x="394" y="745"/>
                </a:lnTo>
                <a:lnTo>
                  <a:pt x="424" y="681"/>
                </a:lnTo>
                <a:lnTo>
                  <a:pt x="459" y="615"/>
                </a:lnTo>
                <a:lnTo>
                  <a:pt x="496" y="552"/>
                </a:lnTo>
                <a:lnTo>
                  <a:pt x="539" y="490"/>
                </a:lnTo>
                <a:lnTo>
                  <a:pt x="585" y="430"/>
                </a:lnTo>
                <a:lnTo>
                  <a:pt x="629" y="381"/>
                </a:lnTo>
                <a:lnTo>
                  <a:pt x="676" y="336"/>
                </a:lnTo>
                <a:lnTo>
                  <a:pt x="726" y="292"/>
                </a:lnTo>
                <a:lnTo>
                  <a:pt x="779" y="252"/>
                </a:lnTo>
                <a:lnTo>
                  <a:pt x="835" y="216"/>
                </a:lnTo>
                <a:lnTo>
                  <a:pt x="892" y="184"/>
                </a:lnTo>
                <a:lnTo>
                  <a:pt x="951" y="155"/>
                </a:lnTo>
                <a:lnTo>
                  <a:pt x="1012" y="132"/>
                </a:lnTo>
                <a:lnTo>
                  <a:pt x="1073" y="113"/>
                </a:lnTo>
                <a:lnTo>
                  <a:pt x="1134" y="99"/>
                </a:lnTo>
                <a:lnTo>
                  <a:pt x="1195" y="91"/>
                </a:lnTo>
                <a:lnTo>
                  <a:pt x="1257" y="88"/>
                </a:lnTo>
                <a:lnTo>
                  <a:pt x="1306" y="90"/>
                </a:lnTo>
                <a:lnTo>
                  <a:pt x="1351" y="96"/>
                </a:lnTo>
                <a:lnTo>
                  <a:pt x="1394" y="108"/>
                </a:lnTo>
                <a:lnTo>
                  <a:pt x="1435" y="122"/>
                </a:lnTo>
                <a:lnTo>
                  <a:pt x="1474" y="142"/>
                </a:lnTo>
                <a:lnTo>
                  <a:pt x="1509" y="165"/>
                </a:lnTo>
                <a:lnTo>
                  <a:pt x="1541" y="191"/>
                </a:lnTo>
                <a:lnTo>
                  <a:pt x="1570" y="222"/>
                </a:lnTo>
                <a:lnTo>
                  <a:pt x="1597" y="255"/>
                </a:lnTo>
                <a:lnTo>
                  <a:pt x="1621" y="292"/>
                </a:lnTo>
                <a:lnTo>
                  <a:pt x="1642" y="333"/>
                </a:lnTo>
                <a:lnTo>
                  <a:pt x="1660" y="376"/>
                </a:lnTo>
                <a:lnTo>
                  <a:pt x="1675" y="423"/>
                </a:lnTo>
                <a:lnTo>
                  <a:pt x="1686" y="471"/>
                </a:lnTo>
                <a:lnTo>
                  <a:pt x="1694" y="523"/>
                </a:lnTo>
                <a:lnTo>
                  <a:pt x="1699" y="577"/>
                </a:lnTo>
                <a:lnTo>
                  <a:pt x="1701" y="634"/>
                </a:lnTo>
                <a:lnTo>
                  <a:pt x="1701" y="666"/>
                </a:lnTo>
                <a:lnTo>
                  <a:pt x="1700" y="690"/>
                </a:lnTo>
                <a:lnTo>
                  <a:pt x="1699" y="710"/>
                </a:lnTo>
                <a:lnTo>
                  <a:pt x="1698" y="726"/>
                </a:lnTo>
                <a:lnTo>
                  <a:pt x="1697" y="739"/>
                </a:lnTo>
                <a:lnTo>
                  <a:pt x="1696" y="749"/>
                </a:lnTo>
                <a:lnTo>
                  <a:pt x="1695" y="757"/>
                </a:lnTo>
                <a:lnTo>
                  <a:pt x="1693" y="764"/>
                </a:lnTo>
                <a:lnTo>
                  <a:pt x="1693" y="780"/>
                </a:lnTo>
                <a:lnTo>
                  <a:pt x="1695" y="790"/>
                </a:lnTo>
                <a:lnTo>
                  <a:pt x="1699" y="798"/>
                </a:lnTo>
                <a:lnTo>
                  <a:pt x="1706" y="802"/>
                </a:lnTo>
                <a:lnTo>
                  <a:pt x="1713" y="805"/>
                </a:lnTo>
                <a:lnTo>
                  <a:pt x="1721" y="807"/>
                </a:lnTo>
                <a:lnTo>
                  <a:pt x="1728" y="808"/>
                </a:lnTo>
                <a:lnTo>
                  <a:pt x="1734" y="808"/>
                </a:lnTo>
                <a:lnTo>
                  <a:pt x="1747" y="807"/>
                </a:lnTo>
                <a:lnTo>
                  <a:pt x="1757" y="805"/>
                </a:lnTo>
                <a:lnTo>
                  <a:pt x="1764" y="801"/>
                </a:lnTo>
                <a:lnTo>
                  <a:pt x="1770" y="795"/>
                </a:lnTo>
                <a:lnTo>
                  <a:pt x="1774" y="784"/>
                </a:lnTo>
                <a:lnTo>
                  <a:pt x="1779" y="770"/>
                </a:lnTo>
                <a:lnTo>
                  <a:pt x="1783" y="751"/>
                </a:lnTo>
                <a:lnTo>
                  <a:pt x="1957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219450" y="4833938"/>
            <a:ext cx="152400" cy="15240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pitchFamily="-110" charset="0"/>
            </a:endParaRPr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3465514" y="5391150"/>
            <a:ext cx="676275" cy="338138"/>
            <a:chOff x="1398" y="3264"/>
            <a:chExt cx="426" cy="213"/>
          </a:xfrm>
        </p:grpSpPr>
        <p:sp>
          <p:nvSpPr>
            <p:cNvPr id="82" name="Oval 81"/>
            <p:cNvSpPr/>
            <p:nvPr/>
          </p:nvSpPr>
          <p:spPr>
            <a:xfrm>
              <a:off x="1435" y="3335"/>
              <a:ext cx="96" cy="9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pitchFamily="-110" charset="0"/>
              </a:endParaRPr>
            </a:p>
          </p:txBody>
        </p:sp>
        <p:sp>
          <p:nvSpPr>
            <p:cNvPr id="59440" name="Freeform 11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1579" y="3264"/>
              <a:ext cx="245" cy="144"/>
            </a:xfrm>
            <a:custGeom>
              <a:avLst/>
              <a:gdLst>
                <a:gd name="T0" fmla="*/ 0 w 2287"/>
                <a:gd name="T1" fmla="*/ 0 h 1342"/>
                <a:gd name="T2" fmla="*/ 0 w 2287"/>
                <a:gd name="T3" fmla="*/ 0 h 1342"/>
                <a:gd name="T4" fmla="*/ 0 w 2287"/>
                <a:gd name="T5" fmla="*/ 0 h 1342"/>
                <a:gd name="T6" fmla="*/ 0 w 2287"/>
                <a:gd name="T7" fmla="*/ 0 h 1342"/>
                <a:gd name="T8" fmla="*/ 0 w 2287"/>
                <a:gd name="T9" fmla="*/ 0 h 1342"/>
                <a:gd name="T10" fmla="*/ 0 w 2287"/>
                <a:gd name="T11" fmla="*/ 0 h 1342"/>
                <a:gd name="T12" fmla="*/ 0 w 2287"/>
                <a:gd name="T13" fmla="*/ 0 h 1342"/>
                <a:gd name="T14" fmla="*/ 0 w 2287"/>
                <a:gd name="T15" fmla="*/ 0 h 1342"/>
                <a:gd name="T16" fmla="*/ 0 w 2287"/>
                <a:gd name="T17" fmla="*/ 0 h 1342"/>
                <a:gd name="T18" fmla="*/ 0 w 2287"/>
                <a:gd name="T19" fmla="*/ 0 h 1342"/>
                <a:gd name="T20" fmla="*/ 0 w 2287"/>
                <a:gd name="T21" fmla="*/ 0 h 1342"/>
                <a:gd name="T22" fmla="*/ 0 w 2287"/>
                <a:gd name="T23" fmla="*/ 0 h 1342"/>
                <a:gd name="T24" fmla="*/ 0 w 2287"/>
                <a:gd name="T25" fmla="*/ 0 h 1342"/>
                <a:gd name="T26" fmla="*/ 0 w 2287"/>
                <a:gd name="T27" fmla="*/ 0 h 1342"/>
                <a:gd name="T28" fmla="*/ 0 w 2287"/>
                <a:gd name="T29" fmla="*/ 0 h 1342"/>
                <a:gd name="T30" fmla="*/ 0 w 2287"/>
                <a:gd name="T31" fmla="*/ 0 h 1342"/>
                <a:gd name="T32" fmla="*/ 0 w 2287"/>
                <a:gd name="T33" fmla="*/ 0 h 1342"/>
                <a:gd name="T34" fmla="*/ 0 w 2287"/>
                <a:gd name="T35" fmla="*/ 0 h 1342"/>
                <a:gd name="T36" fmla="*/ 0 w 2287"/>
                <a:gd name="T37" fmla="*/ 0 h 1342"/>
                <a:gd name="T38" fmla="*/ 0 w 2287"/>
                <a:gd name="T39" fmla="*/ 0 h 1342"/>
                <a:gd name="T40" fmla="*/ 0 w 2287"/>
                <a:gd name="T41" fmla="*/ 0 h 1342"/>
                <a:gd name="T42" fmla="*/ 0 w 2287"/>
                <a:gd name="T43" fmla="*/ 0 h 1342"/>
                <a:gd name="T44" fmla="*/ 0 w 2287"/>
                <a:gd name="T45" fmla="*/ 0 h 1342"/>
                <a:gd name="T46" fmla="*/ 0 w 2287"/>
                <a:gd name="T47" fmla="*/ 0 h 1342"/>
                <a:gd name="T48" fmla="*/ 0 w 2287"/>
                <a:gd name="T49" fmla="*/ 0 h 1342"/>
                <a:gd name="T50" fmla="*/ 0 w 2287"/>
                <a:gd name="T51" fmla="*/ 0 h 1342"/>
                <a:gd name="T52" fmla="*/ 0 w 2287"/>
                <a:gd name="T53" fmla="*/ 0 h 1342"/>
                <a:gd name="T54" fmla="*/ 0 w 2287"/>
                <a:gd name="T55" fmla="*/ 0 h 1342"/>
                <a:gd name="T56" fmla="*/ 0 w 2287"/>
                <a:gd name="T57" fmla="*/ 0 h 1342"/>
                <a:gd name="T58" fmla="*/ 0 w 2287"/>
                <a:gd name="T59" fmla="*/ 0 h 1342"/>
                <a:gd name="T60" fmla="*/ 0 w 2287"/>
                <a:gd name="T61" fmla="*/ 0 h 1342"/>
                <a:gd name="T62" fmla="*/ 0 w 2287"/>
                <a:gd name="T63" fmla="*/ 0 h 1342"/>
                <a:gd name="T64" fmla="*/ 0 w 2287"/>
                <a:gd name="T65" fmla="*/ 0 h 1342"/>
                <a:gd name="T66" fmla="*/ 0 w 2287"/>
                <a:gd name="T67" fmla="*/ 0 h 1342"/>
                <a:gd name="T68" fmla="*/ 0 w 2287"/>
                <a:gd name="T69" fmla="*/ 0 h 1342"/>
                <a:gd name="T70" fmla="*/ 0 w 2287"/>
                <a:gd name="T71" fmla="*/ 0 h 1342"/>
                <a:gd name="T72" fmla="*/ 0 w 2287"/>
                <a:gd name="T73" fmla="*/ 0 h 1342"/>
                <a:gd name="T74" fmla="*/ 0 w 2287"/>
                <a:gd name="T75" fmla="*/ 0 h 1342"/>
                <a:gd name="T76" fmla="*/ 0 w 2287"/>
                <a:gd name="T77" fmla="*/ 0 h 1342"/>
                <a:gd name="T78" fmla="*/ 0 w 2287"/>
                <a:gd name="T79" fmla="*/ 0 h 1342"/>
                <a:gd name="T80" fmla="*/ 0 w 2287"/>
                <a:gd name="T81" fmla="*/ 0 h 1342"/>
                <a:gd name="T82" fmla="*/ 0 w 2287"/>
                <a:gd name="T83" fmla="*/ 0 h 1342"/>
                <a:gd name="T84" fmla="*/ 0 w 2287"/>
                <a:gd name="T85" fmla="*/ 0 h 1342"/>
                <a:gd name="T86" fmla="*/ 0 w 2287"/>
                <a:gd name="T87" fmla="*/ 0 h 1342"/>
                <a:gd name="T88" fmla="*/ 0 w 2287"/>
                <a:gd name="T89" fmla="*/ 0 h 1342"/>
                <a:gd name="T90" fmla="*/ 0 w 2287"/>
                <a:gd name="T91" fmla="*/ 0 h 1342"/>
                <a:gd name="T92" fmla="*/ 0 w 2287"/>
                <a:gd name="T93" fmla="*/ 0 h 1342"/>
                <a:gd name="T94" fmla="*/ 0 w 2287"/>
                <a:gd name="T95" fmla="*/ 0 h 1342"/>
                <a:gd name="T96" fmla="*/ 0 w 2287"/>
                <a:gd name="T97" fmla="*/ 0 h 1342"/>
                <a:gd name="T98" fmla="*/ 0 w 2287"/>
                <a:gd name="T99" fmla="*/ 0 h 1342"/>
                <a:gd name="T100" fmla="*/ 0 w 2287"/>
                <a:gd name="T101" fmla="*/ 0 h 1342"/>
                <a:gd name="T102" fmla="*/ 0 w 2287"/>
                <a:gd name="T103" fmla="*/ 0 h 1342"/>
                <a:gd name="T104" fmla="*/ 0 w 2287"/>
                <a:gd name="T105" fmla="*/ 0 h 1342"/>
                <a:gd name="T106" fmla="*/ 0 w 2287"/>
                <a:gd name="T107" fmla="*/ 0 h 1342"/>
                <a:gd name="T108" fmla="*/ 0 w 2287"/>
                <a:gd name="T109" fmla="*/ 0 h 1342"/>
                <a:gd name="T110" fmla="*/ 0 w 2287"/>
                <a:gd name="T111" fmla="*/ 0 h 1342"/>
                <a:gd name="T112" fmla="*/ 0 w 2287"/>
                <a:gd name="T113" fmla="*/ 0 h 1342"/>
                <a:gd name="T114" fmla="*/ 0 w 2287"/>
                <a:gd name="T115" fmla="*/ 0 h 1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87"/>
                <a:gd name="T175" fmla="*/ 0 h 1342"/>
                <a:gd name="T176" fmla="*/ 2287 w 2287"/>
                <a:gd name="T177" fmla="*/ 1342 h 134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87" h="1342">
                  <a:moveTo>
                    <a:pt x="165" y="1135"/>
                  </a:moveTo>
                  <a:lnTo>
                    <a:pt x="162" y="1152"/>
                  </a:lnTo>
                  <a:lnTo>
                    <a:pt x="154" y="1191"/>
                  </a:lnTo>
                  <a:lnTo>
                    <a:pt x="146" y="1228"/>
                  </a:lnTo>
                  <a:lnTo>
                    <a:pt x="143" y="1243"/>
                  </a:lnTo>
                  <a:lnTo>
                    <a:pt x="141" y="1255"/>
                  </a:lnTo>
                  <a:lnTo>
                    <a:pt x="140" y="1262"/>
                  </a:lnTo>
                  <a:lnTo>
                    <a:pt x="142" y="1284"/>
                  </a:lnTo>
                  <a:lnTo>
                    <a:pt x="149" y="1301"/>
                  </a:lnTo>
                  <a:lnTo>
                    <a:pt x="159" y="1316"/>
                  </a:lnTo>
                  <a:lnTo>
                    <a:pt x="171" y="1328"/>
                  </a:lnTo>
                  <a:lnTo>
                    <a:pt x="187" y="1336"/>
                  </a:lnTo>
                  <a:lnTo>
                    <a:pt x="204" y="1341"/>
                  </a:lnTo>
                  <a:lnTo>
                    <a:pt x="221" y="1342"/>
                  </a:lnTo>
                  <a:lnTo>
                    <a:pt x="237" y="1341"/>
                  </a:lnTo>
                  <a:lnTo>
                    <a:pt x="253" y="1336"/>
                  </a:lnTo>
                  <a:lnTo>
                    <a:pt x="270" y="1328"/>
                  </a:lnTo>
                  <a:lnTo>
                    <a:pt x="287" y="1318"/>
                  </a:lnTo>
                  <a:lnTo>
                    <a:pt x="302" y="1302"/>
                  </a:lnTo>
                  <a:lnTo>
                    <a:pt x="314" y="1283"/>
                  </a:lnTo>
                  <a:lnTo>
                    <a:pt x="324" y="1259"/>
                  </a:lnTo>
                  <a:lnTo>
                    <a:pt x="326" y="1255"/>
                  </a:lnTo>
                  <a:lnTo>
                    <a:pt x="328" y="1244"/>
                  </a:lnTo>
                  <a:lnTo>
                    <a:pt x="332" y="1229"/>
                  </a:lnTo>
                  <a:lnTo>
                    <a:pt x="338" y="1209"/>
                  </a:lnTo>
                  <a:lnTo>
                    <a:pt x="343" y="1188"/>
                  </a:lnTo>
                  <a:lnTo>
                    <a:pt x="349" y="1163"/>
                  </a:lnTo>
                  <a:lnTo>
                    <a:pt x="361" y="1111"/>
                  </a:lnTo>
                  <a:lnTo>
                    <a:pt x="367" y="1086"/>
                  </a:lnTo>
                  <a:lnTo>
                    <a:pt x="372" y="1062"/>
                  </a:lnTo>
                  <a:lnTo>
                    <a:pt x="377" y="1041"/>
                  </a:lnTo>
                  <a:lnTo>
                    <a:pt x="408" y="906"/>
                  </a:lnTo>
                  <a:lnTo>
                    <a:pt x="439" y="773"/>
                  </a:lnTo>
                  <a:lnTo>
                    <a:pt x="456" y="708"/>
                  </a:lnTo>
                  <a:lnTo>
                    <a:pt x="472" y="642"/>
                  </a:lnTo>
                  <a:lnTo>
                    <a:pt x="486" y="575"/>
                  </a:lnTo>
                  <a:lnTo>
                    <a:pt x="490" y="557"/>
                  </a:lnTo>
                  <a:lnTo>
                    <a:pt x="496" y="537"/>
                  </a:lnTo>
                  <a:lnTo>
                    <a:pt x="506" y="496"/>
                  </a:lnTo>
                  <a:lnTo>
                    <a:pt x="510" y="477"/>
                  </a:lnTo>
                  <a:lnTo>
                    <a:pt x="515" y="459"/>
                  </a:lnTo>
                  <a:lnTo>
                    <a:pt x="518" y="444"/>
                  </a:lnTo>
                  <a:lnTo>
                    <a:pt x="521" y="434"/>
                  </a:lnTo>
                  <a:lnTo>
                    <a:pt x="523" y="427"/>
                  </a:lnTo>
                  <a:lnTo>
                    <a:pt x="531" y="409"/>
                  </a:lnTo>
                  <a:lnTo>
                    <a:pt x="542" y="388"/>
                  </a:lnTo>
                  <a:lnTo>
                    <a:pt x="555" y="364"/>
                  </a:lnTo>
                  <a:lnTo>
                    <a:pt x="570" y="338"/>
                  </a:lnTo>
                  <a:lnTo>
                    <a:pt x="587" y="311"/>
                  </a:lnTo>
                  <a:lnTo>
                    <a:pt x="608" y="283"/>
                  </a:lnTo>
                  <a:lnTo>
                    <a:pt x="629" y="254"/>
                  </a:lnTo>
                  <a:lnTo>
                    <a:pt x="654" y="226"/>
                  </a:lnTo>
                  <a:lnTo>
                    <a:pt x="680" y="198"/>
                  </a:lnTo>
                  <a:lnTo>
                    <a:pt x="710" y="171"/>
                  </a:lnTo>
                  <a:lnTo>
                    <a:pt x="740" y="146"/>
                  </a:lnTo>
                  <a:lnTo>
                    <a:pt x="774" y="124"/>
                  </a:lnTo>
                  <a:lnTo>
                    <a:pt x="810" y="103"/>
                  </a:lnTo>
                  <a:lnTo>
                    <a:pt x="848" y="87"/>
                  </a:lnTo>
                  <a:lnTo>
                    <a:pt x="889" y="75"/>
                  </a:lnTo>
                  <a:lnTo>
                    <a:pt x="933" y="68"/>
                  </a:lnTo>
                  <a:lnTo>
                    <a:pt x="978" y="65"/>
                  </a:lnTo>
                  <a:lnTo>
                    <a:pt x="1005" y="67"/>
                  </a:lnTo>
                  <a:lnTo>
                    <a:pt x="1029" y="72"/>
                  </a:lnTo>
                  <a:lnTo>
                    <a:pt x="1050" y="81"/>
                  </a:lnTo>
                  <a:lnTo>
                    <a:pt x="1067" y="93"/>
                  </a:lnTo>
                  <a:lnTo>
                    <a:pt x="1083" y="107"/>
                  </a:lnTo>
                  <a:lnTo>
                    <a:pt x="1095" y="123"/>
                  </a:lnTo>
                  <a:lnTo>
                    <a:pt x="1105" y="141"/>
                  </a:lnTo>
                  <a:lnTo>
                    <a:pt x="1113" y="161"/>
                  </a:lnTo>
                  <a:lnTo>
                    <a:pt x="1119" y="182"/>
                  </a:lnTo>
                  <a:lnTo>
                    <a:pt x="1123" y="204"/>
                  </a:lnTo>
                  <a:lnTo>
                    <a:pt x="1126" y="227"/>
                  </a:lnTo>
                  <a:lnTo>
                    <a:pt x="1129" y="250"/>
                  </a:lnTo>
                  <a:lnTo>
                    <a:pt x="1129" y="272"/>
                  </a:lnTo>
                  <a:lnTo>
                    <a:pt x="1126" y="318"/>
                  </a:lnTo>
                  <a:lnTo>
                    <a:pt x="1120" y="365"/>
                  </a:lnTo>
                  <a:lnTo>
                    <a:pt x="1111" y="415"/>
                  </a:lnTo>
                  <a:lnTo>
                    <a:pt x="1100" y="466"/>
                  </a:lnTo>
                  <a:lnTo>
                    <a:pt x="1087" y="518"/>
                  </a:lnTo>
                  <a:lnTo>
                    <a:pt x="1077" y="566"/>
                  </a:lnTo>
                  <a:lnTo>
                    <a:pt x="1067" y="608"/>
                  </a:lnTo>
                  <a:lnTo>
                    <a:pt x="1058" y="645"/>
                  </a:lnTo>
                  <a:lnTo>
                    <a:pt x="1051" y="680"/>
                  </a:lnTo>
                  <a:lnTo>
                    <a:pt x="1035" y="747"/>
                  </a:lnTo>
                  <a:lnTo>
                    <a:pt x="1028" y="783"/>
                  </a:lnTo>
                  <a:lnTo>
                    <a:pt x="1018" y="821"/>
                  </a:lnTo>
                  <a:lnTo>
                    <a:pt x="1008" y="862"/>
                  </a:lnTo>
                  <a:lnTo>
                    <a:pt x="1001" y="892"/>
                  </a:lnTo>
                  <a:lnTo>
                    <a:pt x="994" y="918"/>
                  </a:lnTo>
                  <a:lnTo>
                    <a:pt x="989" y="941"/>
                  </a:lnTo>
                  <a:lnTo>
                    <a:pt x="984" y="960"/>
                  </a:lnTo>
                  <a:lnTo>
                    <a:pt x="976" y="997"/>
                  </a:lnTo>
                  <a:lnTo>
                    <a:pt x="971" y="1017"/>
                  </a:lnTo>
                  <a:lnTo>
                    <a:pt x="965" y="1037"/>
                  </a:lnTo>
                  <a:lnTo>
                    <a:pt x="959" y="1060"/>
                  </a:lnTo>
                  <a:lnTo>
                    <a:pt x="953" y="1088"/>
                  </a:lnTo>
                  <a:lnTo>
                    <a:pt x="949" y="1109"/>
                  </a:lnTo>
                  <a:lnTo>
                    <a:pt x="939" y="1156"/>
                  </a:lnTo>
                  <a:lnTo>
                    <a:pt x="933" y="1180"/>
                  </a:lnTo>
                  <a:lnTo>
                    <a:pt x="928" y="1203"/>
                  </a:lnTo>
                  <a:lnTo>
                    <a:pt x="924" y="1223"/>
                  </a:lnTo>
                  <a:lnTo>
                    <a:pt x="920" y="1242"/>
                  </a:lnTo>
                  <a:lnTo>
                    <a:pt x="918" y="1255"/>
                  </a:lnTo>
                  <a:lnTo>
                    <a:pt x="917" y="1262"/>
                  </a:lnTo>
                  <a:lnTo>
                    <a:pt x="919" y="1284"/>
                  </a:lnTo>
                  <a:lnTo>
                    <a:pt x="926" y="1301"/>
                  </a:lnTo>
                  <a:lnTo>
                    <a:pt x="935" y="1316"/>
                  </a:lnTo>
                  <a:lnTo>
                    <a:pt x="948" y="1328"/>
                  </a:lnTo>
                  <a:lnTo>
                    <a:pt x="963" y="1336"/>
                  </a:lnTo>
                  <a:lnTo>
                    <a:pt x="980" y="1341"/>
                  </a:lnTo>
                  <a:lnTo>
                    <a:pt x="998" y="1342"/>
                  </a:lnTo>
                  <a:lnTo>
                    <a:pt x="1019" y="1340"/>
                  </a:lnTo>
                  <a:lnTo>
                    <a:pt x="1039" y="1336"/>
                  </a:lnTo>
                  <a:lnTo>
                    <a:pt x="1054" y="1327"/>
                  </a:lnTo>
                  <a:lnTo>
                    <a:pt x="1068" y="1315"/>
                  </a:lnTo>
                  <a:lnTo>
                    <a:pt x="1080" y="1301"/>
                  </a:lnTo>
                  <a:lnTo>
                    <a:pt x="1089" y="1285"/>
                  </a:lnTo>
                  <a:lnTo>
                    <a:pt x="1098" y="1267"/>
                  </a:lnTo>
                  <a:lnTo>
                    <a:pt x="1105" y="1245"/>
                  </a:lnTo>
                  <a:lnTo>
                    <a:pt x="1111" y="1223"/>
                  </a:lnTo>
                  <a:lnTo>
                    <a:pt x="1123" y="1174"/>
                  </a:lnTo>
                  <a:lnTo>
                    <a:pt x="1131" y="1141"/>
                  </a:lnTo>
                  <a:lnTo>
                    <a:pt x="1140" y="1104"/>
                  </a:lnTo>
                  <a:lnTo>
                    <a:pt x="1149" y="1064"/>
                  </a:lnTo>
                  <a:lnTo>
                    <a:pt x="1160" y="1020"/>
                  </a:lnTo>
                  <a:lnTo>
                    <a:pt x="1171" y="972"/>
                  </a:lnTo>
                  <a:lnTo>
                    <a:pt x="1183" y="924"/>
                  </a:lnTo>
                  <a:lnTo>
                    <a:pt x="1195" y="874"/>
                  </a:lnTo>
                  <a:lnTo>
                    <a:pt x="1206" y="823"/>
                  </a:lnTo>
                  <a:lnTo>
                    <a:pt x="1218" y="772"/>
                  </a:lnTo>
                  <a:lnTo>
                    <a:pt x="1229" y="722"/>
                  </a:lnTo>
                  <a:lnTo>
                    <a:pt x="1242" y="675"/>
                  </a:lnTo>
                  <a:lnTo>
                    <a:pt x="1252" y="628"/>
                  </a:lnTo>
                  <a:lnTo>
                    <a:pt x="1262" y="586"/>
                  </a:lnTo>
                  <a:lnTo>
                    <a:pt x="1279" y="513"/>
                  </a:lnTo>
                  <a:lnTo>
                    <a:pt x="1285" y="482"/>
                  </a:lnTo>
                  <a:lnTo>
                    <a:pt x="1291" y="459"/>
                  </a:lnTo>
                  <a:lnTo>
                    <a:pt x="1293" y="451"/>
                  </a:lnTo>
                  <a:lnTo>
                    <a:pt x="1298" y="439"/>
                  </a:lnTo>
                  <a:lnTo>
                    <a:pt x="1304" y="423"/>
                  </a:lnTo>
                  <a:lnTo>
                    <a:pt x="1323" y="382"/>
                  </a:lnTo>
                  <a:lnTo>
                    <a:pt x="1336" y="357"/>
                  </a:lnTo>
                  <a:lnTo>
                    <a:pt x="1352" y="331"/>
                  </a:lnTo>
                  <a:lnTo>
                    <a:pt x="1369" y="304"/>
                  </a:lnTo>
                  <a:lnTo>
                    <a:pt x="1388" y="276"/>
                  </a:lnTo>
                  <a:lnTo>
                    <a:pt x="1410" y="247"/>
                  </a:lnTo>
                  <a:lnTo>
                    <a:pt x="1434" y="219"/>
                  </a:lnTo>
                  <a:lnTo>
                    <a:pt x="1460" y="192"/>
                  </a:lnTo>
                  <a:lnTo>
                    <a:pt x="1488" y="166"/>
                  </a:lnTo>
                  <a:lnTo>
                    <a:pt x="1519" y="142"/>
                  </a:lnTo>
                  <a:lnTo>
                    <a:pt x="1553" y="121"/>
                  </a:lnTo>
                  <a:lnTo>
                    <a:pt x="1587" y="102"/>
                  </a:lnTo>
                  <a:lnTo>
                    <a:pt x="1625" y="86"/>
                  </a:lnTo>
                  <a:lnTo>
                    <a:pt x="1665" y="75"/>
                  </a:lnTo>
                  <a:lnTo>
                    <a:pt x="1707" y="68"/>
                  </a:lnTo>
                  <a:lnTo>
                    <a:pt x="1751" y="65"/>
                  </a:lnTo>
                  <a:lnTo>
                    <a:pt x="1780" y="67"/>
                  </a:lnTo>
                  <a:lnTo>
                    <a:pt x="1804" y="72"/>
                  </a:lnTo>
                  <a:lnTo>
                    <a:pt x="1826" y="82"/>
                  </a:lnTo>
                  <a:lnTo>
                    <a:pt x="1844" y="95"/>
                  </a:lnTo>
                  <a:lnTo>
                    <a:pt x="1859" y="110"/>
                  </a:lnTo>
                  <a:lnTo>
                    <a:pt x="1872" y="128"/>
                  </a:lnTo>
                  <a:lnTo>
                    <a:pt x="1882" y="149"/>
                  </a:lnTo>
                  <a:lnTo>
                    <a:pt x="1890" y="172"/>
                  </a:lnTo>
                  <a:lnTo>
                    <a:pt x="1896" y="195"/>
                  </a:lnTo>
                  <a:lnTo>
                    <a:pt x="1899" y="220"/>
                  </a:lnTo>
                  <a:lnTo>
                    <a:pt x="1902" y="246"/>
                  </a:lnTo>
                  <a:lnTo>
                    <a:pt x="1902" y="272"/>
                  </a:lnTo>
                  <a:lnTo>
                    <a:pt x="1901" y="308"/>
                  </a:lnTo>
                  <a:lnTo>
                    <a:pt x="1896" y="348"/>
                  </a:lnTo>
                  <a:lnTo>
                    <a:pt x="1890" y="391"/>
                  </a:lnTo>
                  <a:lnTo>
                    <a:pt x="1881" y="437"/>
                  </a:lnTo>
                  <a:lnTo>
                    <a:pt x="1870" y="484"/>
                  </a:lnTo>
                  <a:lnTo>
                    <a:pt x="1857" y="534"/>
                  </a:lnTo>
                  <a:lnTo>
                    <a:pt x="1844" y="584"/>
                  </a:lnTo>
                  <a:lnTo>
                    <a:pt x="1830" y="634"/>
                  </a:lnTo>
                  <a:lnTo>
                    <a:pt x="1815" y="683"/>
                  </a:lnTo>
                  <a:lnTo>
                    <a:pt x="1799" y="732"/>
                  </a:lnTo>
                  <a:lnTo>
                    <a:pt x="1784" y="779"/>
                  </a:lnTo>
                  <a:lnTo>
                    <a:pt x="1769" y="823"/>
                  </a:lnTo>
                  <a:lnTo>
                    <a:pt x="1754" y="865"/>
                  </a:lnTo>
                  <a:lnTo>
                    <a:pt x="1741" y="903"/>
                  </a:lnTo>
                  <a:lnTo>
                    <a:pt x="1729" y="937"/>
                  </a:lnTo>
                  <a:lnTo>
                    <a:pt x="1719" y="965"/>
                  </a:lnTo>
                  <a:lnTo>
                    <a:pt x="1711" y="990"/>
                  </a:lnTo>
                  <a:lnTo>
                    <a:pt x="1704" y="1011"/>
                  </a:lnTo>
                  <a:lnTo>
                    <a:pt x="1699" y="1033"/>
                  </a:lnTo>
                  <a:lnTo>
                    <a:pt x="1695" y="1054"/>
                  </a:lnTo>
                  <a:lnTo>
                    <a:pt x="1693" y="1075"/>
                  </a:lnTo>
                  <a:lnTo>
                    <a:pt x="1693" y="1099"/>
                  </a:lnTo>
                  <a:lnTo>
                    <a:pt x="1696" y="1140"/>
                  </a:lnTo>
                  <a:lnTo>
                    <a:pt x="1704" y="1178"/>
                  </a:lnTo>
                  <a:lnTo>
                    <a:pt x="1718" y="1214"/>
                  </a:lnTo>
                  <a:lnTo>
                    <a:pt x="1736" y="1245"/>
                  </a:lnTo>
                  <a:lnTo>
                    <a:pt x="1758" y="1273"/>
                  </a:lnTo>
                  <a:lnTo>
                    <a:pt x="1785" y="1297"/>
                  </a:lnTo>
                  <a:lnTo>
                    <a:pt x="1815" y="1316"/>
                  </a:lnTo>
                  <a:lnTo>
                    <a:pt x="1848" y="1331"/>
                  </a:lnTo>
                  <a:lnTo>
                    <a:pt x="1884" y="1339"/>
                  </a:lnTo>
                  <a:lnTo>
                    <a:pt x="1922" y="1342"/>
                  </a:lnTo>
                  <a:lnTo>
                    <a:pt x="1958" y="1339"/>
                  </a:lnTo>
                  <a:lnTo>
                    <a:pt x="1992" y="1332"/>
                  </a:lnTo>
                  <a:lnTo>
                    <a:pt x="2025" y="1319"/>
                  </a:lnTo>
                  <a:lnTo>
                    <a:pt x="2055" y="1301"/>
                  </a:lnTo>
                  <a:lnTo>
                    <a:pt x="2083" y="1281"/>
                  </a:lnTo>
                  <a:lnTo>
                    <a:pt x="2109" y="1256"/>
                  </a:lnTo>
                  <a:lnTo>
                    <a:pt x="2134" y="1230"/>
                  </a:lnTo>
                  <a:lnTo>
                    <a:pt x="2156" y="1201"/>
                  </a:lnTo>
                  <a:lnTo>
                    <a:pt x="2176" y="1170"/>
                  </a:lnTo>
                  <a:lnTo>
                    <a:pt x="2195" y="1139"/>
                  </a:lnTo>
                  <a:lnTo>
                    <a:pt x="2211" y="1108"/>
                  </a:lnTo>
                  <a:lnTo>
                    <a:pt x="2226" y="1075"/>
                  </a:lnTo>
                  <a:lnTo>
                    <a:pt x="2240" y="1045"/>
                  </a:lnTo>
                  <a:lnTo>
                    <a:pt x="2251" y="1015"/>
                  </a:lnTo>
                  <a:lnTo>
                    <a:pt x="2261" y="986"/>
                  </a:lnTo>
                  <a:lnTo>
                    <a:pt x="2269" y="962"/>
                  </a:lnTo>
                  <a:lnTo>
                    <a:pt x="2276" y="939"/>
                  </a:lnTo>
                  <a:lnTo>
                    <a:pt x="2281" y="918"/>
                  </a:lnTo>
                  <a:lnTo>
                    <a:pt x="2284" y="903"/>
                  </a:lnTo>
                  <a:lnTo>
                    <a:pt x="2287" y="892"/>
                  </a:lnTo>
                  <a:lnTo>
                    <a:pt x="2287" y="886"/>
                  </a:lnTo>
                  <a:lnTo>
                    <a:pt x="2286" y="875"/>
                  </a:lnTo>
                  <a:lnTo>
                    <a:pt x="2282" y="867"/>
                  </a:lnTo>
                  <a:lnTo>
                    <a:pt x="2277" y="862"/>
                  </a:lnTo>
                  <a:lnTo>
                    <a:pt x="2271" y="859"/>
                  </a:lnTo>
                  <a:lnTo>
                    <a:pt x="2265" y="857"/>
                  </a:lnTo>
                  <a:lnTo>
                    <a:pt x="2254" y="857"/>
                  </a:lnTo>
                  <a:lnTo>
                    <a:pt x="2243" y="858"/>
                  </a:lnTo>
                  <a:lnTo>
                    <a:pt x="2234" y="861"/>
                  </a:lnTo>
                  <a:lnTo>
                    <a:pt x="2228" y="866"/>
                  </a:lnTo>
                  <a:lnTo>
                    <a:pt x="2223" y="876"/>
                  </a:lnTo>
                  <a:lnTo>
                    <a:pt x="2218" y="890"/>
                  </a:lnTo>
                  <a:lnTo>
                    <a:pt x="2212" y="910"/>
                  </a:lnTo>
                  <a:lnTo>
                    <a:pt x="2203" y="944"/>
                  </a:lnTo>
                  <a:lnTo>
                    <a:pt x="2192" y="980"/>
                  </a:lnTo>
                  <a:lnTo>
                    <a:pt x="2178" y="1016"/>
                  </a:lnTo>
                  <a:lnTo>
                    <a:pt x="2164" y="1051"/>
                  </a:lnTo>
                  <a:lnTo>
                    <a:pt x="2149" y="1086"/>
                  </a:lnTo>
                  <a:lnTo>
                    <a:pt x="2131" y="1121"/>
                  </a:lnTo>
                  <a:lnTo>
                    <a:pt x="2112" y="1152"/>
                  </a:lnTo>
                  <a:lnTo>
                    <a:pt x="2091" y="1182"/>
                  </a:lnTo>
                  <a:lnTo>
                    <a:pt x="2068" y="1209"/>
                  </a:lnTo>
                  <a:lnTo>
                    <a:pt x="2044" y="1232"/>
                  </a:lnTo>
                  <a:lnTo>
                    <a:pt x="2017" y="1250"/>
                  </a:lnTo>
                  <a:lnTo>
                    <a:pt x="1990" y="1266"/>
                  </a:lnTo>
                  <a:lnTo>
                    <a:pt x="1959" y="1274"/>
                  </a:lnTo>
                  <a:lnTo>
                    <a:pt x="1928" y="1278"/>
                  </a:lnTo>
                  <a:lnTo>
                    <a:pt x="1909" y="1275"/>
                  </a:lnTo>
                  <a:lnTo>
                    <a:pt x="1894" y="1270"/>
                  </a:lnTo>
                  <a:lnTo>
                    <a:pt x="1881" y="1260"/>
                  </a:lnTo>
                  <a:lnTo>
                    <a:pt x="1872" y="1247"/>
                  </a:lnTo>
                  <a:lnTo>
                    <a:pt x="1865" y="1229"/>
                  </a:lnTo>
                  <a:lnTo>
                    <a:pt x="1861" y="1206"/>
                  </a:lnTo>
                  <a:lnTo>
                    <a:pt x="1860" y="1179"/>
                  </a:lnTo>
                  <a:lnTo>
                    <a:pt x="1863" y="1135"/>
                  </a:lnTo>
                  <a:lnTo>
                    <a:pt x="1871" y="1092"/>
                  </a:lnTo>
                  <a:lnTo>
                    <a:pt x="1882" y="1050"/>
                  </a:lnTo>
                  <a:lnTo>
                    <a:pt x="1896" y="1009"/>
                  </a:lnTo>
                  <a:lnTo>
                    <a:pt x="1910" y="969"/>
                  </a:lnTo>
                  <a:lnTo>
                    <a:pt x="1922" y="936"/>
                  </a:lnTo>
                  <a:lnTo>
                    <a:pt x="1935" y="899"/>
                  </a:lnTo>
                  <a:lnTo>
                    <a:pt x="1949" y="859"/>
                  </a:lnTo>
                  <a:lnTo>
                    <a:pt x="1963" y="814"/>
                  </a:lnTo>
                  <a:lnTo>
                    <a:pt x="1979" y="769"/>
                  </a:lnTo>
                  <a:lnTo>
                    <a:pt x="1994" y="721"/>
                  </a:lnTo>
                  <a:lnTo>
                    <a:pt x="2037" y="575"/>
                  </a:lnTo>
                  <a:lnTo>
                    <a:pt x="2049" y="527"/>
                  </a:lnTo>
                  <a:lnTo>
                    <a:pt x="2059" y="480"/>
                  </a:lnTo>
                  <a:lnTo>
                    <a:pt x="2068" y="435"/>
                  </a:lnTo>
                  <a:lnTo>
                    <a:pt x="2075" y="392"/>
                  </a:lnTo>
                  <a:lnTo>
                    <a:pt x="2080" y="352"/>
                  </a:lnTo>
                  <a:lnTo>
                    <a:pt x="2082" y="317"/>
                  </a:lnTo>
                  <a:lnTo>
                    <a:pt x="2080" y="273"/>
                  </a:lnTo>
                  <a:lnTo>
                    <a:pt x="2073" y="233"/>
                  </a:lnTo>
                  <a:lnTo>
                    <a:pt x="2063" y="195"/>
                  </a:lnTo>
                  <a:lnTo>
                    <a:pt x="2050" y="160"/>
                  </a:lnTo>
                  <a:lnTo>
                    <a:pt x="2033" y="128"/>
                  </a:lnTo>
                  <a:lnTo>
                    <a:pt x="2011" y="99"/>
                  </a:lnTo>
                  <a:lnTo>
                    <a:pt x="1986" y="73"/>
                  </a:lnTo>
                  <a:lnTo>
                    <a:pt x="1957" y="52"/>
                  </a:lnTo>
                  <a:lnTo>
                    <a:pt x="1926" y="33"/>
                  </a:lnTo>
                  <a:lnTo>
                    <a:pt x="1889" y="19"/>
                  </a:lnTo>
                  <a:lnTo>
                    <a:pt x="1849" y="8"/>
                  </a:lnTo>
                  <a:lnTo>
                    <a:pt x="1806" y="2"/>
                  </a:lnTo>
                  <a:lnTo>
                    <a:pt x="1759" y="0"/>
                  </a:lnTo>
                  <a:lnTo>
                    <a:pt x="1709" y="2"/>
                  </a:lnTo>
                  <a:lnTo>
                    <a:pt x="1661" y="10"/>
                  </a:lnTo>
                  <a:lnTo>
                    <a:pt x="1615" y="22"/>
                  </a:lnTo>
                  <a:lnTo>
                    <a:pt x="1572" y="40"/>
                  </a:lnTo>
                  <a:lnTo>
                    <a:pt x="1531" y="60"/>
                  </a:lnTo>
                  <a:lnTo>
                    <a:pt x="1492" y="84"/>
                  </a:lnTo>
                  <a:lnTo>
                    <a:pt x="1457" y="112"/>
                  </a:lnTo>
                  <a:lnTo>
                    <a:pt x="1422" y="142"/>
                  </a:lnTo>
                  <a:lnTo>
                    <a:pt x="1390" y="176"/>
                  </a:lnTo>
                  <a:lnTo>
                    <a:pt x="1360" y="212"/>
                  </a:lnTo>
                  <a:lnTo>
                    <a:pt x="1331" y="248"/>
                  </a:lnTo>
                  <a:lnTo>
                    <a:pt x="1305" y="287"/>
                  </a:lnTo>
                  <a:lnTo>
                    <a:pt x="1304" y="272"/>
                  </a:lnTo>
                  <a:lnTo>
                    <a:pt x="1302" y="254"/>
                  </a:lnTo>
                  <a:lnTo>
                    <a:pt x="1298" y="231"/>
                  </a:lnTo>
                  <a:lnTo>
                    <a:pt x="1292" y="207"/>
                  </a:lnTo>
                  <a:lnTo>
                    <a:pt x="1283" y="181"/>
                  </a:lnTo>
                  <a:lnTo>
                    <a:pt x="1272" y="154"/>
                  </a:lnTo>
                  <a:lnTo>
                    <a:pt x="1258" y="127"/>
                  </a:lnTo>
                  <a:lnTo>
                    <a:pt x="1239" y="101"/>
                  </a:lnTo>
                  <a:lnTo>
                    <a:pt x="1215" y="76"/>
                  </a:lnTo>
                  <a:lnTo>
                    <a:pt x="1185" y="53"/>
                  </a:lnTo>
                  <a:lnTo>
                    <a:pt x="1152" y="34"/>
                  </a:lnTo>
                  <a:lnTo>
                    <a:pt x="1118" y="20"/>
                  </a:lnTo>
                  <a:lnTo>
                    <a:pt x="1084" y="10"/>
                  </a:lnTo>
                  <a:lnTo>
                    <a:pt x="1050" y="4"/>
                  </a:lnTo>
                  <a:lnTo>
                    <a:pt x="1017" y="1"/>
                  </a:lnTo>
                  <a:lnTo>
                    <a:pt x="987" y="0"/>
                  </a:lnTo>
                  <a:lnTo>
                    <a:pt x="938" y="2"/>
                  </a:lnTo>
                  <a:lnTo>
                    <a:pt x="892" y="9"/>
                  </a:lnTo>
                  <a:lnTo>
                    <a:pt x="849" y="20"/>
                  </a:lnTo>
                  <a:lnTo>
                    <a:pt x="809" y="34"/>
                  </a:lnTo>
                  <a:lnTo>
                    <a:pt x="773" y="52"/>
                  </a:lnTo>
                  <a:lnTo>
                    <a:pt x="738" y="71"/>
                  </a:lnTo>
                  <a:lnTo>
                    <a:pt x="707" y="92"/>
                  </a:lnTo>
                  <a:lnTo>
                    <a:pt x="678" y="114"/>
                  </a:lnTo>
                  <a:lnTo>
                    <a:pt x="652" y="137"/>
                  </a:lnTo>
                  <a:lnTo>
                    <a:pt x="629" y="161"/>
                  </a:lnTo>
                  <a:lnTo>
                    <a:pt x="609" y="182"/>
                  </a:lnTo>
                  <a:lnTo>
                    <a:pt x="590" y="204"/>
                  </a:lnTo>
                  <a:lnTo>
                    <a:pt x="575" y="225"/>
                  </a:lnTo>
                  <a:lnTo>
                    <a:pt x="562" y="242"/>
                  </a:lnTo>
                  <a:lnTo>
                    <a:pt x="551" y="257"/>
                  </a:lnTo>
                  <a:lnTo>
                    <a:pt x="545" y="217"/>
                  </a:lnTo>
                  <a:lnTo>
                    <a:pt x="535" y="179"/>
                  </a:lnTo>
                  <a:lnTo>
                    <a:pt x="522" y="146"/>
                  </a:lnTo>
                  <a:lnTo>
                    <a:pt x="506" y="115"/>
                  </a:lnTo>
                  <a:lnTo>
                    <a:pt x="486" y="88"/>
                  </a:lnTo>
                  <a:lnTo>
                    <a:pt x="464" y="66"/>
                  </a:lnTo>
                  <a:lnTo>
                    <a:pt x="439" y="45"/>
                  </a:lnTo>
                  <a:lnTo>
                    <a:pt x="413" y="29"/>
                  </a:lnTo>
                  <a:lnTo>
                    <a:pt x="385" y="16"/>
                  </a:lnTo>
                  <a:lnTo>
                    <a:pt x="356" y="7"/>
                  </a:lnTo>
                  <a:lnTo>
                    <a:pt x="325" y="2"/>
                  </a:lnTo>
                  <a:lnTo>
                    <a:pt x="294" y="0"/>
                  </a:lnTo>
                  <a:lnTo>
                    <a:pt x="263" y="2"/>
                  </a:lnTo>
                  <a:lnTo>
                    <a:pt x="236" y="8"/>
                  </a:lnTo>
                  <a:lnTo>
                    <a:pt x="211" y="18"/>
                  </a:lnTo>
                  <a:lnTo>
                    <a:pt x="189" y="32"/>
                  </a:lnTo>
                  <a:lnTo>
                    <a:pt x="169" y="47"/>
                  </a:lnTo>
                  <a:lnTo>
                    <a:pt x="152" y="65"/>
                  </a:lnTo>
                  <a:lnTo>
                    <a:pt x="137" y="82"/>
                  </a:lnTo>
                  <a:lnTo>
                    <a:pt x="123" y="101"/>
                  </a:lnTo>
                  <a:lnTo>
                    <a:pt x="112" y="120"/>
                  </a:lnTo>
                  <a:lnTo>
                    <a:pt x="102" y="138"/>
                  </a:lnTo>
                  <a:lnTo>
                    <a:pt x="94" y="154"/>
                  </a:lnTo>
                  <a:lnTo>
                    <a:pt x="87" y="168"/>
                  </a:lnTo>
                  <a:lnTo>
                    <a:pt x="75" y="195"/>
                  </a:lnTo>
                  <a:lnTo>
                    <a:pt x="63" y="225"/>
                  </a:lnTo>
                  <a:lnTo>
                    <a:pt x="52" y="256"/>
                  </a:lnTo>
                  <a:lnTo>
                    <a:pt x="42" y="287"/>
                  </a:lnTo>
                  <a:lnTo>
                    <a:pt x="33" y="318"/>
                  </a:lnTo>
                  <a:lnTo>
                    <a:pt x="25" y="348"/>
                  </a:lnTo>
                  <a:lnTo>
                    <a:pt x="17" y="376"/>
                  </a:lnTo>
                  <a:lnTo>
                    <a:pt x="11" y="401"/>
                  </a:lnTo>
                  <a:lnTo>
                    <a:pt x="7" y="422"/>
                  </a:lnTo>
                  <a:lnTo>
                    <a:pt x="3" y="439"/>
                  </a:lnTo>
                  <a:lnTo>
                    <a:pt x="1" y="451"/>
                  </a:lnTo>
                  <a:lnTo>
                    <a:pt x="0" y="456"/>
                  </a:lnTo>
                  <a:lnTo>
                    <a:pt x="2" y="467"/>
                  </a:lnTo>
                  <a:lnTo>
                    <a:pt x="6" y="475"/>
                  </a:lnTo>
                  <a:lnTo>
                    <a:pt x="12" y="480"/>
                  </a:lnTo>
                  <a:lnTo>
                    <a:pt x="18" y="483"/>
                  </a:lnTo>
                  <a:lnTo>
                    <a:pt x="25" y="485"/>
                  </a:lnTo>
                  <a:lnTo>
                    <a:pt x="43" y="485"/>
                  </a:lnTo>
                  <a:lnTo>
                    <a:pt x="51" y="484"/>
                  </a:lnTo>
                  <a:lnTo>
                    <a:pt x="57" y="481"/>
                  </a:lnTo>
                  <a:lnTo>
                    <a:pt x="62" y="476"/>
                  </a:lnTo>
                  <a:lnTo>
                    <a:pt x="66" y="468"/>
                  </a:lnTo>
                  <a:lnTo>
                    <a:pt x="71" y="456"/>
                  </a:lnTo>
                  <a:lnTo>
                    <a:pt x="76" y="439"/>
                  </a:lnTo>
                  <a:lnTo>
                    <a:pt x="82" y="417"/>
                  </a:lnTo>
                  <a:lnTo>
                    <a:pt x="94" y="366"/>
                  </a:lnTo>
                  <a:lnTo>
                    <a:pt x="106" y="318"/>
                  </a:lnTo>
                  <a:lnTo>
                    <a:pt x="119" y="273"/>
                  </a:lnTo>
                  <a:lnTo>
                    <a:pt x="134" y="232"/>
                  </a:lnTo>
                  <a:lnTo>
                    <a:pt x="148" y="195"/>
                  </a:lnTo>
                  <a:lnTo>
                    <a:pt x="163" y="162"/>
                  </a:lnTo>
                  <a:lnTo>
                    <a:pt x="181" y="134"/>
                  </a:lnTo>
                  <a:lnTo>
                    <a:pt x="199" y="110"/>
                  </a:lnTo>
                  <a:lnTo>
                    <a:pt x="218" y="91"/>
                  </a:lnTo>
                  <a:lnTo>
                    <a:pt x="239" y="76"/>
                  </a:lnTo>
                  <a:lnTo>
                    <a:pt x="261" y="68"/>
                  </a:lnTo>
                  <a:lnTo>
                    <a:pt x="286" y="65"/>
                  </a:lnTo>
                  <a:lnTo>
                    <a:pt x="299" y="66"/>
                  </a:lnTo>
                  <a:lnTo>
                    <a:pt x="312" y="68"/>
                  </a:lnTo>
                  <a:lnTo>
                    <a:pt x="324" y="73"/>
                  </a:lnTo>
                  <a:lnTo>
                    <a:pt x="335" y="81"/>
                  </a:lnTo>
                  <a:lnTo>
                    <a:pt x="346" y="91"/>
                  </a:lnTo>
                  <a:lnTo>
                    <a:pt x="355" y="105"/>
                  </a:lnTo>
                  <a:lnTo>
                    <a:pt x="362" y="122"/>
                  </a:lnTo>
                  <a:lnTo>
                    <a:pt x="367" y="144"/>
                  </a:lnTo>
                  <a:lnTo>
                    <a:pt x="371" y="171"/>
                  </a:lnTo>
                  <a:lnTo>
                    <a:pt x="372" y="201"/>
                  </a:lnTo>
                  <a:lnTo>
                    <a:pt x="372" y="217"/>
                  </a:lnTo>
                  <a:lnTo>
                    <a:pt x="371" y="233"/>
                  </a:lnTo>
                  <a:lnTo>
                    <a:pt x="370" y="248"/>
                  </a:lnTo>
                  <a:lnTo>
                    <a:pt x="368" y="265"/>
                  </a:lnTo>
                  <a:lnTo>
                    <a:pt x="365" y="282"/>
                  </a:lnTo>
                  <a:lnTo>
                    <a:pt x="361" y="302"/>
                  </a:lnTo>
                  <a:lnTo>
                    <a:pt x="357" y="323"/>
                  </a:lnTo>
                  <a:lnTo>
                    <a:pt x="351" y="348"/>
                  </a:lnTo>
                  <a:lnTo>
                    <a:pt x="345" y="377"/>
                  </a:lnTo>
                  <a:lnTo>
                    <a:pt x="337" y="411"/>
                  </a:lnTo>
                  <a:lnTo>
                    <a:pt x="327" y="450"/>
                  </a:lnTo>
                  <a:lnTo>
                    <a:pt x="165" y="1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95" name="Straight Arrow Connector 94"/>
          <p:cNvCxnSpPr>
            <a:cxnSpLocks noChangeShapeType="1"/>
          </p:cNvCxnSpPr>
          <p:nvPr/>
        </p:nvCxnSpPr>
        <p:spPr bwMode="auto">
          <a:xfrm flipH="1" flipV="1">
            <a:off x="3321050" y="5002213"/>
            <a:ext cx="223838" cy="482600"/>
          </a:xfrm>
          <a:prstGeom prst="straightConnector1">
            <a:avLst/>
          </a:prstGeom>
          <a:noFill/>
          <a:ln w="57150">
            <a:solidFill>
              <a:srgbClr val="F79646"/>
            </a:solidFill>
            <a:round/>
            <a:headEnd/>
            <a:tailEnd type="arrow" w="med" len="med"/>
          </a:ln>
          <a:effectLst>
            <a:outerShdw blurRad="63500" dist="63500" dir="2212194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123907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t="33414" r="24493" b="15550"/>
          <a:stretch>
            <a:fillRect/>
          </a:stretch>
        </p:blipFill>
        <p:spPr bwMode="auto">
          <a:xfrm>
            <a:off x="4953000" y="5334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32137" r="23334" b="18102"/>
          <a:stretch>
            <a:fillRect/>
          </a:stretch>
        </p:blipFill>
        <p:spPr bwMode="auto">
          <a:xfrm>
            <a:off x="7137400" y="611188"/>
            <a:ext cx="23891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2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41667" r="48750" b="30208"/>
          <a:stretch>
            <a:fillRect/>
          </a:stretch>
        </p:blipFill>
        <p:spPr bwMode="auto">
          <a:xfrm>
            <a:off x="7105650" y="323850"/>
            <a:ext cx="250825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44791" r="17500" b="29167"/>
          <a:stretch>
            <a:fillRect/>
          </a:stretch>
        </p:blipFill>
        <p:spPr bwMode="auto">
          <a:xfrm>
            <a:off x="4800600" y="514351"/>
            <a:ext cx="23368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7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8F"/>
              </a:clrFrom>
              <a:clrTo>
                <a:srgbClr val="00008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2060" r="22609" b="11894"/>
          <a:stretch>
            <a:fillRect/>
          </a:stretch>
        </p:blipFill>
        <p:spPr bwMode="auto">
          <a:xfrm>
            <a:off x="7435850" y="2590800"/>
            <a:ext cx="195103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8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8F"/>
              </a:clrFrom>
              <a:clrTo>
                <a:srgbClr val="00008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9" t="22192" r="19420" b="11362"/>
          <a:stretch>
            <a:fillRect/>
          </a:stretch>
        </p:blipFill>
        <p:spPr bwMode="auto">
          <a:xfrm>
            <a:off x="5054600" y="25908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Straight Connector 128"/>
          <p:cNvCxnSpPr>
            <a:cxnSpLocks noChangeShapeType="1"/>
          </p:cNvCxnSpPr>
          <p:nvPr/>
        </p:nvCxnSpPr>
        <p:spPr bwMode="auto">
          <a:xfrm>
            <a:off x="6400801" y="3867150"/>
            <a:ext cx="1971675" cy="152400"/>
          </a:xfrm>
          <a:prstGeom prst="line">
            <a:avLst/>
          </a:prstGeom>
          <a:noFill/>
          <a:ln w="57150">
            <a:solidFill>
              <a:srgbClr val="F79646"/>
            </a:solidFill>
            <a:round/>
            <a:headEnd/>
            <a:tailEnd type="triangle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33" name="Arc 132"/>
          <p:cNvSpPr>
            <a:spLocks/>
          </p:cNvSpPr>
          <p:nvPr/>
        </p:nvSpPr>
        <p:spPr bwMode="auto">
          <a:xfrm rot="10071134">
            <a:off x="8175625" y="3744914"/>
            <a:ext cx="590550" cy="592137"/>
          </a:xfrm>
          <a:custGeom>
            <a:avLst/>
            <a:gdLst>
              <a:gd name="T0" fmla="*/ 155462 w 533180"/>
              <a:gd name="T1" fmla="*/ 1027173 h 533400"/>
              <a:gd name="T2" fmla="*/ 603816 w 533180"/>
              <a:gd name="T3" fmla="*/ 615146 h 533400"/>
              <a:gd name="T4" fmla="*/ 1207637 w 533180"/>
              <a:gd name="T5" fmla="*/ 615146 h 533400"/>
              <a:gd name="T6" fmla="*/ 0 60000 65536"/>
              <a:gd name="T7" fmla="*/ 0 60000 65536"/>
              <a:gd name="T8" fmla="*/ 0 60000 65536"/>
              <a:gd name="T9" fmla="*/ 0 w 533180"/>
              <a:gd name="T10" fmla="*/ 0 h 533400"/>
              <a:gd name="T11" fmla="*/ 533180 w 533180"/>
              <a:gd name="T12" fmla="*/ 445338 h 533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3180" h="533400" stroke="0">
                <a:moveTo>
                  <a:pt x="68638" y="445338"/>
                </a:moveTo>
                <a:lnTo>
                  <a:pt x="68637" y="445338"/>
                </a:lnTo>
                <a:cubicBezTo>
                  <a:pt x="24455" y="396337"/>
                  <a:pt x="0" y="332690"/>
                  <a:pt x="0" y="266700"/>
                </a:cubicBezTo>
                <a:cubicBezTo>
                  <a:pt x="0" y="119405"/>
                  <a:pt x="119356" y="0"/>
                  <a:pt x="266590" y="0"/>
                </a:cubicBezTo>
                <a:cubicBezTo>
                  <a:pt x="413823" y="-1"/>
                  <a:pt x="533179" y="119405"/>
                  <a:pt x="533180" y="266699"/>
                </a:cubicBezTo>
                <a:lnTo>
                  <a:pt x="266590" y="266700"/>
                </a:lnTo>
                <a:lnTo>
                  <a:pt x="68638" y="445338"/>
                </a:lnTo>
                <a:close/>
              </a:path>
              <a:path w="533180" h="533400" fill="none">
                <a:moveTo>
                  <a:pt x="68638" y="445338"/>
                </a:moveTo>
                <a:lnTo>
                  <a:pt x="68637" y="445338"/>
                </a:lnTo>
                <a:cubicBezTo>
                  <a:pt x="24455" y="396337"/>
                  <a:pt x="0" y="332690"/>
                  <a:pt x="0" y="266700"/>
                </a:cubicBezTo>
                <a:cubicBezTo>
                  <a:pt x="0" y="119405"/>
                  <a:pt x="119356" y="0"/>
                  <a:pt x="266590" y="0"/>
                </a:cubicBezTo>
                <a:cubicBezTo>
                  <a:pt x="413823" y="-1"/>
                  <a:pt x="533179" y="119405"/>
                  <a:pt x="533180" y="266699"/>
                </a:cubicBezTo>
              </a:path>
            </a:pathLst>
          </a:custGeom>
          <a:noFill/>
          <a:ln w="57150">
            <a:solidFill>
              <a:srgbClr val="F79646"/>
            </a:solidFill>
            <a:round/>
            <a:headEnd type="triangle" w="lg" len="lg"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9412" name="Freeform 91"/>
          <p:cNvSpPr>
            <a:spLocks/>
          </p:cNvSpPr>
          <p:nvPr/>
        </p:nvSpPr>
        <p:spPr bwMode="auto">
          <a:xfrm rot="380507">
            <a:off x="6170614" y="106364"/>
            <a:ext cx="2363787" cy="892175"/>
          </a:xfrm>
          <a:custGeom>
            <a:avLst/>
            <a:gdLst>
              <a:gd name="T0" fmla="*/ 0 w 3877519"/>
              <a:gd name="T1" fmla="*/ 755 h 816015"/>
              <a:gd name="T2" fmla="*/ 15 w 3877519"/>
              <a:gd name="T3" fmla="*/ 208 h 816015"/>
              <a:gd name="T4" fmla="*/ 40 w 3877519"/>
              <a:gd name="T5" fmla="*/ 80 h 816015"/>
              <a:gd name="T6" fmla="*/ 47 w 3877519"/>
              <a:gd name="T7" fmla="*/ 692 h 816015"/>
              <a:gd name="T8" fmla="*/ 0 60000 65536"/>
              <a:gd name="T9" fmla="*/ 0 60000 65536"/>
              <a:gd name="T10" fmla="*/ 0 60000 65536"/>
              <a:gd name="T11" fmla="*/ 0 60000 65536"/>
              <a:gd name="T12" fmla="*/ 0 w 3877519"/>
              <a:gd name="T13" fmla="*/ 0 h 816015"/>
              <a:gd name="T14" fmla="*/ 3877519 w 3877519"/>
              <a:gd name="T15" fmla="*/ 816015 h 8160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7519" h="816015">
                <a:moveTo>
                  <a:pt x="0" y="816015"/>
                </a:moveTo>
                <a:cubicBezTo>
                  <a:pt x="351099" y="581627"/>
                  <a:pt x="702198" y="347240"/>
                  <a:pt x="1261641" y="225706"/>
                </a:cubicBezTo>
                <a:cubicBezTo>
                  <a:pt x="1821084" y="104172"/>
                  <a:pt x="2920678" y="0"/>
                  <a:pt x="3356658" y="86810"/>
                </a:cubicBezTo>
                <a:cubicBezTo>
                  <a:pt x="3792638" y="173620"/>
                  <a:pt x="3835078" y="460093"/>
                  <a:pt x="3877519" y="746567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9413" name="Freeform 6"/>
          <p:cNvSpPr>
            <a:spLocks/>
          </p:cNvSpPr>
          <p:nvPr/>
        </p:nvSpPr>
        <p:spPr bwMode="auto">
          <a:xfrm>
            <a:off x="5838826" y="457201"/>
            <a:ext cx="182563" cy="168275"/>
          </a:xfrm>
          <a:custGeom>
            <a:avLst/>
            <a:gdLst>
              <a:gd name="T0" fmla="*/ 2147483647 w 1372"/>
              <a:gd name="T1" fmla="*/ 2147483647 h 1266"/>
              <a:gd name="T2" fmla="*/ 2147483647 w 1372"/>
              <a:gd name="T3" fmla="*/ 2147483647 h 1266"/>
              <a:gd name="T4" fmla="*/ 2147483647 w 1372"/>
              <a:gd name="T5" fmla="*/ 2147483647 h 1266"/>
              <a:gd name="T6" fmla="*/ 2147483647 w 1372"/>
              <a:gd name="T7" fmla="*/ 2147483647 h 1266"/>
              <a:gd name="T8" fmla="*/ 2147483647 w 1372"/>
              <a:gd name="T9" fmla="*/ 2147483647 h 1266"/>
              <a:gd name="T10" fmla="*/ 2147483647 w 1372"/>
              <a:gd name="T11" fmla="*/ 2147483647 h 1266"/>
              <a:gd name="T12" fmla="*/ 2147483647 w 1372"/>
              <a:gd name="T13" fmla="*/ 2147483647 h 1266"/>
              <a:gd name="T14" fmla="*/ 2147483647 w 1372"/>
              <a:gd name="T15" fmla="*/ 2147483647 h 1266"/>
              <a:gd name="T16" fmla="*/ 2147483647 w 1372"/>
              <a:gd name="T17" fmla="*/ 2147483647 h 1266"/>
              <a:gd name="T18" fmla="*/ 2147483647 w 1372"/>
              <a:gd name="T19" fmla="*/ 2147483647 h 1266"/>
              <a:gd name="T20" fmla="*/ 2147483647 w 1372"/>
              <a:gd name="T21" fmla="*/ 2147483647 h 1266"/>
              <a:gd name="T22" fmla="*/ 2147483647 w 1372"/>
              <a:gd name="T23" fmla="*/ 2147483647 h 1266"/>
              <a:gd name="T24" fmla="*/ 2147483647 w 1372"/>
              <a:gd name="T25" fmla="*/ 2147483647 h 1266"/>
              <a:gd name="T26" fmla="*/ 2147483647 w 1372"/>
              <a:gd name="T27" fmla="*/ 2147483647 h 1266"/>
              <a:gd name="T28" fmla="*/ 2147483647 w 1372"/>
              <a:gd name="T29" fmla="*/ 2147483647 h 1266"/>
              <a:gd name="T30" fmla="*/ 2147483647 w 1372"/>
              <a:gd name="T31" fmla="*/ 2147483647 h 1266"/>
              <a:gd name="T32" fmla="*/ 2147483647 w 1372"/>
              <a:gd name="T33" fmla="*/ 2147483647 h 1266"/>
              <a:gd name="T34" fmla="*/ 2147483647 w 1372"/>
              <a:gd name="T35" fmla="*/ 2147483647 h 1266"/>
              <a:gd name="T36" fmla="*/ 2147483647 w 1372"/>
              <a:gd name="T37" fmla="*/ 2147483647 h 1266"/>
              <a:gd name="T38" fmla="*/ 2147483647 w 1372"/>
              <a:gd name="T39" fmla="*/ 2147483647 h 1266"/>
              <a:gd name="T40" fmla="*/ 2147483647 w 1372"/>
              <a:gd name="T41" fmla="*/ 2147483647 h 1266"/>
              <a:gd name="T42" fmla="*/ 2147483647 w 1372"/>
              <a:gd name="T43" fmla="*/ 2147483647 h 1266"/>
              <a:gd name="T44" fmla="*/ 2147483647 w 1372"/>
              <a:gd name="T45" fmla="*/ 2147483647 h 1266"/>
              <a:gd name="T46" fmla="*/ 2147483647 w 1372"/>
              <a:gd name="T47" fmla="*/ 2147483647 h 1266"/>
              <a:gd name="T48" fmla="*/ 2147483647 w 1372"/>
              <a:gd name="T49" fmla="*/ 2147483647 h 1266"/>
              <a:gd name="T50" fmla="*/ 2147483647 w 1372"/>
              <a:gd name="T51" fmla="*/ 2147483647 h 1266"/>
              <a:gd name="T52" fmla="*/ 2147483647 w 1372"/>
              <a:gd name="T53" fmla="*/ 2147483647 h 1266"/>
              <a:gd name="T54" fmla="*/ 2147483647 w 1372"/>
              <a:gd name="T55" fmla="*/ 2147483647 h 1266"/>
              <a:gd name="T56" fmla="*/ 2147483647 w 1372"/>
              <a:gd name="T57" fmla="*/ 2147483647 h 1266"/>
              <a:gd name="T58" fmla="*/ 2147483647 w 1372"/>
              <a:gd name="T59" fmla="*/ 2147483647 h 1266"/>
              <a:gd name="T60" fmla="*/ 2147483647 w 1372"/>
              <a:gd name="T61" fmla="*/ 2147483647 h 1266"/>
              <a:gd name="T62" fmla="*/ 2147483647 w 1372"/>
              <a:gd name="T63" fmla="*/ 2147483647 h 1266"/>
              <a:gd name="T64" fmla="*/ 2147483647 w 1372"/>
              <a:gd name="T65" fmla="*/ 2147483647 h 1266"/>
              <a:gd name="T66" fmla="*/ 2147483647 w 1372"/>
              <a:gd name="T67" fmla="*/ 2147483647 h 1266"/>
              <a:gd name="T68" fmla="*/ 2147483647 w 1372"/>
              <a:gd name="T69" fmla="*/ 2147483647 h 1266"/>
              <a:gd name="T70" fmla="*/ 2147483647 w 1372"/>
              <a:gd name="T71" fmla="*/ 2147483647 h 1266"/>
              <a:gd name="T72" fmla="*/ 2147483647 w 1372"/>
              <a:gd name="T73" fmla="*/ 2147483647 h 1266"/>
              <a:gd name="T74" fmla="*/ 2147483647 w 1372"/>
              <a:gd name="T75" fmla="*/ 2147483647 h 1266"/>
              <a:gd name="T76" fmla="*/ 2147483647 w 1372"/>
              <a:gd name="T77" fmla="*/ 2147483647 h 1266"/>
              <a:gd name="T78" fmla="*/ 2147483647 w 1372"/>
              <a:gd name="T79" fmla="*/ 2147483647 h 1266"/>
              <a:gd name="T80" fmla="*/ 2147483647 w 1372"/>
              <a:gd name="T81" fmla="*/ 2147483647 h 1266"/>
              <a:gd name="T82" fmla="*/ 2147483647 w 1372"/>
              <a:gd name="T83" fmla="*/ 2147483647 h 1266"/>
              <a:gd name="T84" fmla="*/ 2147483647 w 1372"/>
              <a:gd name="T85" fmla="*/ 2147483647 h 1266"/>
              <a:gd name="T86" fmla="*/ 2147483647 w 1372"/>
              <a:gd name="T87" fmla="*/ 2147483647 h 1266"/>
              <a:gd name="T88" fmla="*/ 2147483647 w 1372"/>
              <a:gd name="T89" fmla="*/ 2147483647 h 1266"/>
              <a:gd name="T90" fmla="*/ 2147483647 w 1372"/>
              <a:gd name="T91" fmla="*/ 2147483647 h 1266"/>
              <a:gd name="T92" fmla="*/ 2147483647 w 1372"/>
              <a:gd name="T93" fmla="*/ 2147483647 h 1266"/>
              <a:gd name="T94" fmla="*/ 2147483647 w 1372"/>
              <a:gd name="T95" fmla="*/ 2147483647 h 1266"/>
              <a:gd name="T96" fmla="*/ 2147483647 w 1372"/>
              <a:gd name="T97" fmla="*/ 2147483647 h 1266"/>
              <a:gd name="T98" fmla="*/ 2147483647 w 1372"/>
              <a:gd name="T99" fmla="*/ 2147483647 h 1266"/>
              <a:gd name="T100" fmla="*/ 2147483647 w 1372"/>
              <a:gd name="T101" fmla="*/ 2147483647 h 1266"/>
              <a:gd name="T102" fmla="*/ 2147483647 w 1372"/>
              <a:gd name="T103" fmla="*/ 2147483647 h 1266"/>
              <a:gd name="T104" fmla="*/ 2147483647 w 1372"/>
              <a:gd name="T105" fmla="*/ 2147483647 h 1266"/>
              <a:gd name="T106" fmla="*/ 2147483647 w 1372"/>
              <a:gd name="T107" fmla="*/ 2147483647 h 1266"/>
              <a:gd name="T108" fmla="*/ 2147483647 w 1372"/>
              <a:gd name="T109" fmla="*/ 2147483647 h 12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372"/>
              <a:gd name="T166" fmla="*/ 0 h 1266"/>
              <a:gd name="T167" fmla="*/ 1372 w 1372"/>
              <a:gd name="T168" fmla="*/ 1266 h 126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372" h="1266">
                <a:moveTo>
                  <a:pt x="840" y="390"/>
                </a:moveTo>
                <a:lnTo>
                  <a:pt x="844" y="376"/>
                </a:lnTo>
                <a:lnTo>
                  <a:pt x="847" y="360"/>
                </a:lnTo>
                <a:lnTo>
                  <a:pt x="853" y="341"/>
                </a:lnTo>
                <a:lnTo>
                  <a:pt x="859" y="319"/>
                </a:lnTo>
                <a:lnTo>
                  <a:pt x="867" y="297"/>
                </a:lnTo>
                <a:lnTo>
                  <a:pt x="875" y="273"/>
                </a:lnTo>
                <a:lnTo>
                  <a:pt x="885" y="248"/>
                </a:lnTo>
                <a:lnTo>
                  <a:pt x="897" y="223"/>
                </a:lnTo>
                <a:lnTo>
                  <a:pt x="910" y="199"/>
                </a:lnTo>
                <a:lnTo>
                  <a:pt x="926" y="174"/>
                </a:lnTo>
                <a:lnTo>
                  <a:pt x="942" y="152"/>
                </a:lnTo>
                <a:lnTo>
                  <a:pt x="960" y="130"/>
                </a:lnTo>
                <a:lnTo>
                  <a:pt x="980" y="111"/>
                </a:lnTo>
                <a:lnTo>
                  <a:pt x="1002" y="94"/>
                </a:lnTo>
                <a:lnTo>
                  <a:pt x="1027" y="80"/>
                </a:lnTo>
                <a:lnTo>
                  <a:pt x="1053" y="70"/>
                </a:lnTo>
                <a:lnTo>
                  <a:pt x="1083" y="63"/>
                </a:lnTo>
                <a:lnTo>
                  <a:pt x="1113" y="61"/>
                </a:lnTo>
                <a:lnTo>
                  <a:pt x="1122" y="61"/>
                </a:lnTo>
                <a:lnTo>
                  <a:pt x="1136" y="62"/>
                </a:lnTo>
                <a:lnTo>
                  <a:pt x="1154" y="64"/>
                </a:lnTo>
                <a:lnTo>
                  <a:pt x="1177" y="68"/>
                </a:lnTo>
                <a:lnTo>
                  <a:pt x="1201" y="74"/>
                </a:lnTo>
                <a:lnTo>
                  <a:pt x="1225" y="84"/>
                </a:lnTo>
                <a:lnTo>
                  <a:pt x="1251" y="98"/>
                </a:lnTo>
                <a:lnTo>
                  <a:pt x="1224" y="105"/>
                </a:lnTo>
                <a:lnTo>
                  <a:pt x="1198" y="117"/>
                </a:lnTo>
                <a:lnTo>
                  <a:pt x="1176" y="133"/>
                </a:lnTo>
                <a:lnTo>
                  <a:pt x="1156" y="153"/>
                </a:lnTo>
                <a:lnTo>
                  <a:pt x="1140" y="174"/>
                </a:lnTo>
                <a:lnTo>
                  <a:pt x="1129" y="199"/>
                </a:lnTo>
                <a:lnTo>
                  <a:pt x="1121" y="223"/>
                </a:lnTo>
                <a:lnTo>
                  <a:pt x="1119" y="248"/>
                </a:lnTo>
                <a:lnTo>
                  <a:pt x="1119" y="263"/>
                </a:lnTo>
                <a:lnTo>
                  <a:pt x="1123" y="278"/>
                </a:lnTo>
                <a:lnTo>
                  <a:pt x="1130" y="293"/>
                </a:lnTo>
                <a:lnTo>
                  <a:pt x="1138" y="307"/>
                </a:lnTo>
                <a:lnTo>
                  <a:pt x="1149" y="320"/>
                </a:lnTo>
                <a:lnTo>
                  <a:pt x="1163" y="331"/>
                </a:lnTo>
                <a:lnTo>
                  <a:pt x="1180" y="339"/>
                </a:lnTo>
                <a:lnTo>
                  <a:pt x="1201" y="345"/>
                </a:lnTo>
                <a:lnTo>
                  <a:pt x="1224" y="346"/>
                </a:lnTo>
                <a:lnTo>
                  <a:pt x="1239" y="346"/>
                </a:lnTo>
                <a:lnTo>
                  <a:pt x="1256" y="342"/>
                </a:lnTo>
                <a:lnTo>
                  <a:pt x="1272" y="336"/>
                </a:lnTo>
                <a:lnTo>
                  <a:pt x="1289" y="329"/>
                </a:lnTo>
                <a:lnTo>
                  <a:pt x="1305" y="319"/>
                </a:lnTo>
                <a:lnTo>
                  <a:pt x="1320" y="307"/>
                </a:lnTo>
                <a:lnTo>
                  <a:pt x="1334" y="292"/>
                </a:lnTo>
                <a:lnTo>
                  <a:pt x="1347" y="275"/>
                </a:lnTo>
                <a:lnTo>
                  <a:pt x="1357" y="257"/>
                </a:lnTo>
                <a:lnTo>
                  <a:pt x="1366" y="235"/>
                </a:lnTo>
                <a:lnTo>
                  <a:pt x="1370" y="211"/>
                </a:lnTo>
                <a:lnTo>
                  <a:pt x="1372" y="184"/>
                </a:lnTo>
                <a:lnTo>
                  <a:pt x="1370" y="156"/>
                </a:lnTo>
                <a:lnTo>
                  <a:pt x="1364" y="131"/>
                </a:lnTo>
                <a:lnTo>
                  <a:pt x="1355" y="109"/>
                </a:lnTo>
                <a:lnTo>
                  <a:pt x="1342" y="89"/>
                </a:lnTo>
                <a:lnTo>
                  <a:pt x="1327" y="72"/>
                </a:lnTo>
                <a:lnTo>
                  <a:pt x="1308" y="57"/>
                </a:lnTo>
                <a:lnTo>
                  <a:pt x="1289" y="44"/>
                </a:lnTo>
                <a:lnTo>
                  <a:pt x="1269" y="32"/>
                </a:lnTo>
                <a:lnTo>
                  <a:pt x="1247" y="23"/>
                </a:lnTo>
                <a:lnTo>
                  <a:pt x="1224" y="15"/>
                </a:lnTo>
                <a:lnTo>
                  <a:pt x="1201" y="9"/>
                </a:lnTo>
                <a:lnTo>
                  <a:pt x="1178" y="5"/>
                </a:lnTo>
                <a:lnTo>
                  <a:pt x="1156" y="1"/>
                </a:lnTo>
                <a:lnTo>
                  <a:pt x="1135" y="1"/>
                </a:lnTo>
                <a:lnTo>
                  <a:pt x="1116" y="0"/>
                </a:lnTo>
                <a:lnTo>
                  <a:pt x="1083" y="1"/>
                </a:lnTo>
                <a:lnTo>
                  <a:pt x="1051" y="8"/>
                </a:lnTo>
                <a:lnTo>
                  <a:pt x="1022" y="17"/>
                </a:lnTo>
                <a:lnTo>
                  <a:pt x="994" y="30"/>
                </a:lnTo>
                <a:lnTo>
                  <a:pt x="969" y="45"/>
                </a:lnTo>
                <a:lnTo>
                  <a:pt x="945" y="63"/>
                </a:lnTo>
                <a:lnTo>
                  <a:pt x="924" y="82"/>
                </a:lnTo>
                <a:lnTo>
                  <a:pt x="904" y="101"/>
                </a:lnTo>
                <a:lnTo>
                  <a:pt x="886" y="121"/>
                </a:lnTo>
                <a:lnTo>
                  <a:pt x="871" y="142"/>
                </a:lnTo>
                <a:lnTo>
                  <a:pt x="857" y="161"/>
                </a:lnTo>
                <a:lnTo>
                  <a:pt x="845" y="180"/>
                </a:lnTo>
                <a:lnTo>
                  <a:pt x="835" y="197"/>
                </a:lnTo>
                <a:lnTo>
                  <a:pt x="826" y="212"/>
                </a:lnTo>
                <a:lnTo>
                  <a:pt x="811" y="174"/>
                </a:lnTo>
                <a:lnTo>
                  <a:pt x="792" y="142"/>
                </a:lnTo>
                <a:lnTo>
                  <a:pt x="773" y="114"/>
                </a:lnTo>
                <a:lnTo>
                  <a:pt x="752" y="89"/>
                </a:lnTo>
                <a:lnTo>
                  <a:pt x="729" y="69"/>
                </a:lnTo>
                <a:lnTo>
                  <a:pt x="706" y="51"/>
                </a:lnTo>
                <a:lnTo>
                  <a:pt x="682" y="37"/>
                </a:lnTo>
                <a:lnTo>
                  <a:pt x="658" y="25"/>
                </a:lnTo>
                <a:lnTo>
                  <a:pt x="635" y="16"/>
                </a:lnTo>
                <a:lnTo>
                  <a:pt x="611" y="9"/>
                </a:lnTo>
                <a:lnTo>
                  <a:pt x="588" y="4"/>
                </a:lnTo>
                <a:lnTo>
                  <a:pt x="567" y="1"/>
                </a:lnTo>
                <a:lnTo>
                  <a:pt x="547" y="0"/>
                </a:lnTo>
                <a:lnTo>
                  <a:pt x="529" y="0"/>
                </a:lnTo>
                <a:lnTo>
                  <a:pt x="487" y="2"/>
                </a:lnTo>
                <a:lnTo>
                  <a:pt x="447" y="10"/>
                </a:lnTo>
                <a:lnTo>
                  <a:pt x="410" y="22"/>
                </a:lnTo>
                <a:lnTo>
                  <a:pt x="373" y="38"/>
                </a:lnTo>
                <a:lnTo>
                  <a:pt x="339" y="57"/>
                </a:lnTo>
                <a:lnTo>
                  <a:pt x="307" y="79"/>
                </a:lnTo>
                <a:lnTo>
                  <a:pt x="277" y="104"/>
                </a:lnTo>
                <a:lnTo>
                  <a:pt x="249" y="130"/>
                </a:lnTo>
                <a:lnTo>
                  <a:pt x="223" y="159"/>
                </a:lnTo>
                <a:lnTo>
                  <a:pt x="199" y="188"/>
                </a:lnTo>
                <a:lnTo>
                  <a:pt x="178" y="218"/>
                </a:lnTo>
                <a:lnTo>
                  <a:pt x="159" y="248"/>
                </a:lnTo>
                <a:lnTo>
                  <a:pt x="142" y="277"/>
                </a:lnTo>
                <a:lnTo>
                  <a:pt x="127" y="306"/>
                </a:lnTo>
                <a:lnTo>
                  <a:pt x="115" y="333"/>
                </a:lnTo>
                <a:lnTo>
                  <a:pt x="104" y="359"/>
                </a:lnTo>
                <a:lnTo>
                  <a:pt x="96" y="381"/>
                </a:lnTo>
                <a:lnTo>
                  <a:pt x="90" y="401"/>
                </a:lnTo>
                <a:lnTo>
                  <a:pt x="87" y="418"/>
                </a:lnTo>
                <a:lnTo>
                  <a:pt x="85" y="430"/>
                </a:lnTo>
                <a:lnTo>
                  <a:pt x="87" y="440"/>
                </a:lnTo>
                <a:lnTo>
                  <a:pt x="91" y="447"/>
                </a:lnTo>
                <a:lnTo>
                  <a:pt x="97" y="452"/>
                </a:lnTo>
                <a:lnTo>
                  <a:pt x="104" y="456"/>
                </a:lnTo>
                <a:lnTo>
                  <a:pt x="115" y="458"/>
                </a:lnTo>
                <a:lnTo>
                  <a:pt x="118" y="458"/>
                </a:lnTo>
                <a:lnTo>
                  <a:pt x="130" y="457"/>
                </a:lnTo>
                <a:lnTo>
                  <a:pt x="139" y="454"/>
                </a:lnTo>
                <a:lnTo>
                  <a:pt x="146" y="448"/>
                </a:lnTo>
                <a:lnTo>
                  <a:pt x="151" y="440"/>
                </a:lnTo>
                <a:lnTo>
                  <a:pt x="154" y="427"/>
                </a:lnTo>
                <a:lnTo>
                  <a:pt x="173" y="374"/>
                </a:lnTo>
                <a:lnTo>
                  <a:pt x="193" y="326"/>
                </a:lnTo>
                <a:lnTo>
                  <a:pt x="215" y="283"/>
                </a:lnTo>
                <a:lnTo>
                  <a:pt x="238" y="245"/>
                </a:lnTo>
                <a:lnTo>
                  <a:pt x="262" y="211"/>
                </a:lnTo>
                <a:lnTo>
                  <a:pt x="288" y="181"/>
                </a:lnTo>
                <a:lnTo>
                  <a:pt x="313" y="155"/>
                </a:lnTo>
                <a:lnTo>
                  <a:pt x="339" y="133"/>
                </a:lnTo>
                <a:lnTo>
                  <a:pt x="364" y="115"/>
                </a:lnTo>
                <a:lnTo>
                  <a:pt x="390" y="99"/>
                </a:lnTo>
                <a:lnTo>
                  <a:pt x="415" y="87"/>
                </a:lnTo>
                <a:lnTo>
                  <a:pt x="439" y="76"/>
                </a:lnTo>
                <a:lnTo>
                  <a:pt x="463" y="70"/>
                </a:lnTo>
                <a:lnTo>
                  <a:pt x="484" y="65"/>
                </a:lnTo>
                <a:lnTo>
                  <a:pt x="505" y="62"/>
                </a:lnTo>
                <a:lnTo>
                  <a:pt x="524" y="61"/>
                </a:lnTo>
                <a:lnTo>
                  <a:pt x="536" y="61"/>
                </a:lnTo>
                <a:lnTo>
                  <a:pt x="549" y="63"/>
                </a:lnTo>
                <a:lnTo>
                  <a:pt x="562" y="66"/>
                </a:lnTo>
                <a:lnTo>
                  <a:pt x="576" y="70"/>
                </a:lnTo>
                <a:lnTo>
                  <a:pt x="590" y="76"/>
                </a:lnTo>
                <a:lnTo>
                  <a:pt x="604" y="84"/>
                </a:lnTo>
                <a:lnTo>
                  <a:pt x="618" y="94"/>
                </a:lnTo>
                <a:lnTo>
                  <a:pt x="630" y="106"/>
                </a:lnTo>
                <a:lnTo>
                  <a:pt x="642" y="122"/>
                </a:lnTo>
                <a:lnTo>
                  <a:pt x="652" y="140"/>
                </a:lnTo>
                <a:lnTo>
                  <a:pt x="660" y="162"/>
                </a:lnTo>
                <a:lnTo>
                  <a:pt x="667" y="187"/>
                </a:lnTo>
                <a:lnTo>
                  <a:pt x="670" y="216"/>
                </a:lnTo>
                <a:lnTo>
                  <a:pt x="672" y="248"/>
                </a:lnTo>
                <a:lnTo>
                  <a:pt x="671" y="267"/>
                </a:lnTo>
                <a:lnTo>
                  <a:pt x="670" y="288"/>
                </a:lnTo>
                <a:lnTo>
                  <a:pt x="667" y="313"/>
                </a:lnTo>
                <a:lnTo>
                  <a:pt x="662" y="341"/>
                </a:lnTo>
                <a:lnTo>
                  <a:pt x="657" y="373"/>
                </a:lnTo>
                <a:lnTo>
                  <a:pt x="649" y="407"/>
                </a:lnTo>
                <a:lnTo>
                  <a:pt x="641" y="446"/>
                </a:lnTo>
                <a:lnTo>
                  <a:pt x="631" y="489"/>
                </a:lnTo>
                <a:lnTo>
                  <a:pt x="620" y="535"/>
                </a:lnTo>
                <a:lnTo>
                  <a:pt x="608" y="586"/>
                </a:lnTo>
                <a:lnTo>
                  <a:pt x="593" y="642"/>
                </a:lnTo>
                <a:lnTo>
                  <a:pt x="578" y="703"/>
                </a:lnTo>
                <a:lnTo>
                  <a:pt x="562" y="767"/>
                </a:lnTo>
                <a:lnTo>
                  <a:pt x="543" y="837"/>
                </a:lnTo>
                <a:lnTo>
                  <a:pt x="524" y="913"/>
                </a:lnTo>
                <a:lnTo>
                  <a:pt x="510" y="959"/>
                </a:lnTo>
                <a:lnTo>
                  <a:pt x="494" y="1002"/>
                </a:lnTo>
                <a:lnTo>
                  <a:pt x="477" y="1041"/>
                </a:lnTo>
                <a:lnTo>
                  <a:pt x="456" y="1077"/>
                </a:lnTo>
                <a:lnTo>
                  <a:pt x="434" y="1109"/>
                </a:lnTo>
                <a:lnTo>
                  <a:pt x="410" y="1137"/>
                </a:lnTo>
                <a:lnTo>
                  <a:pt x="383" y="1160"/>
                </a:lnTo>
                <a:lnTo>
                  <a:pt x="355" y="1179"/>
                </a:lnTo>
                <a:lnTo>
                  <a:pt x="325" y="1193"/>
                </a:lnTo>
                <a:lnTo>
                  <a:pt x="294" y="1201"/>
                </a:lnTo>
                <a:lnTo>
                  <a:pt x="262" y="1204"/>
                </a:lnTo>
                <a:lnTo>
                  <a:pt x="252" y="1204"/>
                </a:lnTo>
                <a:lnTo>
                  <a:pt x="237" y="1203"/>
                </a:lnTo>
                <a:lnTo>
                  <a:pt x="219" y="1201"/>
                </a:lnTo>
                <a:lnTo>
                  <a:pt x="198" y="1197"/>
                </a:lnTo>
                <a:lnTo>
                  <a:pt x="174" y="1191"/>
                </a:lnTo>
                <a:lnTo>
                  <a:pt x="149" y="1181"/>
                </a:lnTo>
                <a:lnTo>
                  <a:pt x="124" y="1167"/>
                </a:lnTo>
                <a:lnTo>
                  <a:pt x="147" y="1161"/>
                </a:lnTo>
                <a:lnTo>
                  <a:pt x="168" y="1152"/>
                </a:lnTo>
                <a:lnTo>
                  <a:pt x="188" y="1139"/>
                </a:lnTo>
                <a:lnTo>
                  <a:pt x="206" y="1124"/>
                </a:lnTo>
                <a:lnTo>
                  <a:pt x="222" y="1108"/>
                </a:lnTo>
                <a:lnTo>
                  <a:pt x="235" y="1088"/>
                </a:lnTo>
                <a:lnTo>
                  <a:pt x="245" y="1066"/>
                </a:lnTo>
                <a:lnTo>
                  <a:pt x="251" y="1042"/>
                </a:lnTo>
                <a:lnTo>
                  <a:pt x="254" y="1017"/>
                </a:lnTo>
                <a:lnTo>
                  <a:pt x="252" y="995"/>
                </a:lnTo>
                <a:lnTo>
                  <a:pt x="247" y="978"/>
                </a:lnTo>
                <a:lnTo>
                  <a:pt x="239" y="963"/>
                </a:lnTo>
                <a:lnTo>
                  <a:pt x="230" y="950"/>
                </a:lnTo>
                <a:lnTo>
                  <a:pt x="218" y="939"/>
                </a:lnTo>
                <a:lnTo>
                  <a:pt x="205" y="932"/>
                </a:lnTo>
                <a:lnTo>
                  <a:pt x="192" y="926"/>
                </a:lnTo>
                <a:lnTo>
                  <a:pt x="178" y="922"/>
                </a:lnTo>
                <a:lnTo>
                  <a:pt x="164" y="920"/>
                </a:lnTo>
                <a:lnTo>
                  <a:pt x="151" y="919"/>
                </a:lnTo>
                <a:lnTo>
                  <a:pt x="125" y="922"/>
                </a:lnTo>
                <a:lnTo>
                  <a:pt x="99" y="929"/>
                </a:lnTo>
                <a:lnTo>
                  <a:pt x="76" y="941"/>
                </a:lnTo>
                <a:lnTo>
                  <a:pt x="55" y="957"/>
                </a:lnTo>
                <a:lnTo>
                  <a:pt x="36" y="977"/>
                </a:lnTo>
                <a:lnTo>
                  <a:pt x="21" y="999"/>
                </a:lnTo>
                <a:lnTo>
                  <a:pt x="9" y="1024"/>
                </a:lnTo>
                <a:lnTo>
                  <a:pt x="2" y="1051"/>
                </a:lnTo>
                <a:lnTo>
                  <a:pt x="0" y="1081"/>
                </a:lnTo>
                <a:lnTo>
                  <a:pt x="2" y="1108"/>
                </a:lnTo>
                <a:lnTo>
                  <a:pt x="9" y="1132"/>
                </a:lnTo>
                <a:lnTo>
                  <a:pt x="18" y="1154"/>
                </a:lnTo>
                <a:lnTo>
                  <a:pt x="30" y="1174"/>
                </a:lnTo>
                <a:lnTo>
                  <a:pt x="45" y="1192"/>
                </a:lnTo>
                <a:lnTo>
                  <a:pt x="64" y="1208"/>
                </a:lnTo>
                <a:lnTo>
                  <a:pt x="84" y="1222"/>
                </a:lnTo>
                <a:lnTo>
                  <a:pt x="106" y="1234"/>
                </a:lnTo>
                <a:lnTo>
                  <a:pt x="129" y="1243"/>
                </a:lnTo>
                <a:lnTo>
                  <a:pt x="154" y="1252"/>
                </a:lnTo>
                <a:lnTo>
                  <a:pt x="180" y="1257"/>
                </a:lnTo>
                <a:lnTo>
                  <a:pt x="207" y="1262"/>
                </a:lnTo>
                <a:lnTo>
                  <a:pt x="233" y="1265"/>
                </a:lnTo>
                <a:lnTo>
                  <a:pt x="259" y="1266"/>
                </a:lnTo>
                <a:lnTo>
                  <a:pt x="294" y="1263"/>
                </a:lnTo>
                <a:lnTo>
                  <a:pt x="328" y="1256"/>
                </a:lnTo>
                <a:lnTo>
                  <a:pt x="358" y="1245"/>
                </a:lnTo>
                <a:lnTo>
                  <a:pt x="387" y="1231"/>
                </a:lnTo>
                <a:lnTo>
                  <a:pt x="413" y="1214"/>
                </a:lnTo>
                <a:lnTo>
                  <a:pt x="437" y="1195"/>
                </a:lnTo>
                <a:lnTo>
                  <a:pt x="458" y="1176"/>
                </a:lnTo>
                <a:lnTo>
                  <a:pt x="478" y="1155"/>
                </a:lnTo>
                <a:lnTo>
                  <a:pt x="495" y="1135"/>
                </a:lnTo>
                <a:lnTo>
                  <a:pt x="510" y="1116"/>
                </a:lnTo>
                <a:lnTo>
                  <a:pt x="522" y="1097"/>
                </a:lnTo>
                <a:lnTo>
                  <a:pt x="532" y="1081"/>
                </a:lnTo>
                <a:lnTo>
                  <a:pt x="540" y="1068"/>
                </a:lnTo>
                <a:lnTo>
                  <a:pt x="548" y="1053"/>
                </a:lnTo>
                <a:lnTo>
                  <a:pt x="558" y="1080"/>
                </a:lnTo>
                <a:lnTo>
                  <a:pt x="570" y="1105"/>
                </a:lnTo>
                <a:lnTo>
                  <a:pt x="586" y="1130"/>
                </a:lnTo>
                <a:lnTo>
                  <a:pt x="603" y="1154"/>
                </a:lnTo>
                <a:lnTo>
                  <a:pt x="624" y="1177"/>
                </a:lnTo>
                <a:lnTo>
                  <a:pt x="647" y="1198"/>
                </a:lnTo>
                <a:lnTo>
                  <a:pt x="673" y="1217"/>
                </a:lnTo>
                <a:lnTo>
                  <a:pt x="703" y="1234"/>
                </a:lnTo>
                <a:lnTo>
                  <a:pt x="734" y="1247"/>
                </a:lnTo>
                <a:lnTo>
                  <a:pt x="769" y="1257"/>
                </a:lnTo>
                <a:lnTo>
                  <a:pt x="806" y="1264"/>
                </a:lnTo>
                <a:lnTo>
                  <a:pt x="846" y="1266"/>
                </a:lnTo>
                <a:lnTo>
                  <a:pt x="887" y="1263"/>
                </a:lnTo>
                <a:lnTo>
                  <a:pt x="927" y="1255"/>
                </a:lnTo>
                <a:lnTo>
                  <a:pt x="965" y="1243"/>
                </a:lnTo>
                <a:lnTo>
                  <a:pt x="1001" y="1227"/>
                </a:lnTo>
                <a:lnTo>
                  <a:pt x="1035" y="1209"/>
                </a:lnTo>
                <a:lnTo>
                  <a:pt x="1066" y="1186"/>
                </a:lnTo>
                <a:lnTo>
                  <a:pt x="1095" y="1161"/>
                </a:lnTo>
                <a:lnTo>
                  <a:pt x="1124" y="1134"/>
                </a:lnTo>
                <a:lnTo>
                  <a:pt x="1149" y="1106"/>
                </a:lnTo>
                <a:lnTo>
                  <a:pt x="1173" y="1077"/>
                </a:lnTo>
                <a:lnTo>
                  <a:pt x="1194" y="1047"/>
                </a:lnTo>
                <a:lnTo>
                  <a:pt x="1213" y="1017"/>
                </a:lnTo>
                <a:lnTo>
                  <a:pt x="1230" y="987"/>
                </a:lnTo>
                <a:lnTo>
                  <a:pt x="1245" y="959"/>
                </a:lnTo>
                <a:lnTo>
                  <a:pt x="1258" y="932"/>
                </a:lnTo>
                <a:lnTo>
                  <a:pt x="1268" y="907"/>
                </a:lnTo>
                <a:lnTo>
                  <a:pt x="1276" y="884"/>
                </a:lnTo>
                <a:lnTo>
                  <a:pt x="1282" y="864"/>
                </a:lnTo>
                <a:lnTo>
                  <a:pt x="1285" y="848"/>
                </a:lnTo>
                <a:lnTo>
                  <a:pt x="1286" y="836"/>
                </a:lnTo>
                <a:lnTo>
                  <a:pt x="1285" y="825"/>
                </a:lnTo>
                <a:lnTo>
                  <a:pt x="1282" y="818"/>
                </a:lnTo>
                <a:lnTo>
                  <a:pt x="1276" y="812"/>
                </a:lnTo>
                <a:lnTo>
                  <a:pt x="1270" y="809"/>
                </a:lnTo>
                <a:lnTo>
                  <a:pt x="1264" y="807"/>
                </a:lnTo>
                <a:lnTo>
                  <a:pt x="1254" y="807"/>
                </a:lnTo>
                <a:lnTo>
                  <a:pt x="1243" y="808"/>
                </a:lnTo>
                <a:lnTo>
                  <a:pt x="1235" y="811"/>
                </a:lnTo>
                <a:lnTo>
                  <a:pt x="1228" y="815"/>
                </a:lnTo>
                <a:lnTo>
                  <a:pt x="1224" y="821"/>
                </a:lnTo>
                <a:lnTo>
                  <a:pt x="1221" y="829"/>
                </a:lnTo>
                <a:lnTo>
                  <a:pt x="1218" y="838"/>
                </a:lnTo>
                <a:lnTo>
                  <a:pt x="1201" y="889"/>
                </a:lnTo>
                <a:lnTo>
                  <a:pt x="1182" y="935"/>
                </a:lnTo>
                <a:lnTo>
                  <a:pt x="1162" y="976"/>
                </a:lnTo>
                <a:lnTo>
                  <a:pt x="1141" y="1013"/>
                </a:lnTo>
                <a:lnTo>
                  <a:pt x="1118" y="1046"/>
                </a:lnTo>
                <a:lnTo>
                  <a:pt x="1095" y="1075"/>
                </a:lnTo>
                <a:lnTo>
                  <a:pt x="1071" y="1101"/>
                </a:lnTo>
                <a:lnTo>
                  <a:pt x="1046" y="1123"/>
                </a:lnTo>
                <a:lnTo>
                  <a:pt x="1022" y="1142"/>
                </a:lnTo>
                <a:lnTo>
                  <a:pt x="997" y="1158"/>
                </a:lnTo>
                <a:lnTo>
                  <a:pt x="973" y="1172"/>
                </a:lnTo>
                <a:lnTo>
                  <a:pt x="950" y="1182"/>
                </a:lnTo>
                <a:lnTo>
                  <a:pt x="928" y="1191"/>
                </a:lnTo>
                <a:lnTo>
                  <a:pt x="906" y="1196"/>
                </a:lnTo>
                <a:lnTo>
                  <a:pt x="886" y="1201"/>
                </a:lnTo>
                <a:lnTo>
                  <a:pt x="868" y="1203"/>
                </a:lnTo>
                <a:lnTo>
                  <a:pt x="851" y="1204"/>
                </a:lnTo>
                <a:lnTo>
                  <a:pt x="825" y="1202"/>
                </a:lnTo>
                <a:lnTo>
                  <a:pt x="802" y="1196"/>
                </a:lnTo>
                <a:lnTo>
                  <a:pt x="782" y="1189"/>
                </a:lnTo>
                <a:lnTo>
                  <a:pt x="765" y="1178"/>
                </a:lnTo>
                <a:lnTo>
                  <a:pt x="749" y="1164"/>
                </a:lnTo>
                <a:lnTo>
                  <a:pt x="735" y="1148"/>
                </a:lnTo>
                <a:lnTo>
                  <a:pt x="724" y="1129"/>
                </a:lnTo>
                <a:lnTo>
                  <a:pt x="716" y="1109"/>
                </a:lnTo>
                <a:lnTo>
                  <a:pt x="708" y="1089"/>
                </a:lnTo>
                <a:lnTo>
                  <a:pt x="704" y="1066"/>
                </a:lnTo>
                <a:lnTo>
                  <a:pt x="701" y="1043"/>
                </a:lnTo>
                <a:lnTo>
                  <a:pt x="700" y="1020"/>
                </a:lnTo>
                <a:lnTo>
                  <a:pt x="701" y="996"/>
                </a:lnTo>
                <a:lnTo>
                  <a:pt x="703" y="973"/>
                </a:lnTo>
                <a:lnTo>
                  <a:pt x="706" y="947"/>
                </a:lnTo>
                <a:lnTo>
                  <a:pt x="712" y="920"/>
                </a:lnTo>
                <a:lnTo>
                  <a:pt x="718" y="890"/>
                </a:lnTo>
                <a:lnTo>
                  <a:pt x="727" y="855"/>
                </a:lnTo>
                <a:lnTo>
                  <a:pt x="736" y="817"/>
                </a:lnTo>
                <a:lnTo>
                  <a:pt x="747" y="774"/>
                </a:lnTo>
                <a:lnTo>
                  <a:pt x="840" y="3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9414" name="Group 1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8612189" y="457201"/>
            <a:ext cx="695325" cy="390525"/>
            <a:chOff x="4156" y="3768"/>
            <a:chExt cx="5090" cy="2861"/>
          </a:xfrm>
        </p:grpSpPr>
        <p:sp>
          <p:nvSpPr>
            <p:cNvPr id="59433" name="Freeform 12"/>
            <p:cNvSpPr>
              <a:spLocks/>
            </p:cNvSpPr>
            <p:nvPr/>
          </p:nvSpPr>
          <p:spPr bwMode="auto">
            <a:xfrm>
              <a:off x="4156" y="3894"/>
              <a:ext cx="1916" cy="2028"/>
            </a:xfrm>
            <a:custGeom>
              <a:avLst/>
              <a:gdLst>
                <a:gd name="T0" fmla="*/ 1914 w 1916"/>
                <a:gd name="T1" fmla="*/ 19 h 2028"/>
                <a:gd name="T2" fmla="*/ 1901 w 1916"/>
                <a:gd name="T3" fmla="*/ 2 h 2028"/>
                <a:gd name="T4" fmla="*/ 1878 w 1916"/>
                <a:gd name="T5" fmla="*/ 2 h 2028"/>
                <a:gd name="T6" fmla="*/ 1658 w 1916"/>
                <a:gd name="T7" fmla="*/ 247 h 2028"/>
                <a:gd name="T8" fmla="*/ 1620 w 1916"/>
                <a:gd name="T9" fmla="*/ 192 h 2028"/>
                <a:gd name="T10" fmla="*/ 1536 w 1916"/>
                <a:gd name="T11" fmla="*/ 108 h 2028"/>
                <a:gd name="T12" fmla="*/ 1402 w 1916"/>
                <a:gd name="T13" fmla="*/ 33 h 2028"/>
                <a:gd name="T14" fmla="*/ 1210 w 1916"/>
                <a:gd name="T15" fmla="*/ 0 h 2028"/>
                <a:gd name="T16" fmla="*/ 853 w 1916"/>
                <a:gd name="T17" fmla="*/ 68 h 2028"/>
                <a:gd name="T18" fmla="*/ 525 w 1916"/>
                <a:gd name="T19" fmla="*/ 258 h 2028"/>
                <a:gd name="T20" fmla="*/ 252 w 1916"/>
                <a:gd name="T21" fmla="*/ 538 h 2028"/>
                <a:gd name="T22" fmla="*/ 68 w 1916"/>
                <a:gd name="T23" fmla="*/ 883 h 2028"/>
                <a:gd name="T24" fmla="*/ 0 w 1916"/>
                <a:gd name="T25" fmla="*/ 1262 h 2028"/>
                <a:gd name="T26" fmla="*/ 49 w 1916"/>
                <a:gd name="T27" fmla="*/ 1554 h 2028"/>
                <a:gd name="T28" fmla="*/ 181 w 1916"/>
                <a:gd name="T29" fmla="*/ 1785 h 2028"/>
                <a:gd name="T30" fmla="*/ 384 w 1916"/>
                <a:gd name="T31" fmla="*/ 1946 h 2028"/>
                <a:gd name="T32" fmla="*/ 638 w 1916"/>
                <a:gd name="T33" fmla="*/ 2021 h 2028"/>
                <a:gd name="T34" fmla="*/ 924 w 1916"/>
                <a:gd name="T35" fmla="*/ 2004 h 2028"/>
                <a:gd name="T36" fmla="*/ 1178 w 1916"/>
                <a:gd name="T37" fmla="*/ 1891 h 2028"/>
                <a:gd name="T38" fmla="*/ 1383 w 1916"/>
                <a:gd name="T39" fmla="*/ 1719 h 2028"/>
                <a:gd name="T40" fmla="*/ 1528 w 1916"/>
                <a:gd name="T41" fmla="*/ 1518 h 2028"/>
                <a:gd name="T42" fmla="*/ 1594 w 1916"/>
                <a:gd name="T43" fmla="*/ 1364 h 2028"/>
                <a:gd name="T44" fmla="*/ 1611 w 1916"/>
                <a:gd name="T45" fmla="*/ 1297 h 2028"/>
                <a:gd name="T46" fmla="*/ 1605 w 1916"/>
                <a:gd name="T47" fmla="*/ 1278 h 2028"/>
                <a:gd name="T48" fmla="*/ 1590 w 1916"/>
                <a:gd name="T49" fmla="*/ 1269 h 2028"/>
                <a:gd name="T50" fmla="*/ 1551 w 1916"/>
                <a:gd name="T51" fmla="*/ 1280 h 2028"/>
                <a:gd name="T52" fmla="*/ 1517 w 1916"/>
                <a:gd name="T53" fmla="*/ 1377 h 2028"/>
                <a:gd name="T54" fmla="*/ 1434 w 1916"/>
                <a:gd name="T55" fmla="*/ 1549 h 2028"/>
                <a:gd name="T56" fmla="*/ 1272 w 1916"/>
                <a:gd name="T57" fmla="*/ 1737 h 2028"/>
                <a:gd name="T58" fmla="*/ 1041 w 1916"/>
                <a:gd name="T59" fmla="*/ 1882 h 2028"/>
                <a:gd name="T60" fmla="*/ 836 w 1916"/>
                <a:gd name="T61" fmla="*/ 1938 h 2028"/>
                <a:gd name="T62" fmla="*/ 676 w 1916"/>
                <a:gd name="T63" fmla="*/ 1933 h 2028"/>
                <a:gd name="T64" fmla="*/ 529 w 1916"/>
                <a:gd name="T65" fmla="*/ 1887 h 2028"/>
                <a:gd name="T66" fmla="*/ 399 w 1916"/>
                <a:gd name="T67" fmla="*/ 1796 h 2028"/>
                <a:gd name="T68" fmla="*/ 301 w 1916"/>
                <a:gd name="T69" fmla="*/ 1651 h 2028"/>
                <a:gd name="T70" fmla="*/ 250 w 1916"/>
                <a:gd name="T71" fmla="*/ 1443 h 2028"/>
                <a:gd name="T72" fmla="*/ 252 w 1916"/>
                <a:gd name="T73" fmla="*/ 1247 h 2028"/>
                <a:gd name="T74" fmla="*/ 296 w 1916"/>
                <a:gd name="T75" fmla="*/ 1002 h 2028"/>
                <a:gd name="T76" fmla="*/ 397 w 1916"/>
                <a:gd name="T77" fmla="*/ 710 h 2028"/>
                <a:gd name="T78" fmla="*/ 572 w 1916"/>
                <a:gd name="T79" fmla="*/ 423 h 2028"/>
                <a:gd name="T80" fmla="*/ 789 w 1916"/>
                <a:gd name="T81" fmla="*/ 229 h 2028"/>
                <a:gd name="T82" fmla="*/ 1050 w 1916"/>
                <a:gd name="T83" fmla="*/ 110 h 2028"/>
                <a:gd name="T84" fmla="*/ 1304 w 1916"/>
                <a:gd name="T85" fmla="*/ 90 h 2028"/>
                <a:gd name="T86" fmla="*/ 1483 w 1916"/>
                <a:gd name="T87" fmla="*/ 165 h 2028"/>
                <a:gd name="T88" fmla="*/ 1605 w 1916"/>
                <a:gd name="T89" fmla="*/ 320 h 2028"/>
                <a:gd name="T90" fmla="*/ 1662 w 1916"/>
                <a:gd name="T91" fmla="*/ 538 h 2028"/>
                <a:gd name="T92" fmla="*/ 1662 w 1916"/>
                <a:gd name="T93" fmla="*/ 717 h 2028"/>
                <a:gd name="T94" fmla="*/ 1658 w 1916"/>
                <a:gd name="T95" fmla="*/ 766 h 2028"/>
                <a:gd name="T96" fmla="*/ 1679 w 1916"/>
                <a:gd name="T97" fmla="*/ 792 h 2028"/>
                <a:gd name="T98" fmla="*/ 1726 w 1916"/>
                <a:gd name="T99" fmla="*/ 790 h 2028"/>
                <a:gd name="T100" fmla="*/ 1746 w 1916"/>
                <a:gd name="T101" fmla="*/ 739 h 20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916"/>
                <a:gd name="T154" fmla="*/ 0 h 2028"/>
                <a:gd name="T155" fmla="*/ 1916 w 1916"/>
                <a:gd name="T156" fmla="*/ 2028 h 202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916" h="2028">
                  <a:moveTo>
                    <a:pt x="1916" y="26"/>
                  </a:moveTo>
                  <a:lnTo>
                    <a:pt x="1916" y="22"/>
                  </a:lnTo>
                  <a:lnTo>
                    <a:pt x="1914" y="19"/>
                  </a:lnTo>
                  <a:lnTo>
                    <a:pt x="1914" y="13"/>
                  </a:lnTo>
                  <a:lnTo>
                    <a:pt x="1908" y="6"/>
                  </a:lnTo>
                  <a:lnTo>
                    <a:pt x="1901" y="2"/>
                  </a:lnTo>
                  <a:lnTo>
                    <a:pt x="1895" y="0"/>
                  </a:lnTo>
                  <a:lnTo>
                    <a:pt x="1882" y="0"/>
                  </a:lnTo>
                  <a:lnTo>
                    <a:pt x="1878" y="2"/>
                  </a:lnTo>
                  <a:lnTo>
                    <a:pt x="1871" y="6"/>
                  </a:lnTo>
                  <a:lnTo>
                    <a:pt x="1846" y="33"/>
                  </a:lnTo>
                  <a:lnTo>
                    <a:pt x="1658" y="247"/>
                  </a:lnTo>
                  <a:lnTo>
                    <a:pt x="1649" y="234"/>
                  </a:lnTo>
                  <a:lnTo>
                    <a:pt x="1637" y="216"/>
                  </a:lnTo>
                  <a:lnTo>
                    <a:pt x="1620" y="192"/>
                  </a:lnTo>
                  <a:lnTo>
                    <a:pt x="1596" y="165"/>
                  </a:lnTo>
                  <a:lnTo>
                    <a:pt x="1571" y="136"/>
                  </a:lnTo>
                  <a:lnTo>
                    <a:pt x="1536" y="108"/>
                  </a:lnTo>
                  <a:lnTo>
                    <a:pt x="1498" y="79"/>
                  </a:lnTo>
                  <a:lnTo>
                    <a:pt x="1453" y="55"/>
                  </a:lnTo>
                  <a:lnTo>
                    <a:pt x="1402" y="33"/>
                  </a:lnTo>
                  <a:lnTo>
                    <a:pt x="1344" y="15"/>
                  </a:lnTo>
                  <a:lnTo>
                    <a:pt x="1280" y="2"/>
                  </a:lnTo>
                  <a:lnTo>
                    <a:pt x="1210" y="0"/>
                  </a:lnTo>
                  <a:lnTo>
                    <a:pt x="1090" y="8"/>
                  </a:lnTo>
                  <a:lnTo>
                    <a:pt x="971" y="30"/>
                  </a:lnTo>
                  <a:lnTo>
                    <a:pt x="853" y="68"/>
                  </a:lnTo>
                  <a:lnTo>
                    <a:pt x="738" y="119"/>
                  </a:lnTo>
                  <a:lnTo>
                    <a:pt x="629" y="183"/>
                  </a:lnTo>
                  <a:lnTo>
                    <a:pt x="525" y="258"/>
                  </a:lnTo>
                  <a:lnTo>
                    <a:pt x="427" y="342"/>
                  </a:lnTo>
                  <a:lnTo>
                    <a:pt x="335" y="437"/>
                  </a:lnTo>
                  <a:lnTo>
                    <a:pt x="252" y="538"/>
                  </a:lnTo>
                  <a:lnTo>
                    <a:pt x="179" y="646"/>
                  </a:lnTo>
                  <a:lnTo>
                    <a:pt x="117" y="763"/>
                  </a:lnTo>
                  <a:lnTo>
                    <a:pt x="68" y="883"/>
                  </a:lnTo>
                  <a:lnTo>
                    <a:pt x="32" y="1006"/>
                  </a:lnTo>
                  <a:lnTo>
                    <a:pt x="8" y="1134"/>
                  </a:lnTo>
                  <a:lnTo>
                    <a:pt x="0" y="1262"/>
                  </a:lnTo>
                  <a:lnTo>
                    <a:pt x="6" y="1366"/>
                  </a:lnTo>
                  <a:lnTo>
                    <a:pt x="21" y="1463"/>
                  </a:lnTo>
                  <a:lnTo>
                    <a:pt x="49" y="1554"/>
                  </a:lnTo>
                  <a:lnTo>
                    <a:pt x="83" y="1640"/>
                  </a:lnTo>
                  <a:lnTo>
                    <a:pt x="128" y="1717"/>
                  </a:lnTo>
                  <a:lnTo>
                    <a:pt x="181" y="1785"/>
                  </a:lnTo>
                  <a:lnTo>
                    <a:pt x="243" y="1847"/>
                  </a:lnTo>
                  <a:lnTo>
                    <a:pt x="309" y="1900"/>
                  </a:lnTo>
                  <a:lnTo>
                    <a:pt x="384" y="1946"/>
                  </a:lnTo>
                  <a:lnTo>
                    <a:pt x="463" y="1982"/>
                  </a:lnTo>
                  <a:lnTo>
                    <a:pt x="548" y="2006"/>
                  </a:lnTo>
                  <a:lnTo>
                    <a:pt x="638" y="2021"/>
                  </a:lnTo>
                  <a:lnTo>
                    <a:pt x="732" y="2028"/>
                  </a:lnTo>
                  <a:lnTo>
                    <a:pt x="830" y="2021"/>
                  </a:lnTo>
                  <a:lnTo>
                    <a:pt x="924" y="2004"/>
                  </a:lnTo>
                  <a:lnTo>
                    <a:pt x="1016" y="1973"/>
                  </a:lnTo>
                  <a:lnTo>
                    <a:pt x="1099" y="1935"/>
                  </a:lnTo>
                  <a:lnTo>
                    <a:pt x="1178" y="1891"/>
                  </a:lnTo>
                  <a:lnTo>
                    <a:pt x="1250" y="1840"/>
                  </a:lnTo>
                  <a:lnTo>
                    <a:pt x="1314" y="1788"/>
                  </a:lnTo>
                  <a:lnTo>
                    <a:pt x="1383" y="1719"/>
                  </a:lnTo>
                  <a:lnTo>
                    <a:pt x="1442" y="1648"/>
                  </a:lnTo>
                  <a:lnTo>
                    <a:pt x="1489" y="1582"/>
                  </a:lnTo>
                  <a:lnTo>
                    <a:pt x="1528" y="1518"/>
                  </a:lnTo>
                  <a:lnTo>
                    <a:pt x="1558" y="1459"/>
                  </a:lnTo>
                  <a:lnTo>
                    <a:pt x="1579" y="1408"/>
                  </a:lnTo>
                  <a:lnTo>
                    <a:pt x="1594" y="1364"/>
                  </a:lnTo>
                  <a:lnTo>
                    <a:pt x="1605" y="1328"/>
                  </a:lnTo>
                  <a:lnTo>
                    <a:pt x="1609" y="1306"/>
                  </a:lnTo>
                  <a:lnTo>
                    <a:pt x="1611" y="1297"/>
                  </a:lnTo>
                  <a:lnTo>
                    <a:pt x="1611" y="1289"/>
                  </a:lnTo>
                  <a:lnTo>
                    <a:pt x="1607" y="1282"/>
                  </a:lnTo>
                  <a:lnTo>
                    <a:pt x="1605" y="1278"/>
                  </a:lnTo>
                  <a:lnTo>
                    <a:pt x="1600" y="1273"/>
                  </a:lnTo>
                  <a:lnTo>
                    <a:pt x="1594" y="1271"/>
                  </a:lnTo>
                  <a:lnTo>
                    <a:pt x="1590" y="1269"/>
                  </a:lnTo>
                  <a:lnTo>
                    <a:pt x="1579" y="1269"/>
                  </a:lnTo>
                  <a:lnTo>
                    <a:pt x="1564" y="1271"/>
                  </a:lnTo>
                  <a:lnTo>
                    <a:pt x="1551" y="1280"/>
                  </a:lnTo>
                  <a:lnTo>
                    <a:pt x="1545" y="1297"/>
                  </a:lnTo>
                  <a:lnTo>
                    <a:pt x="1534" y="1333"/>
                  </a:lnTo>
                  <a:lnTo>
                    <a:pt x="1517" y="1377"/>
                  </a:lnTo>
                  <a:lnTo>
                    <a:pt x="1496" y="1430"/>
                  </a:lnTo>
                  <a:lnTo>
                    <a:pt x="1468" y="1487"/>
                  </a:lnTo>
                  <a:lnTo>
                    <a:pt x="1434" y="1549"/>
                  </a:lnTo>
                  <a:lnTo>
                    <a:pt x="1389" y="1611"/>
                  </a:lnTo>
                  <a:lnTo>
                    <a:pt x="1336" y="1675"/>
                  </a:lnTo>
                  <a:lnTo>
                    <a:pt x="1272" y="1737"/>
                  </a:lnTo>
                  <a:lnTo>
                    <a:pt x="1193" y="1799"/>
                  </a:lnTo>
                  <a:lnTo>
                    <a:pt x="1116" y="1845"/>
                  </a:lnTo>
                  <a:lnTo>
                    <a:pt x="1041" y="1882"/>
                  </a:lnTo>
                  <a:lnTo>
                    <a:pt x="971" y="1911"/>
                  </a:lnTo>
                  <a:lnTo>
                    <a:pt x="903" y="1929"/>
                  </a:lnTo>
                  <a:lnTo>
                    <a:pt x="836" y="1938"/>
                  </a:lnTo>
                  <a:lnTo>
                    <a:pt x="775" y="1942"/>
                  </a:lnTo>
                  <a:lnTo>
                    <a:pt x="725" y="1940"/>
                  </a:lnTo>
                  <a:lnTo>
                    <a:pt x="676" y="1933"/>
                  </a:lnTo>
                  <a:lnTo>
                    <a:pt x="627" y="1922"/>
                  </a:lnTo>
                  <a:lnTo>
                    <a:pt x="578" y="1907"/>
                  </a:lnTo>
                  <a:lnTo>
                    <a:pt x="529" y="1887"/>
                  </a:lnTo>
                  <a:lnTo>
                    <a:pt x="484" y="1863"/>
                  </a:lnTo>
                  <a:lnTo>
                    <a:pt x="439" y="1832"/>
                  </a:lnTo>
                  <a:lnTo>
                    <a:pt x="399" y="1796"/>
                  </a:lnTo>
                  <a:lnTo>
                    <a:pt x="363" y="1752"/>
                  </a:lnTo>
                  <a:lnTo>
                    <a:pt x="328" y="1704"/>
                  </a:lnTo>
                  <a:lnTo>
                    <a:pt x="301" y="1651"/>
                  </a:lnTo>
                  <a:lnTo>
                    <a:pt x="277" y="1589"/>
                  </a:lnTo>
                  <a:lnTo>
                    <a:pt x="260" y="1520"/>
                  </a:lnTo>
                  <a:lnTo>
                    <a:pt x="250" y="1443"/>
                  </a:lnTo>
                  <a:lnTo>
                    <a:pt x="245" y="1362"/>
                  </a:lnTo>
                  <a:lnTo>
                    <a:pt x="247" y="1311"/>
                  </a:lnTo>
                  <a:lnTo>
                    <a:pt x="252" y="1247"/>
                  </a:lnTo>
                  <a:lnTo>
                    <a:pt x="262" y="1174"/>
                  </a:lnTo>
                  <a:lnTo>
                    <a:pt x="275" y="1092"/>
                  </a:lnTo>
                  <a:lnTo>
                    <a:pt x="296" y="1002"/>
                  </a:lnTo>
                  <a:lnTo>
                    <a:pt x="322" y="907"/>
                  </a:lnTo>
                  <a:lnTo>
                    <a:pt x="354" y="810"/>
                  </a:lnTo>
                  <a:lnTo>
                    <a:pt x="397" y="710"/>
                  </a:lnTo>
                  <a:lnTo>
                    <a:pt x="446" y="611"/>
                  </a:lnTo>
                  <a:lnTo>
                    <a:pt x="503" y="514"/>
                  </a:lnTo>
                  <a:lnTo>
                    <a:pt x="572" y="423"/>
                  </a:lnTo>
                  <a:lnTo>
                    <a:pt x="638" y="353"/>
                  </a:lnTo>
                  <a:lnTo>
                    <a:pt x="710" y="287"/>
                  </a:lnTo>
                  <a:lnTo>
                    <a:pt x="789" y="229"/>
                  </a:lnTo>
                  <a:lnTo>
                    <a:pt x="873" y="181"/>
                  </a:lnTo>
                  <a:lnTo>
                    <a:pt x="960" y="139"/>
                  </a:lnTo>
                  <a:lnTo>
                    <a:pt x="1050" y="110"/>
                  </a:lnTo>
                  <a:lnTo>
                    <a:pt x="1139" y="92"/>
                  </a:lnTo>
                  <a:lnTo>
                    <a:pt x="1231" y="86"/>
                  </a:lnTo>
                  <a:lnTo>
                    <a:pt x="1304" y="90"/>
                  </a:lnTo>
                  <a:lnTo>
                    <a:pt x="1370" y="106"/>
                  </a:lnTo>
                  <a:lnTo>
                    <a:pt x="1430" y="132"/>
                  </a:lnTo>
                  <a:lnTo>
                    <a:pt x="1483" y="165"/>
                  </a:lnTo>
                  <a:lnTo>
                    <a:pt x="1530" y="209"/>
                  </a:lnTo>
                  <a:lnTo>
                    <a:pt x="1571" y="260"/>
                  </a:lnTo>
                  <a:lnTo>
                    <a:pt x="1605" y="320"/>
                  </a:lnTo>
                  <a:lnTo>
                    <a:pt x="1630" y="386"/>
                  </a:lnTo>
                  <a:lnTo>
                    <a:pt x="1649" y="459"/>
                  </a:lnTo>
                  <a:lnTo>
                    <a:pt x="1662" y="538"/>
                  </a:lnTo>
                  <a:lnTo>
                    <a:pt x="1664" y="624"/>
                  </a:lnTo>
                  <a:lnTo>
                    <a:pt x="1664" y="697"/>
                  </a:lnTo>
                  <a:lnTo>
                    <a:pt x="1662" y="717"/>
                  </a:lnTo>
                  <a:lnTo>
                    <a:pt x="1660" y="735"/>
                  </a:lnTo>
                  <a:lnTo>
                    <a:pt x="1658" y="746"/>
                  </a:lnTo>
                  <a:lnTo>
                    <a:pt x="1658" y="766"/>
                  </a:lnTo>
                  <a:lnTo>
                    <a:pt x="1660" y="779"/>
                  </a:lnTo>
                  <a:lnTo>
                    <a:pt x="1669" y="788"/>
                  </a:lnTo>
                  <a:lnTo>
                    <a:pt x="1679" y="792"/>
                  </a:lnTo>
                  <a:lnTo>
                    <a:pt x="1690" y="794"/>
                  </a:lnTo>
                  <a:lnTo>
                    <a:pt x="1716" y="794"/>
                  </a:lnTo>
                  <a:lnTo>
                    <a:pt x="1726" y="790"/>
                  </a:lnTo>
                  <a:lnTo>
                    <a:pt x="1733" y="779"/>
                  </a:lnTo>
                  <a:lnTo>
                    <a:pt x="1739" y="763"/>
                  </a:lnTo>
                  <a:lnTo>
                    <a:pt x="1746" y="739"/>
                  </a:lnTo>
                  <a:lnTo>
                    <a:pt x="191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4" name="Freeform 13"/>
            <p:cNvSpPr>
              <a:spLocks/>
            </p:cNvSpPr>
            <p:nvPr/>
          </p:nvSpPr>
          <p:spPr bwMode="auto">
            <a:xfrm>
              <a:off x="6412" y="3768"/>
              <a:ext cx="627" cy="2790"/>
            </a:xfrm>
            <a:custGeom>
              <a:avLst/>
              <a:gdLst>
                <a:gd name="T0" fmla="*/ 627 w 627"/>
                <a:gd name="T1" fmla="*/ 2757 h 2790"/>
                <a:gd name="T2" fmla="*/ 621 w 627"/>
                <a:gd name="T3" fmla="*/ 2746 h 2790"/>
                <a:gd name="T4" fmla="*/ 599 w 627"/>
                <a:gd name="T5" fmla="*/ 2721 h 2790"/>
                <a:gd name="T6" fmla="*/ 507 w 627"/>
                <a:gd name="T7" fmla="*/ 2618 h 2790"/>
                <a:gd name="T8" fmla="*/ 384 w 627"/>
                <a:gd name="T9" fmla="*/ 2432 h 2790"/>
                <a:gd name="T10" fmla="*/ 292 w 627"/>
                <a:gd name="T11" fmla="*/ 2234 h 2790"/>
                <a:gd name="T12" fmla="*/ 228 w 627"/>
                <a:gd name="T13" fmla="*/ 2024 h 2790"/>
                <a:gd name="T14" fmla="*/ 185 w 627"/>
                <a:gd name="T15" fmla="*/ 1810 h 2790"/>
                <a:gd name="T16" fmla="*/ 164 w 627"/>
                <a:gd name="T17" fmla="*/ 1598 h 2790"/>
                <a:gd name="T18" fmla="*/ 158 w 627"/>
                <a:gd name="T19" fmla="*/ 1395 h 2790"/>
                <a:gd name="T20" fmla="*/ 166 w 627"/>
                <a:gd name="T21" fmla="*/ 1152 h 2790"/>
                <a:gd name="T22" fmla="*/ 196 w 627"/>
                <a:gd name="T23" fmla="*/ 914 h 2790"/>
                <a:gd name="T24" fmla="*/ 249 w 627"/>
                <a:gd name="T25" fmla="*/ 684 h 2790"/>
                <a:gd name="T26" fmla="*/ 330 w 627"/>
                <a:gd name="T27" fmla="*/ 463 h 2790"/>
                <a:gd name="T28" fmla="*/ 443 w 627"/>
                <a:gd name="T29" fmla="*/ 260 h 2790"/>
                <a:gd name="T30" fmla="*/ 591 w 627"/>
                <a:gd name="T31" fmla="*/ 75 h 2790"/>
                <a:gd name="T32" fmla="*/ 625 w 627"/>
                <a:gd name="T33" fmla="*/ 33 h 2790"/>
                <a:gd name="T34" fmla="*/ 625 w 627"/>
                <a:gd name="T35" fmla="*/ 17 h 2790"/>
                <a:gd name="T36" fmla="*/ 614 w 627"/>
                <a:gd name="T37" fmla="*/ 2 h 2790"/>
                <a:gd name="T38" fmla="*/ 599 w 627"/>
                <a:gd name="T39" fmla="*/ 0 h 2790"/>
                <a:gd name="T40" fmla="*/ 569 w 627"/>
                <a:gd name="T41" fmla="*/ 15 h 2790"/>
                <a:gd name="T42" fmla="*/ 512 w 627"/>
                <a:gd name="T43" fmla="*/ 62 h 2790"/>
                <a:gd name="T44" fmla="*/ 435 w 627"/>
                <a:gd name="T45" fmla="*/ 139 h 2790"/>
                <a:gd name="T46" fmla="*/ 345 w 627"/>
                <a:gd name="T47" fmla="*/ 245 h 2790"/>
                <a:gd name="T48" fmla="*/ 256 w 627"/>
                <a:gd name="T49" fmla="*/ 379 h 2790"/>
                <a:gd name="T50" fmla="*/ 170 w 627"/>
                <a:gd name="T51" fmla="*/ 543 h 2790"/>
                <a:gd name="T52" fmla="*/ 76 w 627"/>
                <a:gd name="T53" fmla="*/ 805 h 2790"/>
                <a:gd name="T54" fmla="*/ 23 w 627"/>
                <a:gd name="T55" fmla="*/ 1057 h 2790"/>
                <a:gd name="T56" fmla="*/ 2 w 627"/>
                <a:gd name="T57" fmla="*/ 1289 h 2790"/>
                <a:gd name="T58" fmla="*/ 2 w 627"/>
                <a:gd name="T59" fmla="*/ 1481 h 2790"/>
                <a:gd name="T60" fmla="*/ 17 w 627"/>
                <a:gd name="T61" fmla="*/ 1682 h 2790"/>
                <a:gd name="T62" fmla="*/ 57 w 627"/>
                <a:gd name="T63" fmla="*/ 1909 h 2790"/>
                <a:gd name="T64" fmla="*/ 128 w 627"/>
                <a:gd name="T65" fmla="*/ 2145 h 2790"/>
                <a:gd name="T66" fmla="*/ 219 w 627"/>
                <a:gd name="T67" fmla="*/ 2346 h 2790"/>
                <a:gd name="T68" fmla="*/ 309 w 627"/>
                <a:gd name="T69" fmla="*/ 2492 h 2790"/>
                <a:gd name="T70" fmla="*/ 397 w 627"/>
                <a:gd name="T71" fmla="*/ 2609 h 2790"/>
                <a:gd name="T72" fmla="*/ 478 w 627"/>
                <a:gd name="T73" fmla="*/ 2697 h 2790"/>
                <a:gd name="T74" fmla="*/ 544 w 627"/>
                <a:gd name="T75" fmla="*/ 2757 h 2790"/>
                <a:gd name="T76" fmla="*/ 589 w 627"/>
                <a:gd name="T77" fmla="*/ 2785 h 2790"/>
                <a:gd name="T78" fmla="*/ 608 w 627"/>
                <a:gd name="T79" fmla="*/ 2790 h 2790"/>
                <a:gd name="T80" fmla="*/ 623 w 627"/>
                <a:gd name="T81" fmla="*/ 2779 h 279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27"/>
                <a:gd name="T124" fmla="*/ 0 h 2790"/>
                <a:gd name="T125" fmla="*/ 627 w 627"/>
                <a:gd name="T126" fmla="*/ 2790 h 279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27" h="2790">
                  <a:moveTo>
                    <a:pt x="627" y="2761"/>
                  </a:moveTo>
                  <a:lnTo>
                    <a:pt x="627" y="2757"/>
                  </a:lnTo>
                  <a:lnTo>
                    <a:pt x="625" y="2752"/>
                  </a:lnTo>
                  <a:lnTo>
                    <a:pt x="621" y="2746"/>
                  </a:lnTo>
                  <a:lnTo>
                    <a:pt x="612" y="2737"/>
                  </a:lnTo>
                  <a:lnTo>
                    <a:pt x="599" y="2721"/>
                  </a:lnTo>
                  <a:lnTo>
                    <a:pt x="580" y="2702"/>
                  </a:lnTo>
                  <a:lnTo>
                    <a:pt x="507" y="2618"/>
                  </a:lnTo>
                  <a:lnTo>
                    <a:pt x="441" y="2527"/>
                  </a:lnTo>
                  <a:lnTo>
                    <a:pt x="384" y="2432"/>
                  </a:lnTo>
                  <a:lnTo>
                    <a:pt x="335" y="2335"/>
                  </a:lnTo>
                  <a:lnTo>
                    <a:pt x="292" y="2234"/>
                  </a:lnTo>
                  <a:lnTo>
                    <a:pt x="258" y="2130"/>
                  </a:lnTo>
                  <a:lnTo>
                    <a:pt x="228" y="2024"/>
                  </a:lnTo>
                  <a:lnTo>
                    <a:pt x="204" y="1916"/>
                  </a:lnTo>
                  <a:lnTo>
                    <a:pt x="185" y="1810"/>
                  </a:lnTo>
                  <a:lnTo>
                    <a:pt x="172" y="1704"/>
                  </a:lnTo>
                  <a:lnTo>
                    <a:pt x="164" y="1598"/>
                  </a:lnTo>
                  <a:lnTo>
                    <a:pt x="158" y="1494"/>
                  </a:lnTo>
                  <a:lnTo>
                    <a:pt x="158" y="1395"/>
                  </a:lnTo>
                  <a:lnTo>
                    <a:pt x="160" y="1273"/>
                  </a:lnTo>
                  <a:lnTo>
                    <a:pt x="166" y="1152"/>
                  </a:lnTo>
                  <a:lnTo>
                    <a:pt x="179" y="1033"/>
                  </a:lnTo>
                  <a:lnTo>
                    <a:pt x="196" y="914"/>
                  </a:lnTo>
                  <a:lnTo>
                    <a:pt x="219" y="797"/>
                  </a:lnTo>
                  <a:lnTo>
                    <a:pt x="249" y="684"/>
                  </a:lnTo>
                  <a:lnTo>
                    <a:pt x="286" y="571"/>
                  </a:lnTo>
                  <a:lnTo>
                    <a:pt x="330" y="463"/>
                  </a:lnTo>
                  <a:lnTo>
                    <a:pt x="384" y="360"/>
                  </a:lnTo>
                  <a:lnTo>
                    <a:pt x="443" y="260"/>
                  </a:lnTo>
                  <a:lnTo>
                    <a:pt x="512" y="165"/>
                  </a:lnTo>
                  <a:lnTo>
                    <a:pt x="591" y="75"/>
                  </a:lnTo>
                  <a:lnTo>
                    <a:pt x="618" y="46"/>
                  </a:lnTo>
                  <a:lnTo>
                    <a:pt x="625" y="33"/>
                  </a:lnTo>
                  <a:lnTo>
                    <a:pt x="627" y="26"/>
                  </a:lnTo>
                  <a:lnTo>
                    <a:pt x="625" y="17"/>
                  </a:lnTo>
                  <a:lnTo>
                    <a:pt x="623" y="11"/>
                  </a:lnTo>
                  <a:lnTo>
                    <a:pt x="614" y="2"/>
                  </a:lnTo>
                  <a:lnTo>
                    <a:pt x="606" y="0"/>
                  </a:lnTo>
                  <a:lnTo>
                    <a:pt x="599" y="0"/>
                  </a:lnTo>
                  <a:lnTo>
                    <a:pt x="589" y="4"/>
                  </a:lnTo>
                  <a:lnTo>
                    <a:pt x="569" y="15"/>
                  </a:lnTo>
                  <a:lnTo>
                    <a:pt x="544" y="35"/>
                  </a:lnTo>
                  <a:lnTo>
                    <a:pt x="512" y="62"/>
                  </a:lnTo>
                  <a:lnTo>
                    <a:pt x="475" y="97"/>
                  </a:lnTo>
                  <a:lnTo>
                    <a:pt x="435" y="139"/>
                  </a:lnTo>
                  <a:lnTo>
                    <a:pt x="390" y="187"/>
                  </a:lnTo>
                  <a:lnTo>
                    <a:pt x="345" y="245"/>
                  </a:lnTo>
                  <a:lnTo>
                    <a:pt x="300" y="309"/>
                  </a:lnTo>
                  <a:lnTo>
                    <a:pt x="256" y="379"/>
                  </a:lnTo>
                  <a:lnTo>
                    <a:pt x="211" y="459"/>
                  </a:lnTo>
                  <a:lnTo>
                    <a:pt x="170" y="543"/>
                  </a:lnTo>
                  <a:lnTo>
                    <a:pt x="117" y="675"/>
                  </a:lnTo>
                  <a:lnTo>
                    <a:pt x="76" y="805"/>
                  </a:lnTo>
                  <a:lnTo>
                    <a:pt x="44" y="933"/>
                  </a:lnTo>
                  <a:lnTo>
                    <a:pt x="23" y="1057"/>
                  </a:lnTo>
                  <a:lnTo>
                    <a:pt x="10" y="1176"/>
                  </a:lnTo>
                  <a:lnTo>
                    <a:pt x="2" y="1289"/>
                  </a:lnTo>
                  <a:lnTo>
                    <a:pt x="0" y="1395"/>
                  </a:lnTo>
                  <a:lnTo>
                    <a:pt x="2" y="1481"/>
                  </a:lnTo>
                  <a:lnTo>
                    <a:pt x="6" y="1578"/>
                  </a:lnTo>
                  <a:lnTo>
                    <a:pt x="17" y="1682"/>
                  </a:lnTo>
                  <a:lnTo>
                    <a:pt x="34" y="1794"/>
                  </a:lnTo>
                  <a:lnTo>
                    <a:pt x="57" y="1909"/>
                  </a:lnTo>
                  <a:lnTo>
                    <a:pt x="87" y="2026"/>
                  </a:lnTo>
                  <a:lnTo>
                    <a:pt x="128" y="2145"/>
                  </a:lnTo>
                  <a:lnTo>
                    <a:pt x="179" y="2264"/>
                  </a:lnTo>
                  <a:lnTo>
                    <a:pt x="219" y="2346"/>
                  </a:lnTo>
                  <a:lnTo>
                    <a:pt x="264" y="2423"/>
                  </a:lnTo>
                  <a:lnTo>
                    <a:pt x="309" y="2492"/>
                  </a:lnTo>
                  <a:lnTo>
                    <a:pt x="354" y="2554"/>
                  </a:lnTo>
                  <a:lnTo>
                    <a:pt x="397" y="2609"/>
                  </a:lnTo>
                  <a:lnTo>
                    <a:pt x="439" y="2657"/>
                  </a:lnTo>
                  <a:lnTo>
                    <a:pt x="478" y="2697"/>
                  </a:lnTo>
                  <a:lnTo>
                    <a:pt x="514" y="2730"/>
                  </a:lnTo>
                  <a:lnTo>
                    <a:pt x="544" y="2757"/>
                  </a:lnTo>
                  <a:lnTo>
                    <a:pt x="569" y="2774"/>
                  </a:lnTo>
                  <a:lnTo>
                    <a:pt x="589" y="2785"/>
                  </a:lnTo>
                  <a:lnTo>
                    <a:pt x="599" y="2790"/>
                  </a:lnTo>
                  <a:lnTo>
                    <a:pt x="608" y="2790"/>
                  </a:lnTo>
                  <a:lnTo>
                    <a:pt x="614" y="2788"/>
                  </a:lnTo>
                  <a:lnTo>
                    <a:pt x="623" y="2779"/>
                  </a:lnTo>
                  <a:lnTo>
                    <a:pt x="627" y="2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5" name="Freeform 14"/>
            <p:cNvSpPr>
              <a:spLocks/>
            </p:cNvSpPr>
            <p:nvPr/>
          </p:nvSpPr>
          <p:spPr bwMode="auto">
            <a:xfrm>
              <a:off x="7274" y="4626"/>
              <a:ext cx="1342" cy="1265"/>
            </a:xfrm>
            <a:custGeom>
              <a:avLst/>
              <a:gdLst>
                <a:gd name="T0" fmla="*/ 856 w 1342"/>
                <a:gd name="T1" fmla="*/ 274 h 1265"/>
                <a:gd name="T2" fmla="*/ 939 w 1342"/>
                <a:gd name="T3" fmla="*/ 131 h 1265"/>
                <a:gd name="T4" fmla="*/ 1090 w 1342"/>
                <a:gd name="T5" fmla="*/ 62 h 1265"/>
                <a:gd name="T6" fmla="*/ 1191 w 1342"/>
                <a:gd name="T7" fmla="*/ 80 h 1265"/>
                <a:gd name="T8" fmla="*/ 1131 w 1342"/>
                <a:gd name="T9" fmla="*/ 153 h 1265"/>
                <a:gd name="T10" fmla="*/ 1097 w 1342"/>
                <a:gd name="T11" fmla="*/ 272 h 1265"/>
                <a:gd name="T12" fmla="*/ 1165 w 1342"/>
                <a:gd name="T13" fmla="*/ 343 h 1265"/>
                <a:gd name="T14" fmla="*/ 1270 w 1342"/>
                <a:gd name="T15" fmla="*/ 325 h 1265"/>
                <a:gd name="T16" fmla="*/ 1340 w 1342"/>
                <a:gd name="T17" fmla="*/ 223 h 1265"/>
                <a:gd name="T18" fmla="*/ 1306 w 1342"/>
                <a:gd name="T19" fmla="*/ 82 h 1265"/>
                <a:gd name="T20" fmla="*/ 1186 w 1342"/>
                <a:gd name="T21" fmla="*/ 14 h 1265"/>
                <a:gd name="T22" fmla="*/ 1043 w 1342"/>
                <a:gd name="T23" fmla="*/ 5 h 1265"/>
                <a:gd name="T24" fmla="*/ 890 w 1342"/>
                <a:gd name="T25" fmla="*/ 98 h 1265"/>
                <a:gd name="T26" fmla="*/ 809 w 1342"/>
                <a:gd name="T27" fmla="*/ 212 h 1265"/>
                <a:gd name="T28" fmla="*/ 685 w 1342"/>
                <a:gd name="T29" fmla="*/ 49 h 1265"/>
                <a:gd name="T30" fmla="*/ 546 w 1342"/>
                <a:gd name="T31" fmla="*/ 3 h 1265"/>
                <a:gd name="T32" fmla="*/ 343 w 1342"/>
                <a:gd name="T33" fmla="*/ 49 h 1265"/>
                <a:gd name="T34" fmla="*/ 179 w 1342"/>
                <a:gd name="T35" fmla="*/ 212 h 1265"/>
                <a:gd name="T36" fmla="*/ 94 w 1342"/>
                <a:gd name="T37" fmla="*/ 380 h 1265"/>
                <a:gd name="T38" fmla="*/ 87 w 1342"/>
                <a:gd name="T39" fmla="*/ 446 h 1265"/>
                <a:gd name="T40" fmla="*/ 104 w 1342"/>
                <a:gd name="T41" fmla="*/ 457 h 1265"/>
                <a:gd name="T42" fmla="*/ 149 w 1342"/>
                <a:gd name="T43" fmla="*/ 429 h 1265"/>
                <a:gd name="T44" fmla="*/ 275 w 1342"/>
                <a:gd name="T45" fmla="*/ 188 h 1265"/>
                <a:gd name="T46" fmla="*/ 420 w 1342"/>
                <a:gd name="T47" fmla="*/ 80 h 1265"/>
                <a:gd name="T48" fmla="*/ 531 w 1342"/>
                <a:gd name="T49" fmla="*/ 62 h 1265"/>
                <a:gd name="T50" fmla="*/ 614 w 1342"/>
                <a:gd name="T51" fmla="*/ 104 h 1265"/>
                <a:gd name="T52" fmla="*/ 657 w 1342"/>
                <a:gd name="T53" fmla="*/ 250 h 1265"/>
                <a:gd name="T54" fmla="*/ 636 w 1342"/>
                <a:gd name="T55" fmla="*/ 409 h 1265"/>
                <a:gd name="T56" fmla="*/ 540 w 1342"/>
                <a:gd name="T57" fmla="*/ 802 h 1265"/>
                <a:gd name="T58" fmla="*/ 431 w 1342"/>
                <a:gd name="T59" fmla="*/ 1100 h 1265"/>
                <a:gd name="T60" fmla="*/ 256 w 1342"/>
                <a:gd name="T61" fmla="*/ 1203 h 1265"/>
                <a:gd name="T62" fmla="*/ 156 w 1342"/>
                <a:gd name="T63" fmla="*/ 1186 h 1265"/>
                <a:gd name="T64" fmla="*/ 209 w 1342"/>
                <a:gd name="T65" fmla="*/ 1115 h 1265"/>
                <a:gd name="T66" fmla="*/ 243 w 1342"/>
                <a:gd name="T67" fmla="*/ 987 h 1265"/>
                <a:gd name="T68" fmla="*/ 185 w 1342"/>
                <a:gd name="T69" fmla="*/ 925 h 1265"/>
                <a:gd name="T70" fmla="*/ 72 w 1342"/>
                <a:gd name="T71" fmla="*/ 941 h 1265"/>
                <a:gd name="T72" fmla="*/ 0 w 1342"/>
                <a:gd name="T73" fmla="*/ 1080 h 1265"/>
                <a:gd name="T74" fmla="*/ 66 w 1342"/>
                <a:gd name="T75" fmla="*/ 1210 h 1265"/>
                <a:gd name="T76" fmla="*/ 213 w 1342"/>
                <a:gd name="T77" fmla="*/ 1263 h 1265"/>
                <a:gd name="T78" fmla="*/ 390 w 1342"/>
                <a:gd name="T79" fmla="*/ 1223 h 1265"/>
                <a:gd name="T80" fmla="*/ 506 w 1342"/>
                <a:gd name="T81" fmla="*/ 1106 h 1265"/>
                <a:gd name="T82" fmla="*/ 550 w 1342"/>
                <a:gd name="T83" fmla="*/ 1091 h 1265"/>
                <a:gd name="T84" fmla="*/ 672 w 1342"/>
                <a:gd name="T85" fmla="*/ 1225 h 1265"/>
                <a:gd name="T86" fmla="*/ 890 w 1342"/>
                <a:gd name="T87" fmla="*/ 1259 h 1265"/>
                <a:gd name="T88" fmla="*/ 1092 w 1342"/>
                <a:gd name="T89" fmla="*/ 1142 h 1265"/>
                <a:gd name="T90" fmla="*/ 1216 w 1342"/>
                <a:gd name="T91" fmla="*/ 963 h 1265"/>
                <a:gd name="T92" fmla="*/ 1259 w 1342"/>
                <a:gd name="T93" fmla="*/ 835 h 1265"/>
                <a:gd name="T94" fmla="*/ 1240 w 1342"/>
                <a:gd name="T95" fmla="*/ 808 h 1265"/>
                <a:gd name="T96" fmla="*/ 1193 w 1342"/>
                <a:gd name="T97" fmla="*/ 837 h 1265"/>
                <a:gd name="T98" fmla="*/ 1067 w 1342"/>
                <a:gd name="T99" fmla="*/ 1080 h 1265"/>
                <a:gd name="T100" fmla="*/ 922 w 1342"/>
                <a:gd name="T101" fmla="*/ 1186 h 1265"/>
                <a:gd name="T102" fmla="*/ 796 w 1342"/>
                <a:gd name="T103" fmla="*/ 1199 h 1265"/>
                <a:gd name="T104" fmla="*/ 704 w 1342"/>
                <a:gd name="T105" fmla="*/ 1120 h 1265"/>
                <a:gd name="T106" fmla="*/ 687 w 1342"/>
                <a:gd name="T107" fmla="*/ 989 h 1265"/>
                <a:gd name="T108" fmla="*/ 717 w 1342"/>
                <a:gd name="T109" fmla="*/ 830 h 12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42"/>
                <a:gd name="T166" fmla="*/ 0 h 1265"/>
                <a:gd name="T167" fmla="*/ 1342 w 1342"/>
                <a:gd name="T168" fmla="*/ 1265 h 126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42" h="1265">
                  <a:moveTo>
                    <a:pt x="821" y="391"/>
                  </a:moveTo>
                  <a:lnTo>
                    <a:pt x="826" y="369"/>
                  </a:lnTo>
                  <a:lnTo>
                    <a:pt x="845" y="309"/>
                  </a:lnTo>
                  <a:lnTo>
                    <a:pt x="856" y="274"/>
                  </a:lnTo>
                  <a:lnTo>
                    <a:pt x="873" y="237"/>
                  </a:lnTo>
                  <a:lnTo>
                    <a:pt x="892" y="199"/>
                  </a:lnTo>
                  <a:lnTo>
                    <a:pt x="913" y="164"/>
                  </a:lnTo>
                  <a:lnTo>
                    <a:pt x="939" y="131"/>
                  </a:lnTo>
                  <a:lnTo>
                    <a:pt x="971" y="104"/>
                  </a:lnTo>
                  <a:lnTo>
                    <a:pt x="1005" y="82"/>
                  </a:lnTo>
                  <a:lnTo>
                    <a:pt x="1045" y="67"/>
                  </a:lnTo>
                  <a:lnTo>
                    <a:pt x="1090" y="62"/>
                  </a:lnTo>
                  <a:lnTo>
                    <a:pt x="1103" y="62"/>
                  </a:lnTo>
                  <a:lnTo>
                    <a:pt x="1127" y="64"/>
                  </a:lnTo>
                  <a:lnTo>
                    <a:pt x="1156" y="69"/>
                  </a:lnTo>
                  <a:lnTo>
                    <a:pt x="1191" y="80"/>
                  </a:lnTo>
                  <a:lnTo>
                    <a:pt x="1225" y="98"/>
                  </a:lnTo>
                  <a:lnTo>
                    <a:pt x="1188" y="109"/>
                  </a:lnTo>
                  <a:lnTo>
                    <a:pt x="1156" y="128"/>
                  </a:lnTo>
                  <a:lnTo>
                    <a:pt x="1131" y="153"/>
                  </a:lnTo>
                  <a:lnTo>
                    <a:pt x="1112" y="184"/>
                  </a:lnTo>
                  <a:lnTo>
                    <a:pt x="1099" y="215"/>
                  </a:lnTo>
                  <a:lnTo>
                    <a:pt x="1095" y="250"/>
                  </a:lnTo>
                  <a:lnTo>
                    <a:pt x="1097" y="272"/>
                  </a:lnTo>
                  <a:lnTo>
                    <a:pt x="1105" y="294"/>
                  </a:lnTo>
                  <a:lnTo>
                    <a:pt x="1118" y="314"/>
                  </a:lnTo>
                  <a:lnTo>
                    <a:pt x="1137" y="332"/>
                  </a:lnTo>
                  <a:lnTo>
                    <a:pt x="1165" y="343"/>
                  </a:lnTo>
                  <a:lnTo>
                    <a:pt x="1197" y="347"/>
                  </a:lnTo>
                  <a:lnTo>
                    <a:pt x="1220" y="345"/>
                  </a:lnTo>
                  <a:lnTo>
                    <a:pt x="1244" y="338"/>
                  </a:lnTo>
                  <a:lnTo>
                    <a:pt x="1270" y="325"/>
                  </a:lnTo>
                  <a:lnTo>
                    <a:pt x="1293" y="307"/>
                  </a:lnTo>
                  <a:lnTo>
                    <a:pt x="1312" y="285"/>
                  </a:lnTo>
                  <a:lnTo>
                    <a:pt x="1329" y="256"/>
                  </a:lnTo>
                  <a:lnTo>
                    <a:pt x="1340" y="223"/>
                  </a:lnTo>
                  <a:lnTo>
                    <a:pt x="1342" y="186"/>
                  </a:lnTo>
                  <a:lnTo>
                    <a:pt x="1338" y="146"/>
                  </a:lnTo>
                  <a:lnTo>
                    <a:pt x="1325" y="111"/>
                  </a:lnTo>
                  <a:lnTo>
                    <a:pt x="1306" y="82"/>
                  </a:lnTo>
                  <a:lnTo>
                    <a:pt x="1280" y="58"/>
                  </a:lnTo>
                  <a:lnTo>
                    <a:pt x="1252" y="38"/>
                  </a:lnTo>
                  <a:lnTo>
                    <a:pt x="1220" y="25"/>
                  </a:lnTo>
                  <a:lnTo>
                    <a:pt x="1186" y="14"/>
                  </a:lnTo>
                  <a:lnTo>
                    <a:pt x="1154" y="5"/>
                  </a:lnTo>
                  <a:lnTo>
                    <a:pt x="1122" y="3"/>
                  </a:lnTo>
                  <a:lnTo>
                    <a:pt x="1092" y="0"/>
                  </a:lnTo>
                  <a:lnTo>
                    <a:pt x="1043" y="5"/>
                  </a:lnTo>
                  <a:lnTo>
                    <a:pt x="996" y="20"/>
                  </a:lnTo>
                  <a:lnTo>
                    <a:pt x="956" y="42"/>
                  </a:lnTo>
                  <a:lnTo>
                    <a:pt x="920" y="69"/>
                  </a:lnTo>
                  <a:lnTo>
                    <a:pt x="890" y="98"/>
                  </a:lnTo>
                  <a:lnTo>
                    <a:pt x="862" y="128"/>
                  </a:lnTo>
                  <a:lnTo>
                    <a:pt x="838" y="159"/>
                  </a:lnTo>
                  <a:lnTo>
                    <a:pt x="821" y="188"/>
                  </a:lnTo>
                  <a:lnTo>
                    <a:pt x="809" y="212"/>
                  </a:lnTo>
                  <a:lnTo>
                    <a:pt x="783" y="157"/>
                  </a:lnTo>
                  <a:lnTo>
                    <a:pt x="753" y="111"/>
                  </a:lnTo>
                  <a:lnTo>
                    <a:pt x="721" y="75"/>
                  </a:lnTo>
                  <a:lnTo>
                    <a:pt x="685" y="49"/>
                  </a:lnTo>
                  <a:lnTo>
                    <a:pt x="649" y="29"/>
                  </a:lnTo>
                  <a:lnTo>
                    <a:pt x="612" y="14"/>
                  </a:lnTo>
                  <a:lnTo>
                    <a:pt x="578" y="7"/>
                  </a:lnTo>
                  <a:lnTo>
                    <a:pt x="546" y="3"/>
                  </a:lnTo>
                  <a:lnTo>
                    <a:pt x="516" y="0"/>
                  </a:lnTo>
                  <a:lnTo>
                    <a:pt x="454" y="7"/>
                  </a:lnTo>
                  <a:lnTo>
                    <a:pt x="397" y="25"/>
                  </a:lnTo>
                  <a:lnTo>
                    <a:pt x="343" y="49"/>
                  </a:lnTo>
                  <a:lnTo>
                    <a:pt x="294" y="84"/>
                  </a:lnTo>
                  <a:lnTo>
                    <a:pt x="252" y="124"/>
                  </a:lnTo>
                  <a:lnTo>
                    <a:pt x="213" y="166"/>
                  </a:lnTo>
                  <a:lnTo>
                    <a:pt x="179" y="212"/>
                  </a:lnTo>
                  <a:lnTo>
                    <a:pt x="149" y="259"/>
                  </a:lnTo>
                  <a:lnTo>
                    <a:pt x="126" y="303"/>
                  </a:lnTo>
                  <a:lnTo>
                    <a:pt x="106" y="345"/>
                  </a:lnTo>
                  <a:lnTo>
                    <a:pt x="94" y="380"/>
                  </a:lnTo>
                  <a:lnTo>
                    <a:pt x="85" y="409"/>
                  </a:lnTo>
                  <a:lnTo>
                    <a:pt x="83" y="431"/>
                  </a:lnTo>
                  <a:lnTo>
                    <a:pt x="83" y="440"/>
                  </a:lnTo>
                  <a:lnTo>
                    <a:pt x="87" y="446"/>
                  </a:lnTo>
                  <a:lnTo>
                    <a:pt x="89" y="451"/>
                  </a:lnTo>
                  <a:lnTo>
                    <a:pt x="94" y="453"/>
                  </a:lnTo>
                  <a:lnTo>
                    <a:pt x="100" y="455"/>
                  </a:lnTo>
                  <a:lnTo>
                    <a:pt x="104" y="457"/>
                  </a:lnTo>
                  <a:lnTo>
                    <a:pt x="115" y="457"/>
                  </a:lnTo>
                  <a:lnTo>
                    <a:pt x="132" y="455"/>
                  </a:lnTo>
                  <a:lnTo>
                    <a:pt x="143" y="446"/>
                  </a:lnTo>
                  <a:lnTo>
                    <a:pt x="149" y="429"/>
                  </a:lnTo>
                  <a:lnTo>
                    <a:pt x="177" y="354"/>
                  </a:lnTo>
                  <a:lnTo>
                    <a:pt x="207" y="287"/>
                  </a:lnTo>
                  <a:lnTo>
                    <a:pt x="241" y="232"/>
                  </a:lnTo>
                  <a:lnTo>
                    <a:pt x="275" y="188"/>
                  </a:lnTo>
                  <a:lnTo>
                    <a:pt x="313" y="151"/>
                  </a:lnTo>
                  <a:lnTo>
                    <a:pt x="350" y="120"/>
                  </a:lnTo>
                  <a:lnTo>
                    <a:pt x="386" y="98"/>
                  </a:lnTo>
                  <a:lnTo>
                    <a:pt x="420" y="80"/>
                  </a:lnTo>
                  <a:lnTo>
                    <a:pt x="454" y="69"/>
                  </a:lnTo>
                  <a:lnTo>
                    <a:pt x="484" y="64"/>
                  </a:lnTo>
                  <a:lnTo>
                    <a:pt x="512" y="62"/>
                  </a:lnTo>
                  <a:lnTo>
                    <a:pt x="531" y="62"/>
                  </a:lnTo>
                  <a:lnTo>
                    <a:pt x="550" y="67"/>
                  </a:lnTo>
                  <a:lnTo>
                    <a:pt x="572" y="75"/>
                  </a:lnTo>
                  <a:lnTo>
                    <a:pt x="593" y="87"/>
                  </a:lnTo>
                  <a:lnTo>
                    <a:pt x="614" y="104"/>
                  </a:lnTo>
                  <a:lnTo>
                    <a:pt x="631" y="128"/>
                  </a:lnTo>
                  <a:lnTo>
                    <a:pt x="644" y="159"/>
                  </a:lnTo>
                  <a:lnTo>
                    <a:pt x="655" y="199"/>
                  </a:lnTo>
                  <a:lnTo>
                    <a:pt x="657" y="250"/>
                  </a:lnTo>
                  <a:lnTo>
                    <a:pt x="655" y="279"/>
                  </a:lnTo>
                  <a:lnTo>
                    <a:pt x="651" y="314"/>
                  </a:lnTo>
                  <a:lnTo>
                    <a:pt x="644" y="358"/>
                  </a:lnTo>
                  <a:lnTo>
                    <a:pt x="636" y="409"/>
                  </a:lnTo>
                  <a:lnTo>
                    <a:pt x="623" y="466"/>
                  </a:lnTo>
                  <a:lnTo>
                    <a:pt x="606" y="535"/>
                  </a:lnTo>
                  <a:lnTo>
                    <a:pt x="565" y="702"/>
                  </a:lnTo>
                  <a:lnTo>
                    <a:pt x="540" y="802"/>
                  </a:lnTo>
                  <a:lnTo>
                    <a:pt x="512" y="914"/>
                  </a:lnTo>
                  <a:lnTo>
                    <a:pt x="491" y="985"/>
                  </a:lnTo>
                  <a:lnTo>
                    <a:pt x="463" y="1047"/>
                  </a:lnTo>
                  <a:lnTo>
                    <a:pt x="431" y="1100"/>
                  </a:lnTo>
                  <a:lnTo>
                    <a:pt x="392" y="1144"/>
                  </a:lnTo>
                  <a:lnTo>
                    <a:pt x="350" y="1177"/>
                  </a:lnTo>
                  <a:lnTo>
                    <a:pt x="305" y="1197"/>
                  </a:lnTo>
                  <a:lnTo>
                    <a:pt x="256" y="1203"/>
                  </a:lnTo>
                  <a:lnTo>
                    <a:pt x="241" y="1203"/>
                  </a:lnTo>
                  <a:lnTo>
                    <a:pt x="217" y="1201"/>
                  </a:lnTo>
                  <a:lnTo>
                    <a:pt x="188" y="1197"/>
                  </a:lnTo>
                  <a:lnTo>
                    <a:pt x="156" y="1186"/>
                  </a:lnTo>
                  <a:lnTo>
                    <a:pt x="121" y="1168"/>
                  </a:lnTo>
                  <a:lnTo>
                    <a:pt x="153" y="1157"/>
                  </a:lnTo>
                  <a:lnTo>
                    <a:pt x="183" y="1139"/>
                  </a:lnTo>
                  <a:lnTo>
                    <a:pt x="209" y="1115"/>
                  </a:lnTo>
                  <a:lnTo>
                    <a:pt x="230" y="1086"/>
                  </a:lnTo>
                  <a:lnTo>
                    <a:pt x="243" y="1053"/>
                  </a:lnTo>
                  <a:lnTo>
                    <a:pt x="247" y="1016"/>
                  </a:lnTo>
                  <a:lnTo>
                    <a:pt x="243" y="987"/>
                  </a:lnTo>
                  <a:lnTo>
                    <a:pt x="235" y="965"/>
                  </a:lnTo>
                  <a:lnTo>
                    <a:pt x="222" y="947"/>
                  </a:lnTo>
                  <a:lnTo>
                    <a:pt x="205" y="934"/>
                  </a:lnTo>
                  <a:lnTo>
                    <a:pt x="185" y="925"/>
                  </a:lnTo>
                  <a:lnTo>
                    <a:pt x="166" y="921"/>
                  </a:lnTo>
                  <a:lnTo>
                    <a:pt x="147" y="919"/>
                  </a:lnTo>
                  <a:lnTo>
                    <a:pt x="109" y="925"/>
                  </a:lnTo>
                  <a:lnTo>
                    <a:pt x="72" y="941"/>
                  </a:lnTo>
                  <a:lnTo>
                    <a:pt x="42" y="967"/>
                  </a:lnTo>
                  <a:lnTo>
                    <a:pt x="19" y="998"/>
                  </a:lnTo>
                  <a:lnTo>
                    <a:pt x="4" y="1038"/>
                  </a:lnTo>
                  <a:lnTo>
                    <a:pt x="0" y="1080"/>
                  </a:lnTo>
                  <a:lnTo>
                    <a:pt x="4" y="1120"/>
                  </a:lnTo>
                  <a:lnTo>
                    <a:pt x="17" y="1155"/>
                  </a:lnTo>
                  <a:lnTo>
                    <a:pt x="38" y="1186"/>
                  </a:lnTo>
                  <a:lnTo>
                    <a:pt x="66" y="1210"/>
                  </a:lnTo>
                  <a:lnTo>
                    <a:pt x="98" y="1230"/>
                  </a:lnTo>
                  <a:lnTo>
                    <a:pt x="134" y="1245"/>
                  </a:lnTo>
                  <a:lnTo>
                    <a:pt x="173" y="1256"/>
                  </a:lnTo>
                  <a:lnTo>
                    <a:pt x="213" y="1263"/>
                  </a:lnTo>
                  <a:lnTo>
                    <a:pt x="254" y="1265"/>
                  </a:lnTo>
                  <a:lnTo>
                    <a:pt x="305" y="1259"/>
                  </a:lnTo>
                  <a:lnTo>
                    <a:pt x="350" y="1245"/>
                  </a:lnTo>
                  <a:lnTo>
                    <a:pt x="390" y="1223"/>
                  </a:lnTo>
                  <a:lnTo>
                    <a:pt x="427" y="1195"/>
                  </a:lnTo>
                  <a:lnTo>
                    <a:pt x="459" y="1166"/>
                  </a:lnTo>
                  <a:lnTo>
                    <a:pt x="484" y="1135"/>
                  </a:lnTo>
                  <a:lnTo>
                    <a:pt x="506" y="1106"/>
                  </a:lnTo>
                  <a:lnTo>
                    <a:pt x="520" y="1082"/>
                  </a:lnTo>
                  <a:lnTo>
                    <a:pt x="531" y="1062"/>
                  </a:lnTo>
                  <a:lnTo>
                    <a:pt x="535" y="1053"/>
                  </a:lnTo>
                  <a:lnTo>
                    <a:pt x="550" y="1091"/>
                  </a:lnTo>
                  <a:lnTo>
                    <a:pt x="572" y="1131"/>
                  </a:lnTo>
                  <a:lnTo>
                    <a:pt x="599" y="1166"/>
                  </a:lnTo>
                  <a:lnTo>
                    <a:pt x="634" y="1197"/>
                  </a:lnTo>
                  <a:lnTo>
                    <a:pt x="672" y="1225"/>
                  </a:lnTo>
                  <a:lnTo>
                    <a:pt x="719" y="1245"/>
                  </a:lnTo>
                  <a:lnTo>
                    <a:pt x="770" y="1261"/>
                  </a:lnTo>
                  <a:lnTo>
                    <a:pt x="828" y="1265"/>
                  </a:lnTo>
                  <a:lnTo>
                    <a:pt x="890" y="1259"/>
                  </a:lnTo>
                  <a:lnTo>
                    <a:pt x="947" y="1241"/>
                  </a:lnTo>
                  <a:lnTo>
                    <a:pt x="1001" y="1217"/>
                  </a:lnTo>
                  <a:lnTo>
                    <a:pt x="1048" y="1181"/>
                  </a:lnTo>
                  <a:lnTo>
                    <a:pt x="1092" y="1142"/>
                  </a:lnTo>
                  <a:lnTo>
                    <a:pt x="1131" y="1100"/>
                  </a:lnTo>
                  <a:lnTo>
                    <a:pt x="1165" y="1053"/>
                  </a:lnTo>
                  <a:lnTo>
                    <a:pt x="1193" y="1007"/>
                  </a:lnTo>
                  <a:lnTo>
                    <a:pt x="1216" y="963"/>
                  </a:lnTo>
                  <a:lnTo>
                    <a:pt x="1235" y="921"/>
                  </a:lnTo>
                  <a:lnTo>
                    <a:pt x="1248" y="886"/>
                  </a:lnTo>
                  <a:lnTo>
                    <a:pt x="1257" y="857"/>
                  </a:lnTo>
                  <a:lnTo>
                    <a:pt x="1259" y="835"/>
                  </a:lnTo>
                  <a:lnTo>
                    <a:pt x="1259" y="826"/>
                  </a:lnTo>
                  <a:lnTo>
                    <a:pt x="1257" y="819"/>
                  </a:lnTo>
                  <a:lnTo>
                    <a:pt x="1252" y="815"/>
                  </a:lnTo>
                  <a:lnTo>
                    <a:pt x="1240" y="808"/>
                  </a:lnTo>
                  <a:lnTo>
                    <a:pt x="1227" y="808"/>
                  </a:lnTo>
                  <a:lnTo>
                    <a:pt x="1212" y="811"/>
                  </a:lnTo>
                  <a:lnTo>
                    <a:pt x="1201" y="815"/>
                  </a:lnTo>
                  <a:lnTo>
                    <a:pt x="1193" y="837"/>
                  </a:lnTo>
                  <a:lnTo>
                    <a:pt x="1165" y="912"/>
                  </a:lnTo>
                  <a:lnTo>
                    <a:pt x="1135" y="978"/>
                  </a:lnTo>
                  <a:lnTo>
                    <a:pt x="1103" y="1033"/>
                  </a:lnTo>
                  <a:lnTo>
                    <a:pt x="1067" y="1080"/>
                  </a:lnTo>
                  <a:lnTo>
                    <a:pt x="1031" y="1117"/>
                  </a:lnTo>
                  <a:lnTo>
                    <a:pt x="992" y="1146"/>
                  </a:lnTo>
                  <a:lnTo>
                    <a:pt x="956" y="1168"/>
                  </a:lnTo>
                  <a:lnTo>
                    <a:pt x="922" y="1186"/>
                  </a:lnTo>
                  <a:lnTo>
                    <a:pt x="888" y="1197"/>
                  </a:lnTo>
                  <a:lnTo>
                    <a:pt x="858" y="1201"/>
                  </a:lnTo>
                  <a:lnTo>
                    <a:pt x="832" y="1203"/>
                  </a:lnTo>
                  <a:lnTo>
                    <a:pt x="796" y="1199"/>
                  </a:lnTo>
                  <a:lnTo>
                    <a:pt x="766" y="1188"/>
                  </a:lnTo>
                  <a:lnTo>
                    <a:pt x="740" y="1170"/>
                  </a:lnTo>
                  <a:lnTo>
                    <a:pt x="719" y="1146"/>
                  </a:lnTo>
                  <a:lnTo>
                    <a:pt x="704" y="1120"/>
                  </a:lnTo>
                  <a:lnTo>
                    <a:pt x="693" y="1089"/>
                  </a:lnTo>
                  <a:lnTo>
                    <a:pt x="687" y="1056"/>
                  </a:lnTo>
                  <a:lnTo>
                    <a:pt x="685" y="1020"/>
                  </a:lnTo>
                  <a:lnTo>
                    <a:pt x="687" y="989"/>
                  </a:lnTo>
                  <a:lnTo>
                    <a:pt x="689" y="956"/>
                  </a:lnTo>
                  <a:lnTo>
                    <a:pt x="695" y="919"/>
                  </a:lnTo>
                  <a:lnTo>
                    <a:pt x="706" y="879"/>
                  </a:lnTo>
                  <a:lnTo>
                    <a:pt x="717" y="830"/>
                  </a:lnTo>
                  <a:lnTo>
                    <a:pt x="730" y="773"/>
                  </a:lnTo>
                  <a:lnTo>
                    <a:pt x="821" y="3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6" name="Freeform 16"/>
            <p:cNvSpPr>
              <a:spLocks/>
            </p:cNvSpPr>
            <p:nvPr/>
          </p:nvSpPr>
          <p:spPr bwMode="auto">
            <a:xfrm>
              <a:off x="8620" y="3839"/>
              <a:ext cx="626" cy="2790"/>
            </a:xfrm>
            <a:custGeom>
              <a:avLst/>
              <a:gdLst>
                <a:gd name="T0" fmla="*/ 624 w 626"/>
                <a:gd name="T1" fmla="*/ 1309 h 2790"/>
                <a:gd name="T2" fmla="*/ 609 w 626"/>
                <a:gd name="T3" fmla="*/ 1106 h 2790"/>
                <a:gd name="T4" fmla="*/ 570 w 626"/>
                <a:gd name="T5" fmla="*/ 880 h 2790"/>
                <a:gd name="T6" fmla="*/ 500 w 626"/>
                <a:gd name="T7" fmla="*/ 642 h 2790"/>
                <a:gd name="T8" fmla="*/ 406 w 626"/>
                <a:gd name="T9" fmla="*/ 441 h 2790"/>
                <a:gd name="T10" fmla="*/ 318 w 626"/>
                <a:gd name="T11" fmla="*/ 296 h 2790"/>
                <a:gd name="T12" fmla="*/ 229 w 626"/>
                <a:gd name="T13" fmla="*/ 181 h 2790"/>
                <a:gd name="T14" fmla="*/ 148 w 626"/>
                <a:gd name="T15" fmla="*/ 92 h 2790"/>
                <a:gd name="T16" fmla="*/ 82 w 626"/>
                <a:gd name="T17" fmla="*/ 33 h 2790"/>
                <a:gd name="T18" fmla="*/ 39 w 626"/>
                <a:gd name="T19" fmla="*/ 2 h 2790"/>
                <a:gd name="T20" fmla="*/ 20 w 626"/>
                <a:gd name="T21" fmla="*/ 0 h 2790"/>
                <a:gd name="T22" fmla="*/ 5 w 626"/>
                <a:gd name="T23" fmla="*/ 11 h 2790"/>
                <a:gd name="T24" fmla="*/ 0 w 626"/>
                <a:gd name="T25" fmla="*/ 26 h 2790"/>
                <a:gd name="T26" fmla="*/ 7 w 626"/>
                <a:gd name="T27" fmla="*/ 44 h 2790"/>
                <a:gd name="T28" fmla="*/ 30 w 626"/>
                <a:gd name="T29" fmla="*/ 70 h 2790"/>
                <a:gd name="T30" fmla="*/ 122 w 626"/>
                <a:gd name="T31" fmla="*/ 170 h 2790"/>
                <a:gd name="T32" fmla="*/ 242 w 626"/>
                <a:gd name="T33" fmla="*/ 353 h 2790"/>
                <a:gd name="T34" fmla="*/ 340 w 626"/>
                <a:gd name="T35" fmla="*/ 569 h 2790"/>
                <a:gd name="T36" fmla="*/ 410 w 626"/>
                <a:gd name="T37" fmla="*/ 814 h 2790"/>
                <a:gd name="T38" fmla="*/ 455 w 626"/>
                <a:gd name="T39" fmla="*/ 1090 h 2790"/>
                <a:gd name="T40" fmla="*/ 470 w 626"/>
                <a:gd name="T41" fmla="*/ 1395 h 2790"/>
                <a:gd name="T42" fmla="*/ 461 w 626"/>
                <a:gd name="T43" fmla="*/ 1633 h 2790"/>
                <a:gd name="T44" fmla="*/ 432 w 626"/>
                <a:gd name="T45" fmla="*/ 1872 h 2790"/>
                <a:gd name="T46" fmla="*/ 378 w 626"/>
                <a:gd name="T47" fmla="*/ 2101 h 2790"/>
                <a:gd name="T48" fmla="*/ 297 w 626"/>
                <a:gd name="T49" fmla="*/ 2322 h 2790"/>
                <a:gd name="T50" fmla="*/ 184 w 626"/>
                <a:gd name="T51" fmla="*/ 2527 h 2790"/>
                <a:gd name="T52" fmla="*/ 37 w 626"/>
                <a:gd name="T53" fmla="*/ 2715 h 2790"/>
                <a:gd name="T54" fmla="*/ 3 w 626"/>
                <a:gd name="T55" fmla="*/ 2752 h 2790"/>
                <a:gd name="T56" fmla="*/ 0 w 626"/>
                <a:gd name="T57" fmla="*/ 2761 h 2790"/>
                <a:gd name="T58" fmla="*/ 11 w 626"/>
                <a:gd name="T59" fmla="*/ 2785 h 2790"/>
                <a:gd name="T60" fmla="*/ 28 w 626"/>
                <a:gd name="T61" fmla="*/ 2790 h 2790"/>
                <a:gd name="T62" fmla="*/ 58 w 626"/>
                <a:gd name="T63" fmla="*/ 2774 h 2790"/>
                <a:gd name="T64" fmla="*/ 116 w 626"/>
                <a:gd name="T65" fmla="*/ 2728 h 2790"/>
                <a:gd name="T66" fmla="*/ 192 w 626"/>
                <a:gd name="T67" fmla="*/ 2651 h 2790"/>
                <a:gd name="T68" fmla="*/ 280 w 626"/>
                <a:gd name="T69" fmla="*/ 2545 h 2790"/>
                <a:gd name="T70" fmla="*/ 372 w 626"/>
                <a:gd name="T71" fmla="*/ 2410 h 2790"/>
                <a:gd name="T72" fmla="*/ 457 w 626"/>
                <a:gd name="T73" fmla="*/ 2247 h 2790"/>
                <a:gd name="T74" fmla="*/ 551 w 626"/>
                <a:gd name="T75" fmla="*/ 1984 h 2790"/>
                <a:gd name="T76" fmla="*/ 602 w 626"/>
                <a:gd name="T77" fmla="*/ 1733 h 2790"/>
                <a:gd name="T78" fmla="*/ 624 w 626"/>
                <a:gd name="T79" fmla="*/ 1499 h 279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6"/>
                <a:gd name="T121" fmla="*/ 0 h 2790"/>
                <a:gd name="T122" fmla="*/ 626 w 626"/>
                <a:gd name="T123" fmla="*/ 2790 h 279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6" h="2790">
                  <a:moveTo>
                    <a:pt x="626" y="1395"/>
                  </a:moveTo>
                  <a:lnTo>
                    <a:pt x="624" y="1309"/>
                  </a:lnTo>
                  <a:lnTo>
                    <a:pt x="619" y="1212"/>
                  </a:lnTo>
                  <a:lnTo>
                    <a:pt x="609" y="1106"/>
                  </a:lnTo>
                  <a:lnTo>
                    <a:pt x="594" y="995"/>
                  </a:lnTo>
                  <a:lnTo>
                    <a:pt x="570" y="880"/>
                  </a:lnTo>
                  <a:lnTo>
                    <a:pt x="538" y="761"/>
                  </a:lnTo>
                  <a:lnTo>
                    <a:pt x="500" y="642"/>
                  </a:lnTo>
                  <a:lnTo>
                    <a:pt x="449" y="523"/>
                  </a:lnTo>
                  <a:lnTo>
                    <a:pt x="406" y="441"/>
                  </a:lnTo>
                  <a:lnTo>
                    <a:pt x="363" y="366"/>
                  </a:lnTo>
                  <a:lnTo>
                    <a:pt x="318" y="296"/>
                  </a:lnTo>
                  <a:lnTo>
                    <a:pt x="274" y="234"/>
                  </a:lnTo>
                  <a:lnTo>
                    <a:pt x="229" y="181"/>
                  </a:lnTo>
                  <a:lnTo>
                    <a:pt x="188" y="132"/>
                  </a:lnTo>
                  <a:lnTo>
                    <a:pt x="148" y="92"/>
                  </a:lnTo>
                  <a:lnTo>
                    <a:pt x="114" y="59"/>
                  </a:lnTo>
                  <a:lnTo>
                    <a:pt x="82" y="33"/>
                  </a:lnTo>
                  <a:lnTo>
                    <a:pt x="56" y="13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1" y="4"/>
                  </a:lnTo>
                  <a:lnTo>
                    <a:pt x="5" y="11"/>
                  </a:lnTo>
                  <a:lnTo>
                    <a:pt x="3" y="17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7" y="44"/>
                  </a:lnTo>
                  <a:lnTo>
                    <a:pt x="15" y="55"/>
                  </a:lnTo>
                  <a:lnTo>
                    <a:pt x="30" y="70"/>
                  </a:lnTo>
                  <a:lnTo>
                    <a:pt x="52" y="90"/>
                  </a:lnTo>
                  <a:lnTo>
                    <a:pt x="122" y="170"/>
                  </a:lnTo>
                  <a:lnTo>
                    <a:pt x="184" y="258"/>
                  </a:lnTo>
                  <a:lnTo>
                    <a:pt x="242" y="353"/>
                  </a:lnTo>
                  <a:lnTo>
                    <a:pt x="295" y="457"/>
                  </a:lnTo>
                  <a:lnTo>
                    <a:pt x="340" y="569"/>
                  </a:lnTo>
                  <a:lnTo>
                    <a:pt x="378" y="688"/>
                  </a:lnTo>
                  <a:lnTo>
                    <a:pt x="410" y="814"/>
                  </a:lnTo>
                  <a:lnTo>
                    <a:pt x="436" y="949"/>
                  </a:lnTo>
                  <a:lnTo>
                    <a:pt x="455" y="1090"/>
                  </a:lnTo>
                  <a:lnTo>
                    <a:pt x="466" y="1238"/>
                  </a:lnTo>
                  <a:lnTo>
                    <a:pt x="470" y="1395"/>
                  </a:lnTo>
                  <a:lnTo>
                    <a:pt x="468" y="1514"/>
                  </a:lnTo>
                  <a:lnTo>
                    <a:pt x="461" y="1633"/>
                  </a:lnTo>
                  <a:lnTo>
                    <a:pt x="449" y="1752"/>
                  </a:lnTo>
                  <a:lnTo>
                    <a:pt x="432" y="1872"/>
                  </a:lnTo>
                  <a:lnTo>
                    <a:pt x="408" y="1986"/>
                  </a:lnTo>
                  <a:lnTo>
                    <a:pt x="378" y="2101"/>
                  </a:lnTo>
                  <a:lnTo>
                    <a:pt x="342" y="2214"/>
                  </a:lnTo>
                  <a:lnTo>
                    <a:pt x="297" y="2322"/>
                  </a:lnTo>
                  <a:lnTo>
                    <a:pt x="244" y="2428"/>
                  </a:lnTo>
                  <a:lnTo>
                    <a:pt x="184" y="2527"/>
                  </a:lnTo>
                  <a:lnTo>
                    <a:pt x="114" y="2624"/>
                  </a:lnTo>
                  <a:lnTo>
                    <a:pt x="37" y="2715"/>
                  </a:lnTo>
                  <a:lnTo>
                    <a:pt x="9" y="2743"/>
                  </a:lnTo>
                  <a:lnTo>
                    <a:pt x="3" y="2752"/>
                  </a:lnTo>
                  <a:lnTo>
                    <a:pt x="0" y="2757"/>
                  </a:lnTo>
                  <a:lnTo>
                    <a:pt x="0" y="2761"/>
                  </a:lnTo>
                  <a:lnTo>
                    <a:pt x="5" y="2779"/>
                  </a:lnTo>
                  <a:lnTo>
                    <a:pt x="11" y="2785"/>
                  </a:lnTo>
                  <a:lnTo>
                    <a:pt x="17" y="2790"/>
                  </a:lnTo>
                  <a:lnTo>
                    <a:pt x="28" y="2790"/>
                  </a:lnTo>
                  <a:lnTo>
                    <a:pt x="39" y="2785"/>
                  </a:lnTo>
                  <a:lnTo>
                    <a:pt x="58" y="2774"/>
                  </a:lnTo>
                  <a:lnTo>
                    <a:pt x="84" y="2755"/>
                  </a:lnTo>
                  <a:lnTo>
                    <a:pt x="116" y="2728"/>
                  </a:lnTo>
                  <a:lnTo>
                    <a:pt x="152" y="2693"/>
                  </a:lnTo>
                  <a:lnTo>
                    <a:pt x="192" y="2651"/>
                  </a:lnTo>
                  <a:lnTo>
                    <a:pt x="235" y="2602"/>
                  </a:lnTo>
                  <a:lnTo>
                    <a:pt x="280" y="2545"/>
                  </a:lnTo>
                  <a:lnTo>
                    <a:pt x="327" y="2481"/>
                  </a:lnTo>
                  <a:lnTo>
                    <a:pt x="372" y="2410"/>
                  </a:lnTo>
                  <a:lnTo>
                    <a:pt x="414" y="2331"/>
                  </a:lnTo>
                  <a:lnTo>
                    <a:pt x="457" y="2247"/>
                  </a:lnTo>
                  <a:lnTo>
                    <a:pt x="510" y="2114"/>
                  </a:lnTo>
                  <a:lnTo>
                    <a:pt x="551" y="1984"/>
                  </a:lnTo>
                  <a:lnTo>
                    <a:pt x="581" y="1856"/>
                  </a:lnTo>
                  <a:lnTo>
                    <a:pt x="602" y="1733"/>
                  </a:lnTo>
                  <a:lnTo>
                    <a:pt x="617" y="1611"/>
                  </a:lnTo>
                  <a:lnTo>
                    <a:pt x="624" y="1499"/>
                  </a:lnTo>
                  <a:lnTo>
                    <a:pt x="626" y="13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6" name="Picture 8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8F"/>
              </a:clrFrom>
              <a:clrTo>
                <a:srgbClr val="00008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9" t="22192" r="19420" b="11362"/>
          <a:stretch>
            <a:fillRect/>
          </a:stretch>
        </p:blipFill>
        <p:spPr bwMode="auto">
          <a:xfrm rot="4157065">
            <a:off x="5005388" y="4641850"/>
            <a:ext cx="1987550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Down Arrow 136"/>
          <p:cNvSpPr/>
          <p:nvPr/>
        </p:nvSpPr>
        <p:spPr>
          <a:xfrm>
            <a:off x="5054600" y="4241800"/>
            <a:ext cx="228600" cy="533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  <a:ea typeface="ＭＳ Ｐゴシック" pitchFamily="-110" charset="-128"/>
            </a:endParaRPr>
          </a:p>
        </p:txBody>
      </p:sp>
      <p:sp>
        <p:nvSpPr>
          <p:cNvPr id="123967" name="Freeform 11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616450" y="4381500"/>
            <a:ext cx="388938" cy="228600"/>
          </a:xfrm>
          <a:custGeom>
            <a:avLst/>
            <a:gdLst>
              <a:gd name="T0" fmla="*/ 2147483647 w 2287"/>
              <a:gd name="T1" fmla="*/ 2147483647 h 1342"/>
              <a:gd name="T2" fmla="*/ 2147483647 w 2287"/>
              <a:gd name="T3" fmla="*/ 2147483647 h 1342"/>
              <a:gd name="T4" fmla="*/ 2147483647 w 2287"/>
              <a:gd name="T5" fmla="*/ 2147483647 h 1342"/>
              <a:gd name="T6" fmla="*/ 2147483647 w 2287"/>
              <a:gd name="T7" fmla="*/ 2147483647 h 1342"/>
              <a:gd name="T8" fmla="*/ 2147483647 w 2287"/>
              <a:gd name="T9" fmla="*/ 2147483647 h 1342"/>
              <a:gd name="T10" fmla="*/ 2147483647 w 2287"/>
              <a:gd name="T11" fmla="*/ 2147483647 h 1342"/>
              <a:gd name="T12" fmla="*/ 2147483647 w 2287"/>
              <a:gd name="T13" fmla="*/ 2147483647 h 1342"/>
              <a:gd name="T14" fmla="*/ 2147483647 w 2287"/>
              <a:gd name="T15" fmla="*/ 2147483647 h 1342"/>
              <a:gd name="T16" fmla="*/ 2147483647 w 2287"/>
              <a:gd name="T17" fmla="*/ 2147483647 h 1342"/>
              <a:gd name="T18" fmla="*/ 2147483647 w 2287"/>
              <a:gd name="T19" fmla="*/ 2147483647 h 1342"/>
              <a:gd name="T20" fmla="*/ 2147483647 w 2287"/>
              <a:gd name="T21" fmla="*/ 2147483647 h 1342"/>
              <a:gd name="T22" fmla="*/ 2147483647 w 2287"/>
              <a:gd name="T23" fmla="*/ 2147483647 h 1342"/>
              <a:gd name="T24" fmla="*/ 2147483647 w 2287"/>
              <a:gd name="T25" fmla="*/ 2147483647 h 1342"/>
              <a:gd name="T26" fmla="*/ 2147483647 w 2287"/>
              <a:gd name="T27" fmla="*/ 2147483647 h 1342"/>
              <a:gd name="T28" fmla="*/ 2147483647 w 2287"/>
              <a:gd name="T29" fmla="*/ 2147483647 h 1342"/>
              <a:gd name="T30" fmla="*/ 2147483647 w 2287"/>
              <a:gd name="T31" fmla="*/ 2147483647 h 1342"/>
              <a:gd name="T32" fmla="*/ 2147483647 w 2287"/>
              <a:gd name="T33" fmla="*/ 2147483647 h 1342"/>
              <a:gd name="T34" fmla="*/ 2147483647 w 2287"/>
              <a:gd name="T35" fmla="*/ 2147483647 h 1342"/>
              <a:gd name="T36" fmla="*/ 2147483647 w 2287"/>
              <a:gd name="T37" fmla="*/ 2147483647 h 1342"/>
              <a:gd name="T38" fmla="*/ 2147483647 w 2287"/>
              <a:gd name="T39" fmla="*/ 2147483647 h 1342"/>
              <a:gd name="T40" fmla="*/ 2147483647 w 2287"/>
              <a:gd name="T41" fmla="*/ 2147483647 h 1342"/>
              <a:gd name="T42" fmla="*/ 2147483647 w 2287"/>
              <a:gd name="T43" fmla="*/ 2147483647 h 1342"/>
              <a:gd name="T44" fmla="*/ 2147483647 w 2287"/>
              <a:gd name="T45" fmla="*/ 2147483647 h 1342"/>
              <a:gd name="T46" fmla="*/ 2147483647 w 2287"/>
              <a:gd name="T47" fmla="*/ 2147483647 h 1342"/>
              <a:gd name="T48" fmla="*/ 2147483647 w 2287"/>
              <a:gd name="T49" fmla="*/ 2147483647 h 1342"/>
              <a:gd name="T50" fmla="*/ 2147483647 w 2287"/>
              <a:gd name="T51" fmla="*/ 2147483647 h 1342"/>
              <a:gd name="T52" fmla="*/ 2147483647 w 2287"/>
              <a:gd name="T53" fmla="*/ 2147483647 h 1342"/>
              <a:gd name="T54" fmla="*/ 2147483647 w 2287"/>
              <a:gd name="T55" fmla="*/ 2147483647 h 1342"/>
              <a:gd name="T56" fmla="*/ 2147483647 w 2287"/>
              <a:gd name="T57" fmla="*/ 2147483647 h 1342"/>
              <a:gd name="T58" fmla="*/ 2147483647 w 2287"/>
              <a:gd name="T59" fmla="*/ 2147483647 h 1342"/>
              <a:gd name="T60" fmla="*/ 2147483647 w 2287"/>
              <a:gd name="T61" fmla="*/ 2147483647 h 1342"/>
              <a:gd name="T62" fmla="*/ 2147483647 w 2287"/>
              <a:gd name="T63" fmla="*/ 2147483647 h 1342"/>
              <a:gd name="T64" fmla="*/ 2147483647 w 2287"/>
              <a:gd name="T65" fmla="*/ 2147483647 h 1342"/>
              <a:gd name="T66" fmla="*/ 2147483647 w 2287"/>
              <a:gd name="T67" fmla="*/ 2147483647 h 1342"/>
              <a:gd name="T68" fmla="*/ 2147483647 w 2287"/>
              <a:gd name="T69" fmla="*/ 2147483647 h 1342"/>
              <a:gd name="T70" fmla="*/ 2147483647 w 2287"/>
              <a:gd name="T71" fmla="*/ 2147483647 h 1342"/>
              <a:gd name="T72" fmla="*/ 2147483647 w 2287"/>
              <a:gd name="T73" fmla="*/ 2147483647 h 1342"/>
              <a:gd name="T74" fmla="*/ 2147483647 w 2287"/>
              <a:gd name="T75" fmla="*/ 2147483647 h 1342"/>
              <a:gd name="T76" fmla="*/ 2147483647 w 2287"/>
              <a:gd name="T77" fmla="*/ 2147483647 h 1342"/>
              <a:gd name="T78" fmla="*/ 2147483647 w 2287"/>
              <a:gd name="T79" fmla="*/ 2147483647 h 1342"/>
              <a:gd name="T80" fmla="*/ 2147483647 w 2287"/>
              <a:gd name="T81" fmla="*/ 2147483647 h 1342"/>
              <a:gd name="T82" fmla="*/ 2147483647 w 2287"/>
              <a:gd name="T83" fmla="*/ 2147483647 h 1342"/>
              <a:gd name="T84" fmla="*/ 2147483647 w 2287"/>
              <a:gd name="T85" fmla="*/ 2147483647 h 1342"/>
              <a:gd name="T86" fmla="*/ 2147483647 w 2287"/>
              <a:gd name="T87" fmla="*/ 2147483647 h 1342"/>
              <a:gd name="T88" fmla="*/ 2147483647 w 2287"/>
              <a:gd name="T89" fmla="*/ 2147483647 h 1342"/>
              <a:gd name="T90" fmla="*/ 2147483647 w 2287"/>
              <a:gd name="T91" fmla="*/ 2147483647 h 1342"/>
              <a:gd name="T92" fmla="*/ 2147483647 w 2287"/>
              <a:gd name="T93" fmla="*/ 2147483647 h 1342"/>
              <a:gd name="T94" fmla="*/ 2147483647 w 2287"/>
              <a:gd name="T95" fmla="*/ 2147483647 h 1342"/>
              <a:gd name="T96" fmla="*/ 2147483647 w 2287"/>
              <a:gd name="T97" fmla="*/ 2147483647 h 1342"/>
              <a:gd name="T98" fmla="*/ 2147483647 w 2287"/>
              <a:gd name="T99" fmla="*/ 2147483647 h 1342"/>
              <a:gd name="T100" fmla="*/ 2147483647 w 2287"/>
              <a:gd name="T101" fmla="*/ 2147483647 h 1342"/>
              <a:gd name="T102" fmla="*/ 0 w 2287"/>
              <a:gd name="T103" fmla="*/ 2147483647 h 1342"/>
              <a:gd name="T104" fmla="*/ 2147483647 w 2287"/>
              <a:gd name="T105" fmla="*/ 2147483647 h 1342"/>
              <a:gd name="T106" fmla="*/ 2147483647 w 2287"/>
              <a:gd name="T107" fmla="*/ 2147483647 h 1342"/>
              <a:gd name="T108" fmla="*/ 2147483647 w 2287"/>
              <a:gd name="T109" fmla="*/ 2147483647 h 1342"/>
              <a:gd name="T110" fmla="*/ 2147483647 w 2287"/>
              <a:gd name="T111" fmla="*/ 2147483647 h 1342"/>
              <a:gd name="T112" fmla="*/ 2147483647 w 2287"/>
              <a:gd name="T113" fmla="*/ 2147483647 h 1342"/>
              <a:gd name="T114" fmla="*/ 2147483647 w 2287"/>
              <a:gd name="T115" fmla="*/ 2147483647 h 134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287"/>
              <a:gd name="T175" fmla="*/ 0 h 1342"/>
              <a:gd name="T176" fmla="*/ 2287 w 2287"/>
              <a:gd name="T177" fmla="*/ 1342 h 134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287" h="1342">
                <a:moveTo>
                  <a:pt x="165" y="1135"/>
                </a:moveTo>
                <a:lnTo>
                  <a:pt x="162" y="1152"/>
                </a:lnTo>
                <a:lnTo>
                  <a:pt x="154" y="1191"/>
                </a:lnTo>
                <a:lnTo>
                  <a:pt x="146" y="1228"/>
                </a:lnTo>
                <a:lnTo>
                  <a:pt x="143" y="1243"/>
                </a:lnTo>
                <a:lnTo>
                  <a:pt x="141" y="1255"/>
                </a:lnTo>
                <a:lnTo>
                  <a:pt x="140" y="1262"/>
                </a:lnTo>
                <a:lnTo>
                  <a:pt x="142" y="1284"/>
                </a:lnTo>
                <a:lnTo>
                  <a:pt x="149" y="1301"/>
                </a:lnTo>
                <a:lnTo>
                  <a:pt x="159" y="1316"/>
                </a:lnTo>
                <a:lnTo>
                  <a:pt x="171" y="1328"/>
                </a:lnTo>
                <a:lnTo>
                  <a:pt x="187" y="1336"/>
                </a:lnTo>
                <a:lnTo>
                  <a:pt x="204" y="1341"/>
                </a:lnTo>
                <a:lnTo>
                  <a:pt x="221" y="1342"/>
                </a:lnTo>
                <a:lnTo>
                  <a:pt x="237" y="1341"/>
                </a:lnTo>
                <a:lnTo>
                  <a:pt x="253" y="1336"/>
                </a:lnTo>
                <a:lnTo>
                  <a:pt x="270" y="1328"/>
                </a:lnTo>
                <a:lnTo>
                  <a:pt x="287" y="1318"/>
                </a:lnTo>
                <a:lnTo>
                  <a:pt x="302" y="1302"/>
                </a:lnTo>
                <a:lnTo>
                  <a:pt x="314" y="1283"/>
                </a:lnTo>
                <a:lnTo>
                  <a:pt x="324" y="1259"/>
                </a:lnTo>
                <a:lnTo>
                  <a:pt x="326" y="1255"/>
                </a:lnTo>
                <a:lnTo>
                  <a:pt x="328" y="1244"/>
                </a:lnTo>
                <a:lnTo>
                  <a:pt x="332" y="1229"/>
                </a:lnTo>
                <a:lnTo>
                  <a:pt x="338" y="1209"/>
                </a:lnTo>
                <a:lnTo>
                  <a:pt x="343" y="1188"/>
                </a:lnTo>
                <a:lnTo>
                  <a:pt x="349" y="1163"/>
                </a:lnTo>
                <a:lnTo>
                  <a:pt x="361" y="1111"/>
                </a:lnTo>
                <a:lnTo>
                  <a:pt x="367" y="1086"/>
                </a:lnTo>
                <a:lnTo>
                  <a:pt x="372" y="1062"/>
                </a:lnTo>
                <a:lnTo>
                  <a:pt x="377" y="1041"/>
                </a:lnTo>
                <a:lnTo>
                  <a:pt x="408" y="906"/>
                </a:lnTo>
                <a:lnTo>
                  <a:pt x="439" y="773"/>
                </a:lnTo>
                <a:lnTo>
                  <a:pt x="456" y="708"/>
                </a:lnTo>
                <a:lnTo>
                  <a:pt x="472" y="642"/>
                </a:lnTo>
                <a:lnTo>
                  <a:pt x="486" y="575"/>
                </a:lnTo>
                <a:lnTo>
                  <a:pt x="490" y="557"/>
                </a:lnTo>
                <a:lnTo>
                  <a:pt x="496" y="537"/>
                </a:lnTo>
                <a:lnTo>
                  <a:pt x="506" y="496"/>
                </a:lnTo>
                <a:lnTo>
                  <a:pt x="510" y="477"/>
                </a:lnTo>
                <a:lnTo>
                  <a:pt x="515" y="459"/>
                </a:lnTo>
                <a:lnTo>
                  <a:pt x="518" y="444"/>
                </a:lnTo>
                <a:lnTo>
                  <a:pt x="521" y="434"/>
                </a:lnTo>
                <a:lnTo>
                  <a:pt x="523" y="427"/>
                </a:lnTo>
                <a:lnTo>
                  <a:pt x="531" y="409"/>
                </a:lnTo>
                <a:lnTo>
                  <a:pt x="542" y="388"/>
                </a:lnTo>
                <a:lnTo>
                  <a:pt x="555" y="364"/>
                </a:lnTo>
                <a:lnTo>
                  <a:pt x="570" y="338"/>
                </a:lnTo>
                <a:lnTo>
                  <a:pt x="587" y="311"/>
                </a:lnTo>
                <a:lnTo>
                  <a:pt x="608" y="283"/>
                </a:lnTo>
                <a:lnTo>
                  <a:pt x="629" y="254"/>
                </a:lnTo>
                <a:lnTo>
                  <a:pt x="654" y="226"/>
                </a:lnTo>
                <a:lnTo>
                  <a:pt x="680" y="198"/>
                </a:lnTo>
                <a:lnTo>
                  <a:pt x="710" y="171"/>
                </a:lnTo>
                <a:lnTo>
                  <a:pt x="740" y="146"/>
                </a:lnTo>
                <a:lnTo>
                  <a:pt x="774" y="124"/>
                </a:lnTo>
                <a:lnTo>
                  <a:pt x="810" y="103"/>
                </a:lnTo>
                <a:lnTo>
                  <a:pt x="848" y="87"/>
                </a:lnTo>
                <a:lnTo>
                  <a:pt x="889" y="75"/>
                </a:lnTo>
                <a:lnTo>
                  <a:pt x="933" y="68"/>
                </a:lnTo>
                <a:lnTo>
                  <a:pt x="978" y="65"/>
                </a:lnTo>
                <a:lnTo>
                  <a:pt x="1005" y="67"/>
                </a:lnTo>
                <a:lnTo>
                  <a:pt x="1029" y="72"/>
                </a:lnTo>
                <a:lnTo>
                  <a:pt x="1050" y="81"/>
                </a:lnTo>
                <a:lnTo>
                  <a:pt x="1067" y="93"/>
                </a:lnTo>
                <a:lnTo>
                  <a:pt x="1083" y="107"/>
                </a:lnTo>
                <a:lnTo>
                  <a:pt x="1095" y="123"/>
                </a:lnTo>
                <a:lnTo>
                  <a:pt x="1105" y="141"/>
                </a:lnTo>
                <a:lnTo>
                  <a:pt x="1113" y="161"/>
                </a:lnTo>
                <a:lnTo>
                  <a:pt x="1119" y="182"/>
                </a:lnTo>
                <a:lnTo>
                  <a:pt x="1123" y="204"/>
                </a:lnTo>
                <a:lnTo>
                  <a:pt x="1126" y="227"/>
                </a:lnTo>
                <a:lnTo>
                  <a:pt x="1129" y="250"/>
                </a:lnTo>
                <a:lnTo>
                  <a:pt x="1129" y="272"/>
                </a:lnTo>
                <a:lnTo>
                  <a:pt x="1126" y="318"/>
                </a:lnTo>
                <a:lnTo>
                  <a:pt x="1120" y="365"/>
                </a:lnTo>
                <a:lnTo>
                  <a:pt x="1111" y="415"/>
                </a:lnTo>
                <a:lnTo>
                  <a:pt x="1100" y="466"/>
                </a:lnTo>
                <a:lnTo>
                  <a:pt x="1087" y="518"/>
                </a:lnTo>
                <a:lnTo>
                  <a:pt x="1077" y="566"/>
                </a:lnTo>
                <a:lnTo>
                  <a:pt x="1067" y="608"/>
                </a:lnTo>
                <a:lnTo>
                  <a:pt x="1058" y="645"/>
                </a:lnTo>
                <a:lnTo>
                  <a:pt x="1051" y="680"/>
                </a:lnTo>
                <a:lnTo>
                  <a:pt x="1035" y="747"/>
                </a:lnTo>
                <a:lnTo>
                  <a:pt x="1028" y="783"/>
                </a:lnTo>
                <a:lnTo>
                  <a:pt x="1018" y="821"/>
                </a:lnTo>
                <a:lnTo>
                  <a:pt x="1008" y="862"/>
                </a:lnTo>
                <a:lnTo>
                  <a:pt x="1001" y="892"/>
                </a:lnTo>
                <a:lnTo>
                  <a:pt x="994" y="918"/>
                </a:lnTo>
                <a:lnTo>
                  <a:pt x="989" y="941"/>
                </a:lnTo>
                <a:lnTo>
                  <a:pt x="984" y="960"/>
                </a:lnTo>
                <a:lnTo>
                  <a:pt x="976" y="997"/>
                </a:lnTo>
                <a:lnTo>
                  <a:pt x="971" y="1017"/>
                </a:lnTo>
                <a:lnTo>
                  <a:pt x="965" y="1037"/>
                </a:lnTo>
                <a:lnTo>
                  <a:pt x="959" y="1060"/>
                </a:lnTo>
                <a:lnTo>
                  <a:pt x="953" y="1088"/>
                </a:lnTo>
                <a:lnTo>
                  <a:pt x="949" y="1109"/>
                </a:lnTo>
                <a:lnTo>
                  <a:pt x="939" y="1156"/>
                </a:lnTo>
                <a:lnTo>
                  <a:pt x="933" y="1180"/>
                </a:lnTo>
                <a:lnTo>
                  <a:pt x="928" y="1203"/>
                </a:lnTo>
                <a:lnTo>
                  <a:pt x="924" y="1223"/>
                </a:lnTo>
                <a:lnTo>
                  <a:pt x="920" y="1242"/>
                </a:lnTo>
                <a:lnTo>
                  <a:pt x="918" y="1255"/>
                </a:lnTo>
                <a:lnTo>
                  <a:pt x="917" y="1262"/>
                </a:lnTo>
                <a:lnTo>
                  <a:pt x="919" y="1284"/>
                </a:lnTo>
                <a:lnTo>
                  <a:pt x="926" y="1301"/>
                </a:lnTo>
                <a:lnTo>
                  <a:pt x="935" y="1316"/>
                </a:lnTo>
                <a:lnTo>
                  <a:pt x="948" y="1328"/>
                </a:lnTo>
                <a:lnTo>
                  <a:pt x="963" y="1336"/>
                </a:lnTo>
                <a:lnTo>
                  <a:pt x="980" y="1341"/>
                </a:lnTo>
                <a:lnTo>
                  <a:pt x="998" y="1342"/>
                </a:lnTo>
                <a:lnTo>
                  <a:pt x="1019" y="1340"/>
                </a:lnTo>
                <a:lnTo>
                  <a:pt x="1039" y="1336"/>
                </a:lnTo>
                <a:lnTo>
                  <a:pt x="1054" y="1327"/>
                </a:lnTo>
                <a:lnTo>
                  <a:pt x="1068" y="1315"/>
                </a:lnTo>
                <a:lnTo>
                  <a:pt x="1080" y="1301"/>
                </a:lnTo>
                <a:lnTo>
                  <a:pt x="1089" y="1285"/>
                </a:lnTo>
                <a:lnTo>
                  <a:pt x="1098" y="1267"/>
                </a:lnTo>
                <a:lnTo>
                  <a:pt x="1105" y="1245"/>
                </a:lnTo>
                <a:lnTo>
                  <a:pt x="1111" y="1223"/>
                </a:lnTo>
                <a:lnTo>
                  <a:pt x="1123" y="1174"/>
                </a:lnTo>
                <a:lnTo>
                  <a:pt x="1131" y="1141"/>
                </a:lnTo>
                <a:lnTo>
                  <a:pt x="1140" y="1104"/>
                </a:lnTo>
                <a:lnTo>
                  <a:pt x="1149" y="1064"/>
                </a:lnTo>
                <a:lnTo>
                  <a:pt x="1160" y="1020"/>
                </a:lnTo>
                <a:lnTo>
                  <a:pt x="1171" y="972"/>
                </a:lnTo>
                <a:lnTo>
                  <a:pt x="1183" y="924"/>
                </a:lnTo>
                <a:lnTo>
                  <a:pt x="1195" y="874"/>
                </a:lnTo>
                <a:lnTo>
                  <a:pt x="1206" y="823"/>
                </a:lnTo>
                <a:lnTo>
                  <a:pt x="1218" y="772"/>
                </a:lnTo>
                <a:lnTo>
                  <a:pt x="1229" y="722"/>
                </a:lnTo>
                <a:lnTo>
                  <a:pt x="1242" y="675"/>
                </a:lnTo>
                <a:lnTo>
                  <a:pt x="1252" y="628"/>
                </a:lnTo>
                <a:lnTo>
                  <a:pt x="1262" y="586"/>
                </a:lnTo>
                <a:lnTo>
                  <a:pt x="1279" y="513"/>
                </a:lnTo>
                <a:lnTo>
                  <a:pt x="1285" y="482"/>
                </a:lnTo>
                <a:lnTo>
                  <a:pt x="1291" y="459"/>
                </a:lnTo>
                <a:lnTo>
                  <a:pt x="1293" y="451"/>
                </a:lnTo>
                <a:lnTo>
                  <a:pt x="1298" y="439"/>
                </a:lnTo>
                <a:lnTo>
                  <a:pt x="1304" y="423"/>
                </a:lnTo>
                <a:lnTo>
                  <a:pt x="1323" y="382"/>
                </a:lnTo>
                <a:lnTo>
                  <a:pt x="1336" y="357"/>
                </a:lnTo>
                <a:lnTo>
                  <a:pt x="1352" y="331"/>
                </a:lnTo>
                <a:lnTo>
                  <a:pt x="1369" y="304"/>
                </a:lnTo>
                <a:lnTo>
                  <a:pt x="1388" y="276"/>
                </a:lnTo>
                <a:lnTo>
                  <a:pt x="1410" y="247"/>
                </a:lnTo>
                <a:lnTo>
                  <a:pt x="1434" y="219"/>
                </a:lnTo>
                <a:lnTo>
                  <a:pt x="1460" y="192"/>
                </a:lnTo>
                <a:lnTo>
                  <a:pt x="1488" y="166"/>
                </a:lnTo>
                <a:lnTo>
                  <a:pt x="1519" y="142"/>
                </a:lnTo>
                <a:lnTo>
                  <a:pt x="1553" y="121"/>
                </a:lnTo>
                <a:lnTo>
                  <a:pt x="1587" y="102"/>
                </a:lnTo>
                <a:lnTo>
                  <a:pt x="1625" y="86"/>
                </a:lnTo>
                <a:lnTo>
                  <a:pt x="1665" y="75"/>
                </a:lnTo>
                <a:lnTo>
                  <a:pt x="1707" y="68"/>
                </a:lnTo>
                <a:lnTo>
                  <a:pt x="1751" y="65"/>
                </a:lnTo>
                <a:lnTo>
                  <a:pt x="1780" y="67"/>
                </a:lnTo>
                <a:lnTo>
                  <a:pt x="1804" y="72"/>
                </a:lnTo>
                <a:lnTo>
                  <a:pt x="1826" y="82"/>
                </a:lnTo>
                <a:lnTo>
                  <a:pt x="1844" y="95"/>
                </a:lnTo>
                <a:lnTo>
                  <a:pt x="1859" y="110"/>
                </a:lnTo>
                <a:lnTo>
                  <a:pt x="1872" y="128"/>
                </a:lnTo>
                <a:lnTo>
                  <a:pt x="1882" y="149"/>
                </a:lnTo>
                <a:lnTo>
                  <a:pt x="1890" y="172"/>
                </a:lnTo>
                <a:lnTo>
                  <a:pt x="1896" y="195"/>
                </a:lnTo>
                <a:lnTo>
                  <a:pt x="1899" y="220"/>
                </a:lnTo>
                <a:lnTo>
                  <a:pt x="1902" y="246"/>
                </a:lnTo>
                <a:lnTo>
                  <a:pt x="1902" y="272"/>
                </a:lnTo>
                <a:lnTo>
                  <a:pt x="1901" y="308"/>
                </a:lnTo>
                <a:lnTo>
                  <a:pt x="1896" y="348"/>
                </a:lnTo>
                <a:lnTo>
                  <a:pt x="1890" y="391"/>
                </a:lnTo>
                <a:lnTo>
                  <a:pt x="1881" y="437"/>
                </a:lnTo>
                <a:lnTo>
                  <a:pt x="1870" y="484"/>
                </a:lnTo>
                <a:lnTo>
                  <a:pt x="1857" y="534"/>
                </a:lnTo>
                <a:lnTo>
                  <a:pt x="1844" y="584"/>
                </a:lnTo>
                <a:lnTo>
                  <a:pt x="1830" y="634"/>
                </a:lnTo>
                <a:lnTo>
                  <a:pt x="1815" y="683"/>
                </a:lnTo>
                <a:lnTo>
                  <a:pt x="1799" y="732"/>
                </a:lnTo>
                <a:lnTo>
                  <a:pt x="1784" y="779"/>
                </a:lnTo>
                <a:lnTo>
                  <a:pt x="1769" y="823"/>
                </a:lnTo>
                <a:lnTo>
                  <a:pt x="1754" y="865"/>
                </a:lnTo>
                <a:lnTo>
                  <a:pt x="1741" y="903"/>
                </a:lnTo>
                <a:lnTo>
                  <a:pt x="1729" y="937"/>
                </a:lnTo>
                <a:lnTo>
                  <a:pt x="1719" y="965"/>
                </a:lnTo>
                <a:lnTo>
                  <a:pt x="1711" y="990"/>
                </a:lnTo>
                <a:lnTo>
                  <a:pt x="1704" y="1011"/>
                </a:lnTo>
                <a:lnTo>
                  <a:pt x="1699" y="1033"/>
                </a:lnTo>
                <a:lnTo>
                  <a:pt x="1695" y="1054"/>
                </a:lnTo>
                <a:lnTo>
                  <a:pt x="1693" y="1075"/>
                </a:lnTo>
                <a:lnTo>
                  <a:pt x="1693" y="1099"/>
                </a:lnTo>
                <a:lnTo>
                  <a:pt x="1696" y="1140"/>
                </a:lnTo>
                <a:lnTo>
                  <a:pt x="1704" y="1178"/>
                </a:lnTo>
                <a:lnTo>
                  <a:pt x="1718" y="1214"/>
                </a:lnTo>
                <a:lnTo>
                  <a:pt x="1736" y="1245"/>
                </a:lnTo>
                <a:lnTo>
                  <a:pt x="1758" y="1273"/>
                </a:lnTo>
                <a:lnTo>
                  <a:pt x="1785" y="1297"/>
                </a:lnTo>
                <a:lnTo>
                  <a:pt x="1815" y="1316"/>
                </a:lnTo>
                <a:lnTo>
                  <a:pt x="1848" y="1331"/>
                </a:lnTo>
                <a:lnTo>
                  <a:pt x="1884" y="1339"/>
                </a:lnTo>
                <a:lnTo>
                  <a:pt x="1922" y="1342"/>
                </a:lnTo>
                <a:lnTo>
                  <a:pt x="1958" y="1339"/>
                </a:lnTo>
                <a:lnTo>
                  <a:pt x="1992" y="1332"/>
                </a:lnTo>
                <a:lnTo>
                  <a:pt x="2025" y="1319"/>
                </a:lnTo>
                <a:lnTo>
                  <a:pt x="2055" y="1301"/>
                </a:lnTo>
                <a:lnTo>
                  <a:pt x="2083" y="1281"/>
                </a:lnTo>
                <a:lnTo>
                  <a:pt x="2109" y="1256"/>
                </a:lnTo>
                <a:lnTo>
                  <a:pt x="2134" y="1230"/>
                </a:lnTo>
                <a:lnTo>
                  <a:pt x="2156" y="1201"/>
                </a:lnTo>
                <a:lnTo>
                  <a:pt x="2176" y="1170"/>
                </a:lnTo>
                <a:lnTo>
                  <a:pt x="2195" y="1139"/>
                </a:lnTo>
                <a:lnTo>
                  <a:pt x="2211" y="1108"/>
                </a:lnTo>
                <a:lnTo>
                  <a:pt x="2226" y="1075"/>
                </a:lnTo>
                <a:lnTo>
                  <a:pt x="2240" y="1045"/>
                </a:lnTo>
                <a:lnTo>
                  <a:pt x="2251" y="1015"/>
                </a:lnTo>
                <a:lnTo>
                  <a:pt x="2261" y="986"/>
                </a:lnTo>
                <a:lnTo>
                  <a:pt x="2269" y="962"/>
                </a:lnTo>
                <a:lnTo>
                  <a:pt x="2276" y="939"/>
                </a:lnTo>
                <a:lnTo>
                  <a:pt x="2281" y="918"/>
                </a:lnTo>
                <a:lnTo>
                  <a:pt x="2284" y="903"/>
                </a:lnTo>
                <a:lnTo>
                  <a:pt x="2287" y="892"/>
                </a:lnTo>
                <a:lnTo>
                  <a:pt x="2287" y="886"/>
                </a:lnTo>
                <a:lnTo>
                  <a:pt x="2286" y="875"/>
                </a:lnTo>
                <a:lnTo>
                  <a:pt x="2282" y="867"/>
                </a:lnTo>
                <a:lnTo>
                  <a:pt x="2277" y="862"/>
                </a:lnTo>
                <a:lnTo>
                  <a:pt x="2271" y="859"/>
                </a:lnTo>
                <a:lnTo>
                  <a:pt x="2265" y="857"/>
                </a:lnTo>
                <a:lnTo>
                  <a:pt x="2254" y="857"/>
                </a:lnTo>
                <a:lnTo>
                  <a:pt x="2243" y="858"/>
                </a:lnTo>
                <a:lnTo>
                  <a:pt x="2234" y="861"/>
                </a:lnTo>
                <a:lnTo>
                  <a:pt x="2228" y="866"/>
                </a:lnTo>
                <a:lnTo>
                  <a:pt x="2223" y="876"/>
                </a:lnTo>
                <a:lnTo>
                  <a:pt x="2218" y="890"/>
                </a:lnTo>
                <a:lnTo>
                  <a:pt x="2212" y="910"/>
                </a:lnTo>
                <a:lnTo>
                  <a:pt x="2203" y="944"/>
                </a:lnTo>
                <a:lnTo>
                  <a:pt x="2192" y="980"/>
                </a:lnTo>
                <a:lnTo>
                  <a:pt x="2178" y="1016"/>
                </a:lnTo>
                <a:lnTo>
                  <a:pt x="2164" y="1051"/>
                </a:lnTo>
                <a:lnTo>
                  <a:pt x="2149" y="1086"/>
                </a:lnTo>
                <a:lnTo>
                  <a:pt x="2131" y="1121"/>
                </a:lnTo>
                <a:lnTo>
                  <a:pt x="2112" y="1152"/>
                </a:lnTo>
                <a:lnTo>
                  <a:pt x="2091" y="1182"/>
                </a:lnTo>
                <a:lnTo>
                  <a:pt x="2068" y="1209"/>
                </a:lnTo>
                <a:lnTo>
                  <a:pt x="2044" y="1232"/>
                </a:lnTo>
                <a:lnTo>
                  <a:pt x="2017" y="1250"/>
                </a:lnTo>
                <a:lnTo>
                  <a:pt x="1990" y="1266"/>
                </a:lnTo>
                <a:lnTo>
                  <a:pt x="1959" y="1274"/>
                </a:lnTo>
                <a:lnTo>
                  <a:pt x="1928" y="1278"/>
                </a:lnTo>
                <a:lnTo>
                  <a:pt x="1909" y="1275"/>
                </a:lnTo>
                <a:lnTo>
                  <a:pt x="1894" y="1270"/>
                </a:lnTo>
                <a:lnTo>
                  <a:pt x="1881" y="1260"/>
                </a:lnTo>
                <a:lnTo>
                  <a:pt x="1872" y="1247"/>
                </a:lnTo>
                <a:lnTo>
                  <a:pt x="1865" y="1229"/>
                </a:lnTo>
                <a:lnTo>
                  <a:pt x="1861" y="1206"/>
                </a:lnTo>
                <a:lnTo>
                  <a:pt x="1860" y="1179"/>
                </a:lnTo>
                <a:lnTo>
                  <a:pt x="1863" y="1135"/>
                </a:lnTo>
                <a:lnTo>
                  <a:pt x="1871" y="1092"/>
                </a:lnTo>
                <a:lnTo>
                  <a:pt x="1882" y="1050"/>
                </a:lnTo>
                <a:lnTo>
                  <a:pt x="1896" y="1009"/>
                </a:lnTo>
                <a:lnTo>
                  <a:pt x="1910" y="969"/>
                </a:lnTo>
                <a:lnTo>
                  <a:pt x="1922" y="936"/>
                </a:lnTo>
                <a:lnTo>
                  <a:pt x="1935" y="899"/>
                </a:lnTo>
                <a:lnTo>
                  <a:pt x="1949" y="859"/>
                </a:lnTo>
                <a:lnTo>
                  <a:pt x="1963" y="814"/>
                </a:lnTo>
                <a:lnTo>
                  <a:pt x="1979" y="769"/>
                </a:lnTo>
                <a:lnTo>
                  <a:pt x="1994" y="721"/>
                </a:lnTo>
                <a:lnTo>
                  <a:pt x="2037" y="575"/>
                </a:lnTo>
                <a:lnTo>
                  <a:pt x="2049" y="527"/>
                </a:lnTo>
                <a:lnTo>
                  <a:pt x="2059" y="480"/>
                </a:lnTo>
                <a:lnTo>
                  <a:pt x="2068" y="435"/>
                </a:lnTo>
                <a:lnTo>
                  <a:pt x="2075" y="392"/>
                </a:lnTo>
                <a:lnTo>
                  <a:pt x="2080" y="352"/>
                </a:lnTo>
                <a:lnTo>
                  <a:pt x="2082" y="317"/>
                </a:lnTo>
                <a:lnTo>
                  <a:pt x="2080" y="273"/>
                </a:lnTo>
                <a:lnTo>
                  <a:pt x="2073" y="233"/>
                </a:lnTo>
                <a:lnTo>
                  <a:pt x="2063" y="195"/>
                </a:lnTo>
                <a:lnTo>
                  <a:pt x="2050" y="160"/>
                </a:lnTo>
                <a:lnTo>
                  <a:pt x="2033" y="128"/>
                </a:lnTo>
                <a:lnTo>
                  <a:pt x="2011" y="99"/>
                </a:lnTo>
                <a:lnTo>
                  <a:pt x="1986" y="73"/>
                </a:lnTo>
                <a:lnTo>
                  <a:pt x="1957" y="52"/>
                </a:lnTo>
                <a:lnTo>
                  <a:pt x="1926" y="33"/>
                </a:lnTo>
                <a:lnTo>
                  <a:pt x="1889" y="19"/>
                </a:lnTo>
                <a:lnTo>
                  <a:pt x="1849" y="8"/>
                </a:lnTo>
                <a:lnTo>
                  <a:pt x="1806" y="2"/>
                </a:lnTo>
                <a:lnTo>
                  <a:pt x="1759" y="0"/>
                </a:lnTo>
                <a:lnTo>
                  <a:pt x="1709" y="2"/>
                </a:lnTo>
                <a:lnTo>
                  <a:pt x="1661" y="10"/>
                </a:lnTo>
                <a:lnTo>
                  <a:pt x="1615" y="22"/>
                </a:lnTo>
                <a:lnTo>
                  <a:pt x="1572" y="40"/>
                </a:lnTo>
                <a:lnTo>
                  <a:pt x="1531" y="60"/>
                </a:lnTo>
                <a:lnTo>
                  <a:pt x="1492" y="84"/>
                </a:lnTo>
                <a:lnTo>
                  <a:pt x="1457" y="112"/>
                </a:lnTo>
                <a:lnTo>
                  <a:pt x="1422" y="142"/>
                </a:lnTo>
                <a:lnTo>
                  <a:pt x="1390" y="176"/>
                </a:lnTo>
                <a:lnTo>
                  <a:pt x="1360" y="212"/>
                </a:lnTo>
                <a:lnTo>
                  <a:pt x="1331" y="248"/>
                </a:lnTo>
                <a:lnTo>
                  <a:pt x="1305" y="287"/>
                </a:lnTo>
                <a:lnTo>
                  <a:pt x="1304" y="272"/>
                </a:lnTo>
                <a:lnTo>
                  <a:pt x="1302" y="254"/>
                </a:lnTo>
                <a:lnTo>
                  <a:pt x="1298" y="231"/>
                </a:lnTo>
                <a:lnTo>
                  <a:pt x="1292" y="207"/>
                </a:lnTo>
                <a:lnTo>
                  <a:pt x="1283" y="181"/>
                </a:lnTo>
                <a:lnTo>
                  <a:pt x="1272" y="154"/>
                </a:lnTo>
                <a:lnTo>
                  <a:pt x="1258" y="127"/>
                </a:lnTo>
                <a:lnTo>
                  <a:pt x="1239" y="101"/>
                </a:lnTo>
                <a:lnTo>
                  <a:pt x="1215" y="76"/>
                </a:lnTo>
                <a:lnTo>
                  <a:pt x="1185" y="53"/>
                </a:lnTo>
                <a:lnTo>
                  <a:pt x="1152" y="34"/>
                </a:lnTo>
                <a:lnTo>
                  <a:pt x="1118" y="20"/>
                </a:lnTo>
                <a:lnTo>
                  <a:pt x="1084" y="10"/>
                </a:lnTo>
                <a:lnTo>
                  <a:pt x="1050" y="4"/>
                </a:lnTo>
                <a:lnTo>
                  <a:pt x="1017" y="1"/>
                </a:lnTo>
                <a:lnTo>
                  <a:pt x="987" y="0"/>
                </a:lnTo>
                <a:lnTo>
                  <a:pt x="938" y="2"/>
                </a:lnTo>
                <a:lnTo>
                  <a:pt x="892" y="9"/>
                </a:lnTo>
                <a:lnTo>
                  <a:pt x="849" y="20"/>
                </a:lnTo>
                <a:lnTo>
                  <a:pt x="809" y="34"/>
                </a:lnTo>
                <a:lnTo>
                  <a:pt x="773" y="52"/>
                </a:lnTo>
                <a:lnTo>
                  <a:pt x="738" y="71"/>
                </a:lnTo>
                <a:lnTo>
                  <a:pt x="707" y="92"/>
                </a:lnTo>
                <a:lnTo>
                  <a:pt x="678" y="114"/>
                </a:lnTo>
                <a:lnTo>
                  <a:pt x="652" y="137"/>
                </a:lnTo>
                <a:lnTo>
                  <a:pt x="629" y="161"/>
                </a:lnTo>
                <a:lnTo>
                  <a:pt x="609" y="182"/>
                </a:lnTo>
                <a:lnTo>
                  <a:pt x="590" y="204"/>
                </a:lnTo>
                <a:lnTo>
                  <a:pt x="575" y="225"/>
                </a:lnTo>
                <a:lnTo>
                  <a:pt x="562" y="242"/>
                </a:lnTo>
                <a:lnTo>
                  <a:pt x="551" y="257"/>
                </a:lnTo>
                <a:lnTo>
                  <a:pt x="545" y="217"/>
                </a:lnTo>
                <a:lnTo>
                  <a:pt x="535" y="179"/>
                </a:lnTo>
                <a:lnTo>
                  <a:pt x="522" y="146"/>
                </a:lnTo>
                <a:lnTo>
                  <a:pt x="506" y="115"/>
                </a:lnTo>
                <a:lnTo>
                  <a:pt x="486" y="88"/>
                </a:lnTo>
                <a:lnTo>
                  <a:pt x="464" y="66"/>
                </a:lnTo>
                <a:lnTo>
                  <a:pt x="439" y="45"/>
                </a:lnTo>
                <a:lnTo>
                  <a:pt x="413" y="29"/>
                </a:lnTo>
                <a:lnTo>
                  <a:pt x="385" y="16"/>
                </a:lnTo>
                <a:lnTo>
                  <a:pt x="356" y="7"/>
                </a:lnTo>
                <a:lnTo>
                  <a:pt x="325" y="2"/>
                </a:lnTo>
                <a:lnTo>
                  <a:pt x="294" y="0"/>
                </a:lnTo>
                <a:lnTo>
                  <a:pt x="263" y="2"/>
                </a:lnTo>
                <a:lnTo>
                  <a:pt x="236" y="8"/>
                </a:lnTo>
                <a:lnTo>
                  <a:pt x="211" y="18"/>
                </a:lnTo>
                <a:lnTo>
                  <a:pt x="189" y="32"/>
                </a:lnTo>
                <a:lnTo>
                  <a:pt x="169" y="47"/>
                </a:lnTo>
                <a:lnTo>
                  <a:pt x="152" y="65"/>
                </a:lnTo>
                <a:lnTo>
                  <a:pt x="137" y="82"/>
                </a:lnTo>
                <a:lnTo>
                  <a:pt x="123" y="101"/>
                </a:lnTo>
                <a:lnTo>
                  <a:pt x="112" y="120"/>
                </a:lnTo>
                <a:lnTo>
                  <a:pt x="102" y="138"/>
                </a:lnTo>
                <a:lnTo>
                  <a:pt x="94" y="154"/>
                </a:lnTo>
                <a:lnTo>
                  <a:pt x="87" y="168"/>
                </a:lnTo>
                <a:lnTo>
                  <a:pt x="75" y="195"/>
                </a:lnTo>
                <a:lnTo>
                  <a:pt x="63" y="225"/>
                </a:lnTo>
                <a:lnTo>
                  <a:pt x="52" y="256"/>
                </a:lnTo>
                <a:lnTo>
                  <a:pt x="42" y="287"/>
                </a:lnTo>
                <a:lnTo>
                  <a:pt x="33" y="318"/>
                </a:lnTo>
                <a:lnTo>
                  <a:pt x="25" y="348"/>
                </a:lnTo>
                <a:lnTo>
                  <a:pt x="17" y="376"/>
                </a:lnTo>
                <a:lnTo>
                  <a:pt x="11" y="401"/>
                </a:lnTo>
                <a:lnTo>
                  <a:pt x="7" y="422"/>
                </a:lnTo>
                <a:lnTo>
                  <a:pt x="3" y="439"/>
                </a:lnTo>
                <a:lnTo>
                  <a:pt x="1" y="451"/>
                </a:lnTo>
                <a:lnTo>
                  <a:pt x="0" y="456"/>
                </a:lnTo>
                <a:lnTo>
                  <a:pt x="2" y="467"/>
                </a:lnTo>
                <a:lnTo>
                  <a:pt x="6" y="475"/>
                </a:lnTo>
                <a:lnTo>
                  <a:pt x="12" y="480"/>
                </a:lnTo>
                <a:lnTo>
                  <a:pt x="18" y="483"/>
                </a:lnTo>
                <a:lnTo>
                  <a:pt x="25" y="485"/>
                </a:lnTo>
                <a:lnTo>
                  <a:pt x="43" y="485"/>
                </a:lnTo>
                <a:lnTo>
                  <a:pt x="51" y="484"/>
                </a:lnTo>
                <a:lnTo>
                  <a:pt x="57" y="481"/>
                </a:lnTo>
                <a:lnTo>
                  <a:pt x="62" y="476"/>
                </a:lnTo>
                <a:lnTo>
                  <a:pt x="66" y="468"/>
                </a:lnTo>
                <a:lnTo>
                  <a:pt x="71" y="456"/>
                </a:lnTo>
                <a:lnTo>
                  <a:pt x="76" y="439"/>
                </a:lnTo>
                <a:lnTo>
                  <a:pt x="82" y="417"/>
                </a:lnTo>
                <a:lnTo>
                  <a:pt x="94" y="366"/>
                </a:lnTo>
                <a:lnTo>
                  <a:pt x="106" y="318"/>
                </a:lnTo>
                <a:lnTo>
                  <a:pt x="119" y="273"/>
                </a:lnTo>
                <a:lnTo>
                  <a:pt x="134" y="232"/>
                </a:lnTo>
                <a:lnTo>
                  <a:pt x="148" y="195"/>
                </a:lnTo>
                <a:lnTo>
                  <a:pt x="163" y="162"/>
                </a:lnTo>
                <a:lnTo>
                  <a:pt x="181" y="134"/>
                </a:lnTo>
                <a:lnTo>
                  <a:pt x="199" y="110"/>
                </a:lnTo>
                <a:lnTo>
                  <a:pt x="218" y="91"/>
                </a:lnTo>
                <a:lnTo>
                  <a:pt x="239" y="76"/>
                </a:lnTo>
                <a:lnTo>
                  <a:pt x="261" y="68"/>
                </a:lnTo>
                <a:lnTo>
                  <a:pt x="286" y="65"/>
                </a:lnTo>
                <a:lnTo>
                  <a:pt x="299" y="66"/>
                </a:lnTo>
                <a:lnTo>
                  <a:pt x="312" y="68"/>
                </a:lnTo>
                <a:lnTo>
                  <a:pt x="324" y="73"/>
                </a:lnTo>
                <a:lnTo>
                  <a:pt x="335" y="81"/>
                </a:lnTo>
                <a:lnTo>
                  <a:pt x="346" y="91"/>
                </a:lnTo>
                <a:lnTo>
                  <a:pt x="355" y="105"/>
                </a:lnTo>
                <a:lnTo>
                  <a:pt x="362" y="122"/>
                </a:lnTo>
                <a:lnTo>
                  <a:pt x="367" y="144"/>
                </a:lnTo>
                <a:lnTo>
                  <a:pt x="371" y="171"/>
                </a:lnTo>
                <a:lnTo>
                  <a:pt x="372" y="201"/>
                </a:lnTo>
                <a:lnTo>
                  <a:pt x="372" y="217"/>
                </a:lnTo>
                <a:lnTo>
                  <a:pt x="371" y="233"/>
                </a:lnTo>
                <a:lnTo>
                  <a:pt x="370" y="248"/>
                </a:lnTo>
                <a:lnTo>
                  <a:pt x="368" y="265"/>
                </a:lnTo>
                <a:lnTo>
                  <a:pt x="365" y="282"/>
                </a:lnTo>
                <a:lnTo>
                  <a:pt x="361" y="302"/>
                </a:lnTo>
                <a:lnTo>
                  <a:pt x="357" y="323"/>
                </a:lnTo>
                <a:lnTo>
                  <a:pt x="351" y="348"/>
                </a:lnTo>
                <a:lnTo>
                  <a:pt x="345" y="377"/>
                </a:lnTo>
                <a:lnTo>
                  <a:pt x="337" y="411"/>
                </a:lnTo>
                <a:lnTo>
                  <a:pt x="327" y="450"/>
                </a:lnTo>
                <a:lnTo>
                  <a:pt x="165" y="1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28" name="TextBox 101"/>
          <p:cNvSpPr txBox="1">
            <a:spLocks noChangeArrowheads="1"/>
          </p:cNvSpPr>
          <p:nvPr/>
        </p:nvSpPr>
        <p:spPr bwMode="auto">
          <a:xfrm>
            <a:off x="3609976" y="4846638"/>
            <a:ext cx="6335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/>
              <a:t>TPS</a:t>
            </a:r>
          </a:p>
        </p:txBody>
      </p:sp>
      <p:grpSp>
        <p:nvGrpSpPr>
          <p:cNvPr id="5" name="Group 87"/>
          <p:cNvGrpSpPr>
            <a:grpSpLocks/>
          </p:cNvGrpSpPr>
          <p:nvPr/>
        </p:nvGrpSpPr>
        <p:grpSpPr bwMode="auto">
          <a:xfrm>
            <a:off x="6896100" y="4694238"/>
            <a:ext cx="2495550" cy="1935162"/>
            <a:chOff x="3384" y="2957"/>
            <a:chExt cx="1572" cy="1219"/>
          </a:xfrm>
        </p:grpSpPr>
        <p:sp>
          <p:nvSpPr>
            <p:cNvPr id="59430" name="Down Arrow 149"/>
            <p:cNvSpPr>
              <a:spLocks noChangeArrowheads="1"/>
            </p:cNvSpPr>
            <p:nvPr/>
          </p:nvSpPr>
          <p:spPr bwMode="auto">
            <a:xfrm rot="-5400000">
              <a:off x="3512" y="3808"/>
              <a:ext cx="192" cy="448"/>
            </a:xfrm>
            <a:prstGeom prst="downArrow">
              <a:avLst>
                <a:gd name="adj1" fmla="val 50000"/>
                <a:gd name="adj2" fmla="val 50005"/>
              </a:avLst>
            </a:prstGeom>
            <a:solidFill>
              <a:srgbClr val="F79646"/>
            </a:solidFill>
            <a:ln w="25400">
              <a:solidFill>
                <a:srgbClr val="B66D31"/>
              </a:solidFill>
              <a:miter lim="800000"/>
              <a:headEnd/>
              <a:tailEnd/>
            </a:ln>
          </p:spPr>
          <p:txBody>
            <a:bodyPr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9431" name="Picture 9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00008F"/>
                </a:clrFrom>
                <a:clrTo>
                  <a:srgbClr val="00008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0" t="22125" r="22841" b="11429"/>
            <a:stretch>
              <a:fillRect/>
            </a:stretch>
          </p:blipFill>
          <p:spPr bwMode="auto">
            <a:xfrm>
              <a:off x="3743" y="2957"/>
              <a:ext cx="1213" cy="1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32" name="Freeform 6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3462" y="3648"/>
              <a:ext cx="234" cy="246"/>
            </a:xfrm>
            <a:custGeom>
              <a:avLst/>
              <a:gdLst>
                <a:gd name="T0" fmla="*/ 0 w 1957"/>
                <a:gd name="T1" fmla="*/ 0 h 2061"/>
                <a:gd name="T2" fmla="*/ 0 w 1957"/>
                <a:gd name="T3" fmla="*/ 0 h 2061"/>
                <a:gd name="T4" fmla="*/ 0 w 1957"/>
                <a:gd name="T5" fmla="*/ 0 h 2061"/>
                <a:gd name="T6" fmla="*/ 0 w 1957"/>
                <a:gd name="T7" fmla="*/ 0 h 2061"/>
                <a:gd name="T8" fmla="*/ 0 w 1957"/>
                <a:gd name="T9" fmla="*/ 0 h 2061"/>
                <a:gd name="T10" fmla="*/ 0 w 1957"/>
                <a:gd name="T11" fmla="*/ 0 h 2061"/>
                <a:gd name="T12" fmla="*/ 0 w 1957"/>
                <a:gd name="T13" fmla="*/ 0 h 2061"/>
                <a:gd name="T14" fmla="*/ 0 w 1957"/>
                <a:gd name="T15" fmla="*/ 0 h 2061"/>
                <a:gd name="T16" fmla="*/ 0 w 1957"/>
                <a:gd name="T17" fmla="*/ 0 h 2061"/>
                <a:gd name="T18" fmla="*/ 0 w 1957"/>
                <a:gd name="T19" fmla="*/ 0 h 2061"/>
                <a:gd name="T20" fmla="*/ 0 w 1957"/>
                <a:gd name="T21" fmla="*/ 0 h 2061"/>
                <a:gd name="T22" fmla="*/ 0 w 1957"/>
                <a:gd name="T23" fmla="*/ 0 h 2061"/>
                <a:gd name="T24" fmla="*/ 0 w 1957"/>
                <a:gd name="T25" fmla="*/ 0 h 2061"/>
                <a:gd name="T26" fmla="*/ 0 w 1957"/>
                <a:gd name="T27" fmla="*/ 0 h 2061"/>
                <a:gd name="T28" fmla="*/ 0 w 1957"/>
                <a:gd name="T29" fmla="*/ 0 h 2061"/>
                <a:gd name="T30" fmla="*/ 0 w 1957"/>
                <a:gd name="T31" fmla="*/ 0 h 2061"/>
                <a:gd name="T32" fmla="*/ 0 w 1957"/>
                <a:gd name="T33" fmla="*/ 0 h 2061"/>
                <a:gd name="T34" fmla="*/ 0 w 1957"/>
                <a:gd name="T35" fmla="*/ 0 h 2061"/>
                <a:gd name="T36" fmla="*/ 0 w 1957"/>
                <a:gd name="T37" fmla="*/ 0 h 2061"/>
                <a:gd name="T38" fmla="*/ 0 w 1957"/>
                <a:gd name="T39" fmla="*/ 0 h 2061"/>
                <a:gd name="T40" fmla="*/ 0 w 1957"/>
                <a:gd name="T41" fmla="*/ 0 h 2061"/>
                <a:gd name="T42" fmla="*/ 0 w 1957"/>
                <a:gd name="T43" fmla="*/ 0 h 2061"/>
                <a:gd name="T44" fmla="*/ 0 w 1957"/>
                <a:gd name="T45" fmla="*/ 0 h 2061"/>
                <a:gd name="T46" fmla="*/ 0 w 1957"/>
                <a:gd name="T47" fmla="*/ 0 h 2061"/>
                <a:gd name="T48" fmla="*/ 0 w 1957"/>
                <a:gd name="T49" fmla="*/ 0 h 2061"/>
                <a:gd name="T50" fmla="*/ 0 w 1957"/>
                <a:gd name="T51" fmla="*/ 0 h 2061"/>
                <a:gd name="T52" fmla="*/ 0 w 1957"/>
                <a:gd name="T53" fmla="*/ 0 h 2061"/>
                <a:gd name="T54" fmla="*/ 0 w 1957"/>
                <a:gd name="T55" fmla="*/ 0 h 2061"/>
                <a:gd name="T56" fmla="*/ 0 w 1957"/>
                <a:gd name="T57" fmla="*/ 0 h 2061"/>
                <a:gd name="T58" fmla="*/ 0 w 1957"/>
                <a:gd name="T59" fmla="*/ 0 h 2061"/>
                <a:gd name="T60" fmla="*/ 0 w 1957"/>
                <a:gd name="T61" fmla="*/ 0 h 2061"/>
                <a:gd name="T62" fmla="*/ 0 w 1957"/>
                <a:gd name="T63" fmla="*/ 0 h 2061"/>
                <a:gd name="T64" fmla="*/ 0 w 1957"/>
                <a:gd name="T65" fmla="*/ 0 h 2061"/>
                <a:gd name="T66" fmla="*/ 0 w 1957"/>
                <a:gd name="T67" fmla="*/ 0 h 2061"/>
                <a:gd name="T68" fmla="*/ 0 w 1957"/>
                <a:gd name="T69" fmla="*/ 0 h 2061"/>
                <a:gd name="T70" fmla="*/ 0 w 1957"/>
                <a:gd name="T71" fmla="*/ 0 h 2061"/>
                <a:gd name="T72" fmla="*/ 0 w 1957"/>
                <a:gd name="T73" fmla="*/ 0 h 2061"/>
                <a:gd name="T74" fmla="*/ 0 w 1957"/>
                <a:gd name="T75" fmla="*/ 0 h 2061"/>
                <a:gd name="T76" fmla="*/ 0 w 1957"/>
                <a:gd name="T77" fmla="*/ 0 h 2061"/>
                <a:gd name="T78" fmla="*/ 0 w 1957"/>
                <a:gd name="T79" fmla="*/ 0 h 2061"/>
                <a:gd name="T80" fmla="*/ 0 w 1957"/>
                <a:gd name="T81" fmla="*/ 0 h 2061"/>
                <a:gd name="T82" fmla="*/ 0 w 1957"/>
                <a:gd name="T83" fmla="*/ 0 h 2061"/>
                <a:gd name="T84" fmla="*/ 0 w 1957"/>
                <a:gd name="T85" fmla="*/ 0 h 2061"/>
                <a:gd name="T86" fmla="*/ 0 w 1957"/>
                <a:gd name="T87" fmla="*/ 0 h 2061"/>
                <a:gd name="T88" fmla="*/ 0 w 1957"/>
                <a:gd name="T89" fmla="*/ 0 h 2061"/>
                <a:gd name="T90" fmla="*/ 0 w 1957"/>
                <a:gd name="T91" fmla="*/ 0 h 2061"/>
                <a:gd name="T92" fmla="*/ 0 w 1957"/>
                <a:gd name="T93" fmla="*/ 0 h 2061"/>
                <a:gd name="T94" fmla="*/ 0 w 1957"/>
                <a:gd name="T95" fmla="*/ 0 h 2061"/>
                <a:gd name="T96" fmla="*/ 0 w 1957"/>
                <a:gd name="T97" fmla="*/ 0 h 2061"/>
                <a:gd name="T98" fmla="*/ 0 w 1957"/>
                <a:gd name="T99" fmla="*/ 0 h 2061"/>
                <a:gd name="T100" fmla="*/ 0 w 1957"/>
                <a:gd name="T101" fmla="*/ 0 h 2061"/>
                <a:gd name="T102" fmla="*/ 0 w 1957"/>
                <a:gd name="T103" fmla="*/ 0 h 2061"/>
                <a:gd name="T104" fmla="*/ 0 w 1957"/>
                <a:gd name="T105" fmla="*/ 0 h 2061"/>
                <a:gd name="T106" fmla="*/ 0 w 1957"/>
                <a:gd name="T107" fmla="*/ 0 h 2061"/>
                <a:gd name="T108" fmla="*/ 0 w 1957"/>
                <a:gd name="T109" fmla="*/ 0 h 2061"/>
                <a:gd name="T110" fmla="*/ 0 w 1957"/>
                <a:gd name="T111" fmla="*/ 0 h 2061"/>
                <a:gd name="T112" fmla="*/ 0 w 1957"/>
                <a:gd name="T113" fmla="*/ 0 h 20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57"/>
                <a:gd name="T172" fmla="*/ 0 h 2061"/>
                <a:gd name="T173" fmla="*/ 1957 w 1957"/>
                <a:gd name="T174" fmla="*/ 2061 h 20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57" h="2061">
                  <a:moveTo>
                    <a:pt x="1957" y="28"/>
                  </a:moveTo>
                  <a:lnTo>
                    <a:pt x="1957" y="23"/>
                  </a:lnTo>
                  <a:lnTo>
                    <a:pt x="1955" y="17"/>
                  </a:lnTo>
                  <a:lnTo>
                    <a:pt x="1951" y="11"/>
                  </a:lnTo>
                  <a:lnTo>
                    <a:pt x="1946" y="5"/>
                  </a:lnTo>
                  <a:lnTo>
                    <a:pt x="1937" y="1"/>
                  </a:lnTo>
                  <a:lnTo>
                    <a:pt x="1927" y="0"/>
                  </a:lnTo>
                  <a:lnTo>
                    <a:pt x="1924" y="0"/>
                  </a:lnTo>
                  <a:lnTo>
                    <a:pt x="1921" y="1"/>
                  </a:lnTo>
                  <a:lnTo>
                    <a:pt x="1917" y="3"/>
                  </a:lnTo>
                  <a:lnTo>
                    <a:pt x="1912" y="7"/>
                  </a:lnTo>
                  <a:lnTo>
                    <a:pt x="1905" y="13"/>
                  </a:lnTo>
                  <a:lnTo>
                    <a:pt x="1897" y="21"/>
                  </a:lnTo>
                  <a:lnTo>
                    <a:pt x="1886" y="34"/>
                  </a:lnTo>
                  <a:lnTo>
                    <a:pt x="1693" y="252"/>
                  </a:lnTo>
                  <a:lnTo>
                    <a:pt x="1688" y="243"/>
                  </a:lnTo>
                  <a:lnTo>
                    <a:pt x="1681" y="233"/>
                  </a:lnTo>
                  <a:lnTo>
                    <a:pt x="1672" y="220"/>
                  </a:lnTo>
                  <a:lnTo>
                    <a:pt x="1661" y="205"/>
                  </a:lnTo>
                  <a:lnTo>
                    <a:pt x="1647" y="188"/>
                  </a:lnTo>
                  <a:lnTo>
                    <a:pt x="1631" y="169"/>
                  </a:lnTo>
                  <a:lnTo>
                    <a:pt x="1613" y="150"/>
                  </a:lnTo>
                  <a:lnTo>
                    <a:pt x="1593" y="131"/>
                  </a:lnTo>
                  <a:lnTo>
                    <a:pt x="1569" y="111"/>
                  </a:lnTo>
                  <a:lnTo>
                    <a:pt x="1544" y="92"/>
                  </a:lnTo>
                  <a:lnTo>
                    <a:pt x="1515" y="74"/>
                  </a:lnTo>
                  <a:lnTo>
                    <a:pt x="1485" y="57"/>
                  </a:lnTo>
                  <a:lnTo>
                    <a:pt x="1451" y="40"/>
                  </a:lnTo>
                  <a:lnTo>
                    <a:pt x="1414" y="27"/>
                  </a:lnTo>
                  <a:lnTo>
                    <a:pt x="1373" y="16"/>
                  </a:lnTo>
                  <a:lnTo>
                    <a:pt x="1331" y="7"/>
                  </a:lnTo>
                  <a:lnTo>
                    <a:pt x="1285" y="2"/>
                  </a:lnTo>
                  <a:lnTo>
                    <a:pt x="1235" y="0"/>
                  </a:lnTo>
                  <a:lnTo>
                    <a:pt x="1158" y="3"/>
                  </a:lnTo>
                  <a:lnTo>
                    <a:pt x="1082" y="12"/>
                  </a:lnTo>
                  <a:lnTo>
                    <a:pt x="1005" y="28"/>
                  </a:lnTo>
                  <a:lnTo>
                    <a:pt x="931" y="49"/>
                  </a:lnTo>
                  <a:lnTo>
                    <a:pt x="856" y="76"/>
                  </a:lnTo>
                  <a:lnTo>
                    <a:pt x="783" y="108"/>
                  </a:lnTo>
                  <a:lnTo>
                    <a:pt x="711" y="145"/>
                  </a:lnTo>
                  <a:lnTo>
                    <a:pt x="642" y="187"/>
                  </a:lnTo>
                  <a:lnTo>
                    <a:pt x="575" y="232"/>
                  </a:lnTo>
                  <a:lnTo>
                    <a:pt x="509" y="283"/>
                  </a:lnTo>
                  <a:lnTo>
                    <a:pt x="447" y="337"/>
                  </a:lnTo>
                  <a:lnTo>
                    <a:pt x="388" y="395"/>
                  </a:lnTo>
                  <a:lnTo>
                    <a:pt x="331" y="457"/>
                  </a:lnTo>
                  <a:lnTo>
                    <a:pt x="279" y="521"/>
                  </a:lnTo>
                  <a:lnTo>
                    <a:pt x="229" y="589"/>
                  </a:lnTo>
                  <a:lnTo>
                    <a:pt x="184" y="659"/>
                  </a:lnTo>
                  <a:lnTo>
                    <a:pt x="143" y="731"/>
                  </a:lnTo>
                  <a:lnTo>
                    <a:pt x="107" y="806"/>
                  </a:lnTo>
                  <a:lnTo>
                    <a:pt x="76" y="882"/>
                  </a:lnTo>
                  <a:lnTo>
                    <a:pt x="49" y="961"/>
                  </a:lnTo>
                  <a:lnTo>
                    <a:pt x="29" y="1040"/>
                  </a:lnTo>
                  <a:lnTo>
                    <a:pt x="13" y="1121"/>
                  </a:lnTo>
                  <a:lnTo>
                    <a:pt x="4" y="1202"/>
                  </a:lnTo>
                  <a:lnTo>
                    <a:pt x="0" y="1284"/>
                  </a:lnTo>
                  <a:lnTo>
                    <a:pt x="3" y="1354"/>
                  </a:lnTo>
                  <a:lnTo>
                    <a:pt x="10" y="1420"/>
                  </a:lnTo>
                  <a:lnTo>
                    <a:pt x="22" y="1484"/>
                  </a:lnTo>
                  <a:lnTo>
                    <a:pt x="38" y="1544"/>
                  </a:lnTo>
                  <a:lnTo>
                    <a:pt x="58" y="1603"/>
                  </a:lnTo>
                  <a:lnTo>
                    <a:pt x="82" y="1658"/>
                  </a:lnTo>
                  <a:lnTo>
                    <a:pt x="110" y="1710"/>
                  </a:lnTo>
                  <a:lnTo>
                    <a:pt x="142" y="1760"/>
                  </a:lnTo>
                  <a:lnTo>
                    <a:pt x="177" y="1805"/>
                  </a:lnTo>
                  <a:lnTo>
                    <a:pt x="216" y="1848"/>
                  </a:lnTo>
                  <a:lnTo>
                    <a:pt x="258" y="1887"/>
                  </a:lnTo>
                  <a:lnTo>
                    <a:pt x="303" y="1923"/>
                  </a:lnTo>
                  <a:lnTo>
                    <a:pt x="350" y="1954"/>
                  </a:lnTo>
                  <a:lnTo>
                    <a:pt x="401" y="1982"/>
                  </a:lnTo>
                  <a:lnTo>
                    <a:pt x="453" y="2005"/>
                  </a:lnTo>
                  <a:lnTo>
                    <a:pt x="508" y="2025"/>
                  </a:lnTo>
                  <a:lnTo>
                    <a:pt x="566" y="2040"/>
                  </a:lnTo>
                  <a:lnTo>
                    <a:pt x="625" y="2052"/>
                  </a:lnTo>
                  <a:lnTo>
                    <a:pt x="685" y="2058"/>
                  </a:lnTo>
                  <a:lnTo>
                    <a:pt x="747" y="2061"/>
                  </a:lnTo>
                  <a:lnTo>
                    <a:pt x="812" y="2058"/>
                  </a:lnTo>
                  <a:lnTo>
                    <a:pt x="875" y="2051"/>
                  </a:lnTo>
                  <a:lnTo>
                    <a:pt x="936" y="2038"/>
                  </a:lnTo>
                  <a:lnTo>
                    <a:pt x="995" y="2021"/>
                  </a:lnTo>
                  <a:lnTo>
                    <a:pt x="1052" y="2000"/>
                  </a:lnTo>
                  <a:lnTo>
                    <a:pt x="1108" y="1976"/>
                  </a:lnTo>
                  <a:lnTo>
                    <a:pt x="1160" y="1948"/>
                  </a:lnTo>
                  <a:lnTo>
                    <a:pt x="1210" y="1918"/>
                  </a:lnTo>
                  <a:lnTo>
                    <a:pt x="1257" y="1886"/>
                  </a:lnTo>
                  <a:lnTo>
                    <a:pt x="1301" y="1853"/>
                  </a:lnTo>
                  <a:lnTo>
                    <a:pt x="1343" y="1817"/>
                  </a:lnTo>
                  <a:lnTo>
                    <a:pt x="1388" y="1774"/>
                  </a:lnTo>
                  <a:lnTo>
                    <a:pt x="1429" y="1729"/>
                  </a:lnTo>
                  <a:lnTo>
                    <a:pt x="1466" y="1686"/>
                  </a:lnTo>
                  <a:lnTo>
                    <a:pt x="1499" y="1643"/>
                  </a:lnTo>
                  <a:lnTo>
                    <a:pt x="1526" y="1600"/>
                  </a:lnTo>
                  <a:lnTo>
                    <a:pt x="1551" y="1559"/>
                  </a:lnTo>
                  <a:lnTo>
                    <a:pt x="1572" y="1521"/>
                  </a:lnTo>
                  <a:lnTo>
                    <a:pt x="1591" y="1484"/>
                  </a:lnTo>
                  <a:lnTo>
                    <a:pt x="1605" y="1449"/>
                  </a:lnTo>
                  <a:lnTo>
                    <a:pt x="1617" y="1418"/>
                  </a:lnTo>
                  <a:lnTo>
                    <a:pt x="1627" y="1391"/>
                  </a:lnTo>
                  <a:lnTo>
                    <a:pt x="1634" y="1367"/>
                  </a:lnTo>
                  <a:lnTo>
                    <a:pt x="1640" y="1348"/>
                  </a:lnTo>
                  <a:lnTo>
                    <a:pt x="1643" y="1333"/>
                  </a:lnTo>
                  <a:lnTo>
                    <a:pt x="1645" y="1322"/>
                  </a:lnTo>
                  <a:lnTo>
                    <a:pt x="1646" y="1318"/>
                  </a:lnTo>
                  <a:lnTo>
                    <a:pt x="1644" y="1308"/>
                  </a:lnTo>
                  <a:lnTo>
                    <a:pt x="1640" y="1300"/>
                  </a:lnTo>
                  <a:lnTo>
                    <a:pt x="1635" y="1295"/>
                  </a:lnTo>
                  <a:lnTo>
                    <a:pt x="1628" y="1292"/>
                  </a:lnTo>
                  <a:lnTo>
                    <a:pt x="1622" y="1291"/>
                  </a:lnTo>
                  <a:lnTo>
                    <a:pt x="1617" y="1290"/>
                  </a:lnTo>
                  <a:lnTo>
                    <a:pt x="1613" y="1290"/>
                  </a:lnTo>
                  <a:lnTo>
                    <a:pt x="1604" y="1291"/>
                  </a:lnTo>
                  <a:lnTo>
                    <a:pt x="1594" y="1293"/>
                  </a:lnTo>
                  <a:lnTo>
                    <a:pt x="1587" y="1299"/>
                  </a:lnTo>
                  <a:lnTo>
                    <a:pt x="1581" y="1306"/>
                  </a:lnTo>
                  <a:lnTo>
                    <a:pt x="1577" y="1318"/>
                  </a:lnTo>
                  <a:lnTo>
                    <a:pt x="1569" y="1341"/>
                  </a:lnTo>
                  <a:lnTo>
                    <a:pt x="1561" y="1369"/>
                  </a:lnTo>
                  <a:lnTo>
                    <a:pt x="1550" y="1400"/>
                  </a:lnTo>
                  <a:lnTo>
                    <a:pt x="1536" y="1434"/>
                  </a:lnTo>
                  <a:lnTo>
                    <a:pt x="1520" y="1472"/>
                  </a:lnTo>
                  <a:lnTo>
                    <a:pt x="1499" y="1511"/>
                  </a:lnTo>
                  <a:lnTo>
                    <a:pt x="1476" y="1553"/>
                  </a:lnTo>
                  <a:lnTo>
                    <a:pt x="1450" y="1595"/>
                  </a:lnTo>
                  <a:lnTo>
                    <a:pt x="1419" y="1638"/>
                  </a:lnTo>
                  <a:lnTo>
                    <a:pt x="1383" y="1682"/>
                  </a:lnTo>
                  <a:lnTo>
                    <a:pt x="1344" y="1725"/>
                  </a:lnTo>
                  <a:lnTo>
                    <a:pt x="1298" y="1766"/>
                  </a:lnTo>
                  <a:lnTo>
                    <a:pt x="1247" y="1807"/>
                  </a:lnTo>
                  <a:lnTo>
                    <a:pt x="1196" y="1842"/>
                  </a:lnTo>
                  <a:lnTo>
                    <a:pt x="1147" y="1873"/>
                  </a:lnTo>
                  <a:lnTo>
                    <a:pt x="1098" y="1898"/>
                  </a:lnTo>
                  <a:lnTo>
                    <a:pt x="1050" y="1920"/>
                  </a:lnTo>
                  <a:lnTo>
                    <a:pt x="1004" y="1937"/>
                  </a:lnTo>
                  <a:lnTo>
                    <a:pt x="959" y="1951"/>
                  </a:lnTo>
                  <a:lnTo>
                    <a:pt x="915" y="1961"/>
                  </a:lnTo>
                  <a:lnTo>
                    <a:pt x="873" y="1968"/>
                  </a:lnTo>
                  <a:lnTo>
                    <a:pt x="831" y="1972"/>
                  </a:lnTo>
                  <a:lnTo>
                    <a:pt x="791" y="1973"/>
                  </a:lnTo>
                  <a:lnTo>
                    <a:pt x="757" y="1972"/>
                  </a:lnTo>
                  <a:lnTo>
                    <a:pt x="723" y="1969"/>
                  </a:lnTo>
                  <a:lnTo>
                    <a:pt x="688" y="1965"/>
                  </a:lnTo>
                  <a:lnTo>
                    <a:pt x="654" y="1958"/>
                  </a:lnTo>
                  <a:lnTo>
                    <a:pt x="620" y="1948"/>
                  </a:lnTo>
                  <a:lnTo>
                    <a:pt x="586" y="1937"/>
                  </a:lnTo>
                  <a:lnTo>
                    <a:pt x="553" y="1924"/>
                  </a:lnTo>
                  <a:lnTo>
                    <a:pt x="519" y="1908"/>
                  </a:lnTo>
                  <a:lnTo>
                    <a:pt x="488" y="1889"/>
                  </a:lnTo>
                  <a:lnTo>
                    <a:pt x="458" y="1868"/>
                  </a:lnTo>
                  <a:lnTo>
                    <a:pt x="428" y="1844"/>
                  </a:lnTo>
                  <a:lnTo>
                    <a:pt x="401" y="1817"/>
                  </a:lnTo>
                  <a:lnTo>
                    <a:pt x="376" y="1788"/>
                  </a:lnTo>
                  <a:lnTo>
                    <a:pt x="352" y="1756"/>
                  </a:lnTo>
                  <a:lnTo>
                    <a:pt x="330" y="1721"/>
                  </a:lnTo>
                  <a:lnTo>
                    <a:pt x="310" y="1683"/>
                  </a:lnTo>
                  <a:lnTo>
                    <a:pt x="293" y="1641"/>
                  </a:lnTo>
                  <a:lnTo>
                    <a:pt x="279" y="1596"/>
                  </a:lnTo>
                  <a:lnTo>
                    <a:pt x="267" y="1548"/>
                  </a:lnTo>
                  <a:lnTo>
                    <a:pt x="259" y="1497"/>
                  </a:lnTo>
                  <a:lnTo>
                    <a:pt x="253" y="1442"/>
                  </a:lnTo>
                  <a:lnTo>
                    <a:pt x="251" y="1383"/>
                  </a:lnTo>
                  <a:lnTo>
                    <a:pt x="252" y="1352"/>
                  </a:lnTo>
                  <a:lnTo>
                    <a:pt x="254" y="1315"/>
                  </a:lnTo>
                  <a:lnTo>
                    <a:pt x="258" y="1272"/>
                  </a:lnTo>
                  <a:lnTo>
                    <a:pt x="263" y="1225"/>
                  </a:lnTo>
                  <a:lnTo>
                    <a:pt x="271" y="1174"/>
                  </a:lnTo>
                  <a:lnTo>
                    <a:pt x="280" y="1119"/>
                  </a:lnTo>
                  <a:lnTo>
                    <a:pt x="292" y="1062"/>
                  </a:lnTo>
                  <a:lnTo>
                    <a:pt x="306" y="1002"/>
                  </a:lnTo>
                  <a:lnTo>
                    <a:pt x="324" y="939"/>
                  </a:lnTo>
                  <a:lnTo>
                    <a:pt x="344" y="875"/>
                  </a:lnTo>
                  <a:lnTo>
                    <a:pt x="367" y="811"/>
                  </a:lnTo>
                  <a:lnTo>
                    <a:pt x="394" y="745"/>
                  </a:lnTo>
                  <a:lnTo>
                    <a:pt x="424" y="681"/>
                  </a:lnTo>
                  <a:lnTo>
                    <a:pt x="459" y="615"/>
                  </a:lnTo>
                  <a:lnTo>
                    <a:pt x="496" y="552"/>
                  </a:lnTo>
                  <a:lnTo>
                    <a:pt x="539" y="490"/>
                  </a:lnTo>
                  <a:lnTo>
                    <a:pt x="585" y="430"/>
                  </a:lnTo>
                  <a:lnTo>
                    <a:pt x="629" y="381"/>
                  </a:lnTo>
                  <a:lnTo>
                    <a:pt x="676" y="336"/>
                  </a:lnTo>
                  <a:lnTo>
                    <a:pt x="726" y="292"/>
                  </a:lnTo>
                  <a:lnTo>
                    <a:pt x="779" y="252"/>
                  </a:lnTo>
                  <a:lnTo>
                    <a:pt x="835" y="216"/>
                  </a:lnTo>
                  <a:lnTo>
                    <a:pt x="892" y="184"/>
                  </a:lnTo>
                  <a:lnTo>
                    <a:pt x="951" y="155"/>
                  </a:lnTo>
                  <a:lnTo>
                    <a:pt x="1012" y="132"/>
                  </a:lnTo>
                  <a:lnTo>
                    <a:pt x="1073" y="113"/>
                  </a:lnTo>
                  <a:lnTo>
                    <a:pt x="1134" y="99"/>
                  </a:lnTo>
                  <a:lnTo>
                    <a:pt x="1195" y="91"/>
                  </a:lnTo>
                  <a:lnTo>
                    <a:pt x="1257" y="88"/>
                  </a:lnTo>
                  <a:lnTo>
                    <a:pt x="1306" y="90"/>
                  </a:lnTo>
                  <a:lnTo>
                    <a:pt x="1351" y="96"/>
                  </a:lnTo>
                  <a:lnTo>
                    <a:pt x="1394" y="108"/>
                  </a:lnTo>
                  <a:lnTo>
                    <a:pt x="1435" y="122"/>
                  </a:lnTo>
                  <a:lnTo>
                    <a:pt x="1474" y="142"/>
                  </a:lnTo>
                  <a:lnTo>
                    <a:pt x="1509" y="165"/>
                  </a:lnTo>
                  <a:lnTo>
                    <a:pt x="1541" y="191"/>
                  </a:lnTo>
                  <a:lnTo>
                    <a:pt x="1570" y="222"/>
                  </a:lnTo>
                  <a:lnTo>
                    <a:pt x="1597" y="255"/>
                  </a:lnTo>
                  <a:lnTo>
                    <a:pt x="1621" y="292"/>
                  </a:lnTo>
                  <a:lnTo>
                    <a:pt x="1642" y="333"/>
                  </a:lnTo>
                  <a:lnTo>
                    <a:pt x="1660" y="376"/>
                  </a:lnTo>
                  <a:lnTo>
                    <a:pt x="1675" y="423"/>
                  </a:lnTo>
                  <a:lnTo>
                    <a:pt x="1686" y="471"/>
                  </a:lnTo>
                  <a:lnTo>
                    <a:pt x="1694" y="523"/>
                  </a:lnTo>
                  <a:lnTo>
                    <a:pt x="1699" y="577"/>
                  </a:lnTo>
                  <a:lnTo>
                    <a:pt x="1701" y="634"/>
                  </a:lnTo>
                  <a:lnTo>
                    <a:pt x="1701" y="666"/>
                  </a:lnTo>
                  <a:lnTo>
                    <a:pt x="1700" y="690"/>
                  </a:lnTo>
                  <a:lnTo>
                    <a:pt x="1699" y="710"/>
                  </a:lnTo>
                  <a:lnTo>
                    <a:pt x="1698" y="726"/>
                  </a:lnTo>
                  <a:lnTo>
                    <a:pt x="1697" y="739"/>
                  </a:lnTo>
                  <a:lnTo>
                    <a:pt x="1696" y="749"/>
                  </a:lnTo>
                  <a:lnTo>
                    <a:pt x="1695" y="757"/>
                  </a:lnTo>
                  <a:lnTo>
                    <a:pt x="1693" y="764"/>
                  </a:lnTo>
                  <a:lnTo>
                    <a:pt x="1693" y="780"/>
                  </a:lnTo>
                  <a:lnTo>
                    <a:pt x="1695" y="790"/>
                  </a:lnTo>
                  <a:lnTo>
                    <a:pt x="1699" y="798"/>
                  </a:lnTo>
                  <a:lnTo>
                    <a:pt x="1706" y="802"/>
                  </a:lnTo>
                  <a:lnTo>
                    <a:pt x="1713" y="805"/>
                  </a:lnTo>
                  <a:lnTo>
                    <a:pt x="1721" y="807"/>
                  </a:lnTo>
                  <a:lnTo>
                    <a:pt x="1728" y="808"/>
                  </a:lnTo>
                  <a:lnTo>
                    <a:pt x="1734" y="808"/>
                  </a:lnTo>
                  <a:lnTo>
                    <a:pt x="1747" y="807"/>
                  </a:lnTo>
                  <a:lnTo>
                    <a:pt x="1757" y="805"/>
                  </a:lnTo>
                  <a:lnTo>
                    <a:pt x="1764" y="801"/>
                  </a:lnTo>
                  <a:lnTo>
                    <a:pt x="1770" y="795"/>
                  </a:lnTo>
                  <a:lnTo>
                    <a:pt x="1774" y="784"/>
                  </a:lnTo>
                  <a:lnTo>
                    <a:pt x="1779" y="770"/>
                  </a:lnTo>
                  <a:lnTo>
                    <a:pt x="1783" y="751"/>
                  </a:lnTo>
                  <a:lnTo>
                    <a:pt x="1957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5086350" y="609600"/>
            <a:ext cx="762000" cy="2895600"/>
            <a:chOff x="2244" y="384"/>
            <a:chExt cx="480" cy="1824"/>
          </a:xfrm>
        </p:grpSpPr>
        <p:cxnSp>
          <p:nvCxnSpPr>
            <p:cNvPr id="55331" name="Straight Connector 121"/>
            <p:cNvCxnSpPr>
              <a:cxnSpLocks noChangeShapeType="1"/>
            </p:cNvCxnSpPr>
            <p:nvPr/>
          </p:nvCxnSpPr>
          <p:spPr bwMode="auto">
            <a:xfrm rot="16200000" flipH="1">
              <a:off x="1604" y="1124"/>
              <a:ext cx="1544" cy="264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 type="triangle" w="med" len="med"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5332" name="Straight Connector 122"/>
            <p:cNvCxnSpPr>
              <a:cxnSpLocks noChangeShapeType="1"/>
            </p:cNvCxnSpPr>
            <p:nvPr/>
          </p:nvCxnSpPr>
          <p:spPr bwMode="auto">
            <a:xfrm rot="16200000" flipH="1">
              <a:off x="1757" y="1315"/>
              <a:ext cx="1609" cy="178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 type="triangle" w="med" len="med"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55333" name="Straight Connector 124"/>
            <p:cNvCxnSpPr>
              <a:cxnSpLocks noChangeShapeType="1"/>
            </p:cNvCxnSpPr>
            <p:nvPr/>
          </p:nvCxnSpPr>
          <p:spPr bwMode="auto">
            <a:xfrm rot="16200000" flipH="1">
              <a:off x="1869" y="1171"/>
              <a:ext cx="1628" cy="83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 type="triangle" w="med" len="med"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23985" name="Rectangle 81"/>
          <p:cNvSpPr>
            <a:spLocks noChangeArrowheads="1"/>
          </p:cNvSpPr>
          <p:nvPr/>
        </p:nvSpPr>
        <p:spPr bwMode="auto">
          <a:xfrm>
            <a:off x="3344059" y="6271181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i="1" dirty="0"/>
              <a:t>3 Degrees</a:t>
            </a:r>
          </a:p>
        </p:txBody>
      </p: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979884" y="3680129"/>
            <a:ext cx="2732925" cy="369332"/>
            <a:chOff x="1524000" y="4419600"/>
            <a:chExt cx="2732569" cy="368778"/>
          </a:xfrm>
        </p:grpSpPr>
        <p:sp>
          <p:nvSpPr>
            <p:cNvPr id="59425" name="Freeform 16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524000" y="4495800"/>
              <a:ext cx="377462" cy="202680"/>
            </a:xfrm>
            <a:custGeom>
              <a:avLst/>
              <a:gdLst>
                <a:gd name="T0" fmla="*/ 2147483647 w 2503"/>
                <a:gd name="T1" fmla="*/ 2147483647 h 1344"/>
                <a:gd name="T2" fmla="*/ 2147483647 w 2503"/>
                <a:gd name="T3" fmla="*/ 2147483647 h 1344"/>
                <a:gd name="T4" fmla="*/ 2147483647 w 2503"/>
                <a:gd name="T5" fmla="*/ 2147483647 h 1344"/>
                <a:gd name="T6" fmla="*/ 2147483647 w 2503"/>
                <a:gd name="T7" fmla="*/ 2147483647 h 1344"/>
                <a:gd name="T8" fmla="*/ 2147483647 w 2503"/>
                <a:gd name="T9" fmla="*/ 2147483647 h 1344"/>
                <a:gd name="T10" fmla="*/ 2147483647 w 2503"/>
                <a:gd name="T11" fmla="*/ 2147483647 h 1344"/>
                <a:gd name="T12" fmla="*/ 2147483647 w 2503"/>
                <a:gd name="T13" fmla="*/ 2147483647 h 1344"/>
                <a:gd name="T14" fmla="*/ 2147483647 w 2503"/>
                <a:gd name="T15" fmla="*/ 2147483647 h 1344"/>
                <a:gd name="T16" fmla="*/ 0 w 2503"/>
                <a:gd name="T17" fmla="*/ 2147483647 h 1344"/>
                <a:gd name="T18" fmla="*/ 2147483647 w 2503"/>
                <a:gd name="T19" fmla="*/ 2147483647 h 1344"/>
                <a:gd name="T20" fmla="*/ 2147483647 w 2503"/>
                <a:gd name="T21" fmla="*/ 2147483647 h 1344"/>
                <a:gd name="T22" fmla="*/ 2147483647 w 2503"/>
                <a:gd name="T23" fmla="*/ 2147483647 h 1344"/>
                <a:gd name="T24" fmla="*/ 2147483647 w 2503"/>
                <a:gd name="T25" fmla="*/ 2147483647 h 1344"/>
                <a:gd name="T26" fmla="*/ 2147483647 w 2503"/>
                <a:gd name="T27" fmla="*/ 2147483647 h 1344"/>
                <a:gd name="T28" fmla="*/ 2147483647 w 2503"/>
                <a:gd name="T29" fmla="*/ 2147483647 h 1344"/>
                <a:gd name="T30" fmla="*/ 2147483647 w 2503"/>
                <a:gd name="T31" fmla="*/ 2147483647 h 1344"/>
                <a:gd name="T32" fmla="*/ 2147483647 w 2503"/>
                <a:gd name="T33" fmla="*/ 2147483647 h 1344"/>
                <a:gd name="T34" fmla="*/ 2147483647 w 2503"/>
                <a:gd name="T35" fmla="*/ 2147483647 h 1344"/>
                <a:gd name="T36" fmla="*/ 2147483647 w 2503"/>
                <a:gd name="T37" fmla="*/ 2147483647 h 1344"/>
                <a:gd name="T38" fmla="*/ 2147483647 w 2503"/>
                <a:gd name="T39" fmla="*/ 2147483647 h 1344"/>
                <a:gd name="T40" fmla="*/ 2147483647 w 2503"/>
                <a:gd name="T41" fmla="*/ 2147483647 h 1344"/>
                <a:gd name="T42" fmla="*/ 2147483647 w 2503"/>
                <a:gd name="T43" fmla="*/ 2147483647 h 1344"/>
                <a:gd name="T44" fmla="*/ 2147483647 w 2503"/>
                <a:gd name="T45" fmla="*/ 2147483647 h 1344"/>
                <a:gd name="T46" fmla="*/ 2147483647 w 2503"/>
                <a:gd name="T47" fmla="*/ 2147483647 h 1344"/>
                <a:gd name="T48" fmla="*/ 2147483647 w 2503"/>
                <a:gd name="T49" fmla="*/ 2147483647 h 1344"/>
                <a:gd name="T50" fmla="*/ 2147483647 w 2503"/>
                <a:gd name="T51" fmla="*/ 2147483647 h 1344"/>
                <a:gd name="T52" fmla="*/ 2147483647 w 2503"/>
                <a:gd name="T53" fmla="*/ 2147483647 h 1344"/>
                <a:gd name="T54" fmla="*/ 2147483647 w 2503"/>
                <a:gd name="T55" fmla="*/ 2147483647 h 1344"/>
                <a:gd name="T56" fmla="*/ 2147483647 w 2503"/>
                <a:gd name="T57" fmla="*/ 2147483647 h 1344"/>
                <a:gd name="T58" fmla="*/ 2147483647 w 2503"/>
                <a:gd name="T59" fmla="*/ 2147483647 h 1344"/>
                <a:gd name="T60" fmla="*/ 2147483647 w 2503"/>
                <a:gd name="T61" fmla="*/ 2147483647 h 1344"/>
                <a:gd name="T62" fmla="*/ 2147483647 w 2503"/>
                <a:gd name="T63" fmla="*/ 2147483647 h 1344"/>
                <a:gd name="T64" fmla="*/ 2147483647 w 2503"/>
                <a:gd name="T65" fmla="*/ 2147483647 h 1344"/>
                <a:gd name="T66" fmla="*/ 2147483647 w 2503"/>
                <a:gd name="T67" fmla="*/ 2147483647 h 1344"/>
                <a:gd name="T68" fmla="*/ 2147483647 w 2503"/>
                <a:gd name="T69" fmla="*/ 2147483647 h 1344"/>
                <a:gd name="T70" fmla="*/ 2147483647 w 2503"/>
                <a:gd name="T71" fmla="*/ 2147483647 h 1344"/>
                <a:gd name="T72" fmla="*/ 2147483647 w 2503"/>
                <a:gd name="T73" fmla="*/ 2147483647 h 1344"/>
                <a:gd name="T74" fmla="*/ 2147483647 w 2503"/>
                <a:gd name="T75" fmla="*/ 2147483647 h 1344"/>
                <a:gd name="T76" fmla="*/ 2147483647 w 2503"/>
                <a:gd name="T77" fmla="*/ 2147483647 h 1344"/>
                <a:gd name="T78" fmla="*/ 2147483647 w 2503"/>
                <a:gd name="T79" fmla="*/ 2147483647 h 1344"/>
                <a:gd name="T80" fmla="*/ 2147483647 w 2503"/>
                <a:gd name="T81" fmla="*/ 2147483647 h 1344"/>
                <a:gd name="T82" fmla="*/ 2147483647 w 2503"/>
                <a:gd name="T83" fmla="*/ 2147483647 h 1344"/>
                <a:gd name="T84" fmla="*/ 2147483647 w 2503"/>
                <a:gd name="T85" fmla="*/ 2147483647 h 1344"/>
                <a:gd name="T86" fmla="*/ 2147483647 w 2503"/>
                <a:gd name="T87" fmla="*/ 2147483647 h 1344"/>
                <a:gd name="T88" fmla="*/ 2147483647 w 2503"/>
                <a:gd name="T89" fmla="*/ 2147483647 h 1344"/>
                <a:gd name="T90" fmla="*/ 2147483647 w 2503"/>
                <a:gd name="T91" fmla="*/ 2147483647 h 1344"/>
                <a:gd name="T92" fmla="*/ 2147483647 w 2503"/>
                <a:gd name="T93" fmla="*/ 2147483647 h 1344"/>
                <a:gd name="T94" fmla="*/ 2147483647 w 2503"/>
                <a:gd name="T95" fmla="*/ 2147483647 h 1344"/>
                <a:gd name="T96" fmla="*/ 2147483647 w 2503"/>
                <a:gd name="T97" fmla="*/ 2147483647 h 1344"/>
                <a:gd name="T98" fmla="*/ 2147483647 w 2503"/>
                <a:gd name="T99" fmla="*/ 2147483647 h 1344"/>
                <a:gd name="T100" fmla="*/ 2147483647 w 2503"/>
                <a:gd name="T101" fmla="*/ 2147483647 h 1344"/>
                <a:gd name="T102" fmla="*/ 2147483647 w 2503"/>
                <a:gd name="T103" fmla="*/ 2147483647 h 1344"/>
                <a:gd name="T104" fmla="*/ 2147483647 w 2503"/>
                <a:gd name="T105" fmla="*/ 2147483647 h 1344"/>
                <a:gd name="T106" fmla="*/ 2147483647 w 2503"/>
                <a:gd name="T107" fmla="*/ 2147483647 h 1344"/>
                <a:gd name="T108" fmla="*/ 2147483647 w 2503"/>
                <a:gd name="T109" fmla="*/ 2147483647 h 1344"/>
                <a:gd name="T110" fmla="*/ 2147483647 w 2503"/>
                <a:gd name="T111" fmla="*/ 2147483647 h 1344"/>
                <a:gd name="T112" fmla="*/ 2147483647 w 2503"/>
                <a:gd name="T113" fmla="*/ 2147483647 h 1344"/>
                <a:gd name="T114" fmla="*/ 2147483647 w 2503"/>
                <a:gd name="T115" fmla="*/ 2147483647 h 1344"/>
                <a:gd name="T116" fmla="*/ 2147483647 w 2503"/>
                <a:gd name="T117" fmla="*/ 2147483647 h 1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503"/>
                <a:gd name="T178" fmla="*/ 0 h 1344"/>
                <a:gd name="T179" fmla="*/ 2503 w 2503"/>
                <a:gd name="T180" fmla="*/ 1344 h 1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503" h="1344">
                  <a:moveTo>
                    <a:pt x="1275" y="505"/>
                  </a:moveTo>
                  <a:lnTo>
                    <a:pt x="1244" y="465"/>
                  </a:lnTo>
                  <a:lnTo>
                    <a:pt x="1216" y="430"/>
                  </a:lnTo>
                  <a:lnTo>
                    <a:pt x="1192" y="398"/>
                  </a:lnTo>
                  <a:lnTo>
                    <a:pt x="1169" y="371"/>
                  </a:lnTo>
                  <a:lnTo>
                    <a:pt x="1150" y="348"/>
                  </a:lnTo>
                  <a:lnTo>
                    <a:pt x="1134" y="326"/>
                  </a:lnTo>
                  <a:lnTo>
                    <a:pt x="1119" y="309"/>
                  </a:lnTo>
                  <a:lnTo>
                    <a:pt x="1107" y="292"/>
                  </a:lnTo>
                  <a:lnTo>
                    <a:pt x="1095" y="280"/>
                  </a:lnTo>
                  <a:lnTo>
                    <a:pt x="1085" y="268"/>
                  </a:lnTo>
                  <a:lnTo>
                    <a:pt x="1076" y="257"/>
                  </a:lnTo>
                  <a:lnTo>
                    <a:pt x="1067" y="249"/>
                  </a:lnTo>
                  <a:lnTo>
                    <a:pt x="1050" y="231"/>
                  </a:lnTo>
                  <a:lnTo>
                    <a:pt x="1041" y="223"/>
                  </a:lnTo>
                  <a:lnTo>
                    <a:pt x="1031" y="215"/>
                  </a:lnTo>
                  <a:lnTo>
                    <a:pt x="1021" y="206"/>
                  </a:lnTo>
                  <a:lnTo>
                    <a:pt x="994" y="182"/>
                  </a:lnTo>
                  <a:lnTo>
                    <a:pt x="964" y="159"/>
                  </a:lnTo>
                  <a:lnTo>
                    <a:pt x="931" y="133"/>
                  </a:lnTo>
                  <a:lnTo>
                    <a:pt x="894" y="108"/>
                  </a:lnTo>
                  <a:lnTo>
                    <a:pt x="853" y="85"/>
                  </a:lnTo>
                  <a:lnTo>
                    <a:pt x="809" y="63"/>
                  </a:lnTo>
                  <a:lnTo>
                    <a:pt x="761" y="41"/>
                  </a:lnTo>
                  <a:lnTo>
                    <a:pt x="711" y="25"/>
                  </a:lnTo>
                  <a:lnTo>
                    <a:pt x="657" y="12"/>
                  </a:lnTo>
                  <a:lnTo>
                    <a:pt x="600" y="4"/>
                  </a:lnTo>
                  <a:lnTo>
                    <a:pt x="541" y="0"/>
                  </a:lnTo>
                  <a:lnTo>
                    <a:pt x="484" y="4"/>
                  </a:lnTo>
                  <a:lnTo>
                    <a:pt x="431" y="13"/>
                  </a:lnTo>
                  <a:lnTo>
                    <a:pt x="380" y="29"/>
                  </a:lnTo>
                  <a:lnTo>
                    <a:pt x="331" y="51"/>
                  </a:lnTo>
                  <a:lnTo>
                    <a:pt x="285" y="77"/>
                  </a:lnTo>
                  <a:lnTo>
                    <a:pt x="241" y="108"/>
                  </a:lnTo>
                  <a:lnTo>
                    <a:pt x="202" y="145"/>
                  </a:lnTo>
                  <a:lnTo>
                    <a:pt x="165" y="185"/>
                  </a:lnTo>
                  <a:lnTo>
                    <a:pt x="132" y="228"/>
                  </a:lnTo>
                  <a:lnTo>
                    <a:pt x="102" y="276"/>
                  </a:lnTo>
                  <a:lnTo>
                    <a:pt x="75" y="326"/>
                  </a:lnTo>
                  <a:lnTo>
                    <a:pt x="53" y="379"/>
                  </a:lnTo>
                  <a:lnTo>
                    <a:pt x="34" y="436"/>
                  </a:lnTo>
                  <a:lnTo>
                    <a:pt x="19" y="493"/>
                  </a:lnTo>
                  <a:lnTo>
                    <a:pt x="8" y="552"/>
                  </a:lnTo>
                  <a:lnTo>
                    <a:pt x="3" y="613"/>
                  </a:lnTo>
                  <a:lnTo>
                    <a:pt x="0" y="674"/>
                  </a:lnTo>
                  <a:lnTo>
                    <a:pt x="3" y="729"/>
                  </a:lnTo>
                  <a:lnTo>
                    <a:pt x="7" y="784"/>
                  </a:lnTo>
                  <a:lnTo>
                    <a:pt x="16" y="838"/>
                  </a:lnTo>
                  <a:lnTo>
                    <a:pt x="28" y="891"/>
                  </a:lnTo>
                  <a:lnTo>
                    <a:pt x="45" y="943"/>
                  </a:lnTo>
                  <a:lnTo>
                    <a:pt x="64" y="994"/>
                  </a:lnTo>
                  <a:lnTo>
                    <a:pt x="86" y="1043"/>
                  </a:lnTo>
                  <a:lnTo>
                    <a:pt x="112" y="1089"/>
                  </a:lnTo>
                  <a:lnTo>
                    <a:pt x="141" y="1132"/>
                  </a:lnTo>
                  <a:lnTo>
                    <a:pt x="172" y="1173"/>
                  </a:lnTo>
                  <a:lnTo>
                    <a:pt x="208" y="1211"/>
                  </a:lnTo>
                  <a:lnTo>
                    <a:pt x="246" y="1244"/>
                  </a:lnTo>
                  <a:lnTo>
                    <a:pt x="287" y="1273"/>
                  </a:lnTo>
                  <a:lnTo>
                    <a:pt x="331" y="1298"/>
                  </a:lnTo>
                  <a:lnTo>
                    <a:pt x="377" y="1317"/>
                  </a:lnTo>
                  <a:lnTo>
                    <a:pt x="426" y="1332"/>
                  </a:lnTo>
                  <a:lnTo>
                    <a:pt x="479" y="1341"/>
                  </a:lnTo>
                  <a:lnTo>
                    <a:pt x="534" y="1344"/>
                  </a:lnTo>
                  <a:lnTo>
                    <a:pt x="594" y="1341"/>
                  </a:lnTo>
                  <a:lnTo>
                    <a:pt x="651" y="1332"/>
                  </a:lnTo>
                  <a:lnTo>
                    <a:pt x="705" y="1317"/>
                  </a:lnTo>
                  <a:lnTo>
                    <a:pt x="758" y="1299"/>
                  </a:lnTo>
                  <a:lnTo>
                    <a:pt x="808" y="1275"/>
                  </a:lnTo>
                  <a:lnTo>
                    <a:pt x="856" y="1248"/>
                  </a:lnTo>
                  <a:lnTo>
                    <a:pt x="901" y="1218"/>
                  </a:lnTo>
                  <a:lnTo>
                    <a:pt x="943" y="1186"/>
                  </a:lnTo>
                  <a:lnTo>
                    <a:pt x="982" y="1152"/>
                  </a:lnTo>
                  <a:lnTo>
                    <a:pt x="1019" y="1117"/>
                  </a:lnTo>
                  <a:lnTo>
                    <a:pt x="1052" y="1081"/>
                  </a:lnTo>
                  <a:lnTo>
                    <a:pt x="1084" y="1045"/>
                  </a:lnTo>
                  <a:lnTo>
                    <a:pt x="1113" y="1011"/>
                  </a:lnTo>
                  <a:lnTo>
                    <a:pt x="1138" y="977"/>
                  </a:lnTo>
                  <a:lnTo>
                    <a:pt x="1161" y="947"/>
                  </a:lnTo>
                  <a:lnTo>
                    <a:pt x="1179" y="918"/>
                  </a:lnTo>
                  <a:lnTo>
                    <a:pt x="1196" y="892"/>
                  </a:lnTo>
                  <a:lnTo>
                    <a:pt x="1210" y="869"/>
                  </a:lnTo>
                  <a:lnTo>
                    <a:pt x="1220" y="853"/>
                  </a:lnTo>
                  <a:lnTo>
                    <a:pt x="1227" y="840"/>
                  </a:lnTo>
                  <a:lnTo>
                    <a:pt x="1259" y="880"/>
                  </a:lnTo>
                  <a:lnTo>
                    <a:pt x="1287" y="915"/>
                  </a:lnTo>
                  <a:lnTo>
                    <a:pt x="1311" y="947"/>
                  </a:lnTo>
                  <a:lnTo>
                    <a:pt x="1333" y="974"/>
                  </a:lnTo>
                  <a:lnTo>
                    <a:pt x="1352" y="997"/>
                  </a:lnTo>
                  <a:lnTo>
                    <a:pt x="1369" y="1018"/>
                  </a:lnTo>
                  <a:lnTo>
                    <a:pt x="1384" y="1036"/>
                  </a:lnTo>
                  <a:lnTo>
                    <a:pt x="1396" y="1052"/>
                  </a:lnTo>
                  <a:lnTo>
                    <a:pt x="1407" y="1065"/>
                  </a:lnTo>
                  <a:lnTo>
                    <a:pt x="1417" y="1077"/>
                  </a:lnTo>
                  <a:lnTo>
                    <a:pt x="1444" y="1105"/>
                  </a:lnTo>
                  <a:lnTo>
                    <a:pt x="1471" y="1130"/>
                  </a:lnTo>
                  <a:lnTo>
                    <a:pt x="1481" y="1139"/>
                  </a:lnTo>
                  <a:lnTo>
                    <a:pt x="1507" y="1163"/>
                  </a:lnTo>
                  <a:lnTo>
                    <a:pt x="1538" y="1186"/>
                  </a:lnTo>
                  <a:lnTo>
                    <a:pt x="1571" y="1212"/>
                  </a:lnTo>
                  <a:lnTo>
                    <a:pt x="1609" y="1237"/>
                  </a:lnTo>
                  <a:lnTo>
                    <a:pt x="1649" y="1260"/>
                  </a:lnTo>
                  <a:lnTo>
                    <a:pt x="1694" y="1282"/>
                  </a:lnTo>
                  <a:lnTo>
                    <a:pt x="1741" y="1303"/>
                  </a:lnTo>
                  <a:lnTo>
                    <a:pt x="1791" y="1320"/>
                  </a:lnTo>
                  <a:lnTo>
                    <a:pt x="1844" y="1333"/>
                  </a:lnTo>
                  <a:lnTo>
                    <a:pt x="1901" y="1341"/>
                  </a:lnTo>
                  <a:lnTo>
                    <a:pt x="1960" y="1344"/>
                  </a:lnTo>
                  <a:lnTo>
                    <a:pt x="2017" y="1341"/>
                  </a:lnTo>
                  <a:lnTo>
                    <a:pt x="2071" y="1332"/>
                  </a:lnTo>
                  <a:lnTo>
                    <a:pt x="2122" y="1316"/>
                  </a:lnTo>
                  <a:lnTo>
                    <a:pt x="2171" y="1294"/>
                  </a:lnTo>
                  <a:lnTo>
                    <a:pt x="2217" y="1268"/>
                  </a:lnTo>
                  <a:lnTo>
                    <a:pt x="2261" y="1237"/>
                  </a:lnTo>
                  <a:lnTo>
                    <a:pt x="2301" y="1200"/>
                  </a:lnTo>
                  <a:lnTo>
                    <a:pt x="2337" y="1160"/>
                  </a:lnTo>
                  <a:lnTo>
                    <a:pt x="2371" y="1117"/>
                  </a:lnTo>
                  <a:lnTo>
                    <a:pt x="2400" y="1069"/>
                  </a:lnTo>
                  <a:lnTo>
                    <a:pt x="2427" y="1018"/>
                  </a:lnTo>
                  <a:lnTo>
                    <a:pt x="2449" y="966"/>
                  </a:lnTo>
                  <a:lnTo>
                    <a:pt x="2468" y="909"/>
                  </a:lnTo>
                  <a:lnTo>
                    <a:pt x="2483" y="852"/>
                  </a:lnTo>
                  <a:lnTo>
                    <a:pt x="2494" y="793"/>
                  </a:lnTo>
                  <a:lnTo>
                    <a:pt x="2500" y="732"/>
                  </a:lnTo>
                  <a:lnTo>
                    <a:pt x="2503" y="671"/>
                  </a:lnTo>
                  <a:lnTo>
                    <a:pt x="2500" y="616"/>
                  </a:lnTo>
                  <a:lnTo>
                    <a:pt x="2495" y="561"/>
                  </a:lnTo>
                  <a:lnTo>
                    <a:pt x="2486" y="507"/>
                  </a:lnTo>
                  <a:lnTo>
                    <a:pt x="2474" y="454"/>
                  </a:lnTo>
                  <a:lnTo>
                    <a:pt x="2458" y="402"/>
                  </a:lnTo>
                  <a:lnTo>
                    <a:pt x="2439" y="351"/>
                  </a:lnTo>
                  <a:lnTo>
                    <a:pt x="2417" y="302"/>
                  </a:lnTo>
                  <a:lnTo>
                    <a:pt x="2391" y="256"/>
                  </a:lnTo>
                  <a:lnTo>
                    <a:pt x="2362" y="213"/>
                  </a:lnTo>
                  <a:lnTo>
                    <a:pt x="2330" y="172"/>
                  </a:lnTo>
                  <a:lnTo>
                    <a:pt x="2295" y="134"/>
                  </a:lnTo>
                  <a:lnTo>
                    <a:pt x="2257" y="101"/>
                  </a:lnTo>
                  <a:lnTo>
                    <a:pt x="2216" y="72"/>
                  </a:lnTo>
                  <a:lnTo>
                    <a:pt x="2172" y="47"/>
                  </a:lnTo>
                  <a:lnTo>
                    <a:pt x="2126" y="27"/>
                  </a:lnTo>
                  <a:lnTo>
                    <a:pt x="2076" y="13"/>
                  </a:lnTo>
                  <a:lnTo>
                    <a:pt x="2024" y="4"/>
                  </a:lnTo>
                  <a:lnTo>
                    <a:pt x="1969" y="0"/>
                  </a:lnTo>
                  <a:lnTo>
                    <a:pt x="1909" y="4"/>
                  </a:lnTo>
                  <a:lnTo>
                    <a:pt x="1852" y="13"/>
                  </a:lnTo>
                  <a:lnTo>
                    <a:pt x="1798" y="27"/>
                  </a:lnTo>
                  <a:lnTo>
                    <a:pt x="1745" y="46"/>
                  </a:lnTo>
                  <a:lnTo>
                    <a:pt x="1695" y="70"/>
                  </a:lnTo>
                  <a:lnTo>
                    <a:pt x="1647" y="97"/>
                  </a:lnTo>
                  <a:lnTo>
                    <a:pt x="1602" y="127"/>
                  </a:lnTo>
                  <a:lnTo>
                    <a:pt x="1560" y="159"/>
                  </a:lnTo>
                  <a:lnTo>
                    <a:pt x="1521" y="193"/>
                  </a:lnTo>
                  <a:lnTo>
                    <a:pt x="1484" y="228"/>
                  </a:lnTo>
                  <a:lnTo>
                    <a:pt x="1449" y="264"/>
                  </a:lnTo>
                  <a:lnTo>
                    <a:pt x="1418" y="299"/>
                  </a:lnTo>
                  <a:lnTo>
                    <a:pt x="1390" y="334"/>
                  </a:lnTo>
                  <a:lnTo>
                    <a:pt x="1365" y="368"/>
                  </a:lnTo>
                  <a:lnTo>
                    <a:pt x="1342" y="398"/>
                  </a:lnTo>
                  <a:lnTo>
                    <a:pt x="1322" y="427"/>
                  </a:lnTo>
                  <a:lnTo>
                    <a:pt x="1306" y="453"/>
                  </a:lnTo>
                  <a:lnTo>
                    <a:pt x="1292" y="475"/>
                  </a:lnTo>
                  <a:lnTo>
                    <a:pt x="1282" y="492"/>
                  </a:lnTo>
                  <a:lnTo>
                    <a:pt x="1275" y="505"/>
                  </a:lnTo>
                  <a:close/>
                  <a:moveTo>
                    <a:pt x="1348" y="609"/>
                  </a:moveTo>
                  <a:lnTo>
                    <a:pt x="1368" y="573"/>
                  </a:lnTo>
                  <a:lnTo>
                    <a:pt x="1390" y="534"/>
                  </a:lnTo>
                  <a:lnTo>
                    <a:pt x="1415" y="494"/>
                  </a:lnTo>
                  <a:lnTo>
                    <a:pt x="1442" y="454"/>
                  </a:lnTo>
                  <a:lnTo>
                    <a:pt x="1471" y="413"/>
                  </a:lnTo>
                  <a:lnTo>
                    <a:pt x="1502" y="372"/>
                  </a:lnTo>
                  <a:lnTo>
                    <a:pt x="1535" y="334"/>
                  </a:lnTo>
                  <a:lnTo>
                    <a:pt x="1571" y="295"/>
                  </a:lnTo>
                  <a:lnTo>
                    <a:pt x="1608" y="258"/>
                  </a:lnTo>
                  <a:lnTo>
                    <a:pt x="1648" y="224"/>
                  </a:lnTo>
                  <a:lnTo>
                    <a:pt x="1690" y="194"/>
                  </a:lnTo>
                  <a:lnTo>
                    <a:pt x="1735" y="166"/>
                  </a:lnTo>
                  <a:lnTo>
                    <a:pt x="1781" y="142"/>
                  </a:lnTo>
                  <a:lnTo>
                    <a:pt x="1830" y="122"/>
                  </a:lnTo>
                  <a:lnTo>
                    <a:pt x="1881" y="108"/>
                  </a:lnTo>
                  <a:lnTo>
                    <a:pt x="1934" y="99"/>
                  </a:lnTo>
                  <a:lnTo>
                    <a:pt x="1989" y="95"/>
                  </a:lnTo>
                  <a:lnTo>
                    <a:pt x="2037" y="98"/>
                  </a:lnTo>
                  <a:lnTo>
                    <a:pt x="2083" y="106"/>
                  </a:lnTo>
                  <a:lnTo>
                    <a:pt x="2127" y="120"/>
                  </a:lnTo>
                  <a:lnTo>
                    <a:pt x="2167" y="138"/>
                  </a:lnTo>
                  <a:lnTo>
                    <a:pt x="2205" y="160"/>
                  </a:lnTo>
                  <a:lnTo>
                    <a:pt x="2239" y="186"/>
                  </a:lnTo>
                  <a:lnTo>
                    <a:pt x="2271" y="215"/>
                  </a:lnTo>
                  <a:lnTo>
                    <a:pt x="2301" y="248"/>
                  </a:lnTo>
                  <a:lnTo>
                    <a:pt x="2326" y="283"/>
                  </a:lnTo>
                  <a:lnTo>
                    <a:pt x="2351" y="321"/>
                  </a:lnTo>
                  <a:lnTo>
                    <a:pt x="2372" y="362"/>
                  </a:lnTo>
                  <a:lnTo>
                    <a:pt x="2390" y="403"/>
                  </a:lnTo>
                  <a:lnTo>
                    <a:pt x="2406" y="446"/>
                  </a:lnTo>
                  <a:lnTo>
                    <a:pt x="2418" y="491"/>
                  </a:lnTo>
                  <a:lnTo>
                    <a:pt x="2428" y="535"/>
                  </a:lnTo>
                  <a:lnTo>
                    <a:pt x="2435" y="581"/>
                  </a:lnTo>
                  <a:lnTo>
                    <a:pt x="2439" y="627"/>
                  </a:lnTo>
                  <a:lnTo>
                    <a:pt x="2440" y="671"/>
                  </a:lnTo>
                  <a:lnTo>
                    <a:pt x="2437" y="733"/>
                  </a:lnTo>
                  <a:lnTo>
                    <a:pt x="2429" y="794"/>
                  </a:lnTo>
                  <a:lnTo>
                    <a:pt x="2414" y="852"/>
                  </a:lnTo>
                  <a:lnTo>
                    <a:pt x="2395" y="906"/>
                  </a:lnTo>
                  <a:lnTo>
                    <a:pt x="2372" y="957"/>
                  </a:lnTo>
                  <a:lnTo>
                    <a:pt x="2344" y="1004"/>
                  </a:lnTo>
                  <a:lnTo>
                    <a:pt x="2312" y="1048"/>
                  </a:lnTo>
                  <a:lnTo>
                    <a:pt x="2276" y="1086"/>
                  </a:lnTo>
                  <a:lnTo>
                    <a:pt x="2237" y="1120"/>
                  </a:lnTo>
                  <a:lnTo>
                    <a:pt x="2196" y="1149"/>
                  </a:lnTo>
                  <a:lnTo>
                    <a:pt x="2151" y="1171"/>
                  </a:lnTo>
                  <a:lnTo>
                    <a:pt x="2104" y="1188"/>
                  </a:lnTo>
                  <a:lnTo>
                    <a:pt x="2056" y="1198"/>
                  </a:lnTo>
                  <a:lnTo>
                    <a:pt x="2006" y="1201"/>
                  </a:lnTo>
                  <a:lnTo>
                    <a:pt x="1958" y="1198"/>
                  </a:lnTo>
                  <a:lnTo>
                    <a:pt x="1911" y="1188"/>
                  </a:lnTo>
                  <a:lnTo>
                    <a:pt x="1864" y="1172"/>
                  </a:lnTo>
                  <a:lnTo>
                    <a:pt x="1819" y="1150"/>
                  </a:lnTo>
                  <a:lnTo>
                    <a:pt x="1773" y="1119"/>
                  </a:lnTo>
                  <a:lnTo>
                    <a:pt x="1727" y="1083"/>
                  </a:lnTo>
                  <a:lnTo>
                    <a:pt x="1680" y="1040"/>
                  </a:lnTo>
                  <a:lnTo>
                    <a:pt x="1634" y="988"/>
                  </a:lnTo>
                  <a:lnTo>
                    <a:pt x="1609" y="957"/>
                  </a:lnTo>
                  <a:lnTo>
                    <a:pt x="1581" y="923"/>
                  </a:lnTo>
                  <a:lnTo>
                    <a:pt x="1552" y="885"/>
                  </a:lnTo>
                  <a:lnTo>
                    <a:pt x="1522" y="844"/>
                  </a:lnTo>
                  <a:lnTo>
                    <a:pt x="1491" y="801"/>
                  </a:lnTo>
                  <a:lnTo>
                    <a:pt x="1461" y="759"/>
                  </a:lnTo>
                  <a:lnTo>
                    <a:pt x="1429" y="718"/>
                  </a:lnTo>
                  <a:lnTo>
                    <a:pt x="1400" y="678"/>
                  </a:lnTo>
                  <a:lnTo>
                    <a:pt x="1374" y="641"/>
                  </a:lnTo>
                  <a:lnTo>
                    <a:pt x="1348" y="609"/>
                  </a:lnTo>
                  <a:close/>
                  <a:moveTo>
                    <a:pt x="1154" y="736"/>
                  </a:moveTo>
                  <a:lnTo>
                    <a:pt x="1134" y="772"/>
                  </a:lnTo>
                  <a:lnTo>
                    <a:pt x="1111" y="811"/>
                  </a:lnTo>
                  <a:lnTo>
                    <a:pt x="1087" y="851"/>
                  </a:lnTo>
                  <a:lnTo>
                    <a:pt x="1060" y="891"/>
                  </a:lnTo>
                  <a:lnTo>
                    <a:pt x="1031" y="932"/>
                  </a:lnTo>
                  <a:lnTo>
                    <a:pt x="1000" y="973"/>
                  </a:lnTo>
                  <a:lnTo>
                    <a:pt x="968" y="1011"/>
                  </a:lnTo>
                  <a:lnTo>
                    <a:pt x="932" y="1050"/>
                  </a:lnTo>
                  <a:lnTo>
                    <a:pt x="894" y="1086"/>
                  </a:lnTo>
                  <a:lnTo>
                    <a:pt x="854" y="1120"/>
                  </a:lnTo>
                  <a:lnTo>
                    <a:pt x="811" y="1151"/>
                  </a:lnTo>
                  <a:lnTo>
                    <a:pt x="768" y="1179"/>
                  </a:lnTo>
                  <a:lnTo>
                    <a:pt x="721" y="1203"/>
                  </a:lnTo>
                  <a:lnTo>
                    <a:pt x="672" y="1223"/>
                  </a:lnTo>
                  <a:lnTo>
                    <a:pt x="622" y="1237"/>
                  </a:lnTo>
                  <a:lnTo>
                    <a:pt x="568" y="1246"/>
                  </a:lnTo>
                  <a:lnTo>
                    <a:pt x="513" y="1249"/>
                  </a:lnTo>
                  <a:lnTo>
                    <a:pt x="466" y="1247"/>
                  </a:lnTo>
                  <a:lnTo>
                    <a:pt x="419" y="1239"/>
                  </a:lnTo>
                  <a:lnTo>
                    <a:pt x="376" y="1225"/>
                  </a:lnTo>
                  <a:lnTo>
                    <a:pt x="336" y="1207"/>
                  </a:lnTo>
                  <a:lnTo>
                    <a:pt x="298" y="1185"/>
                  </a:lnTo>
                  <a:lnTo>
                    <a:pt x="264" y="1159"/>
                  </a:lnTo>
                  <a:lnTo>
                    <a:pt x="231" y="1130"/>
                  </a:lnTo>
                  <a:lnTo>
                    <a:pt x="202" y="1097"/>
                  </a:lnTo>
                  <a:lnTo>
                    <a:pt x="175" y="1062"/>
                  </a:lnTo>
                  <a:lnTo>
                    <a:pt x="152" y="1024"/>
                  </a:lnTo>
                  <a:lnTo>
                    <a:pt x="131" y="983"/>
                  </a:lnTo>
                  <a:lnTo>
                    <a:pt x="113" y="942"/>
                  </a:lnTo>
                  <a:lnTo>
                    <a:pt x="97" y="899"/>
                  </a:lnTo>
                  <a:lnTo>
                    <a:pt x="84" y="854"/>
                  </a:lnTo>
                  <a:lnTo>
                    <a:pt x="75" y="810"/>
                  </a:lnTo>
                  <a:lnTo>
                    <a:pt x="67" y="764"/>
                  </a:lnTo>
                  <a:lnTo>
                    <a:pt x="64" y="718"/>
                  </a:lnTo>
                  <a:lnTo>
                    <a:pt x="62" y="674"/>
                  </a:lnTo>
                  <a:lnTo>
                    <a:pt x="65" y="611"/>
                  </a:lnTo>
                  <a:lnTo>
                    <a:pt x="74" y="550"/>
                  </a:lnTo>
                  <a:lnTo>
                    <a:pt x="87" y="493"/>
                  </a:lnTo>
                  <a:lnTo>
                    <a:pt x="106" y="439"/>
                  </a:lnTo>
                  <a:lnTo>
                    <a:pt x="130" y="387"/>
                  </a:lnTo>
                  <a:lnTo>
                    <a:pt x="159" y="341"/>
                  </a:lnTo>
                  <a:lnTo>
                    <a:pt x="190" y="297"/>
                  </a:lnTo>
                  <a:lnTo>
                    <a:pt x="226" y="258"/>
                  </a:lnTo>
                  <a:lnTo>
                    <a:pt x="265" y="224"/>
                  </a:lnTo>
                  <a:lnTo>
                    <a:pt x="307" y="196"/>
                  </a:lnTo>
                  <a:lnTo>
                    <a:pt x="351" y="174"/>
                  </a:lnTo>
                  <a:lnTo>
                    <a:pt x="397" y="156"/>
                  </a:lnTo>
                  <a:lnTo>
                    <a:pt x="447" y="147"/>
                  </a:lnTo>
                  <a:lnTo>
                    <a:pt x="497" y="144"/>
                  </a:lnTo>
                  <a:lnTo>
                    <a:pt x="545" y="147"/>
                  </a:lnTo>
                  <a:lnTo>
                    <a:pt x="592" y="156"/>
                  </a:lnTo>
                  <a:lnTo>
                    <a:pt x="638" y="173"/>
                  </a:lnTo>
                  <a:lnTo>
                    <a:pt x="684" y="195"/>
                  </a:lnTo>
                  <a:lnTo>
                    <a:pt x="730" y="226"/>
                  </a:lnTo>
                  <a:lnTo>
                    <a:pt x="776" y="262"/>
                  </a:lnTo>
                  <a:lnTo>
                    <a:pt x="821" y="305"/>
                  </a:lnTo>
                  <a:lnTo>
                    <a:pt x="869" y="357"/>
                  </a:lnTo>
                  <a:lnTo>
                    <a:pt x="894" y="387"/>
                  </a:lnTo>
                  <a:lnTo>
                    <a:pt x="922" y="421"/>
                  </a:lnTo>
                  <a:lnTo>
                    <a:pt x="951" y="460"/>
                  </a:lnTo>
                  <a:lnTo>
                    <a:pt x="981" y="501"/>
                  </a:lnTo>
                  <a:lnTo>
                    <a:pt x="1011" y="543"/>
                  </a:lnTo>
                  <a:lnTo>
                    <a:pt x="1042" y="586"/>
                  </a:lnTo>
                  <a:lnTo>
                    <a:pt x="1072" y="627"/>
                  </a:lnTo>
                  <a:lnTo>
                    <a:pt x="1101" y="667"/>
                  </a:lnTo>
                  <a:lnTo>
                    <a:pt x="1129" y="704"/>
                  </a:lnTo>
                  <a:lnTo>
                    <a:pt x="1154" y="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26" name="TextBox 104"/>
            <p:cNvSpPr txBox="1">
              <a:spLocks noChangeArrowheads="1"/>
            </p:cNvSpPr>
            <p:nvPr/>
          </p:nvSpPr>
          <p:spPr bwMode="auto">
            <a:xfrm>
              <a:off x="1904950" y="4419600"/>
              <a:ext cx="2351619" cy="368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1" i="1" dirty="0"/>
                <a:t>Degrees </a:t>
              </a:r>
              <a:r>
                <a:rPr lang="en-US" altLang="en-US" b="1" i="1" dirty="0" smtClean="0"/>
                <a:t>of freedom</a:t>
              </a:r>
              <a:endParaRPr lang="en-US" altLang="en-US" b="1" i="1" dirty="0"/>
            </a:p>
          </p:txBody>
        </p: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7467600" y="192088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?</a:t>
            </a:r>
            <a:endParaRPr lang="en-US" altLang="en-US" sz="3600"/>
          </a:p>
        </p:txBody>
      </p:sp>
      <p:sp>
        <p:nvSpPr>
          <p:cNvPr id="47" name="TextBox 68"/>
          <p:cNvSpPr txBox="1">
            <a:spLocks noChangeArrowheads="1"/>
          </p:cNvSpPr>
          <p:nvPr/>
        </p:nvSpPr>
        <p:spPr bwMode="auto">
          <a:xfrm>
            <a:off x="5486400" y="4303714"/>
            <a:ext cx="31870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 smtClean="0"/>
              <a:t>Computationally </a:t>
            </a:r>
            <a:r>
              <a:rPr lang="en-US" altLang="en-US" sz="2000" b="1" dirty="0"/>
              <a:t>difficult</a:t>
            </a:r>
          </a:p>
          <a:p>
            <a:endParaRPr lang="en-US" altLang="en-US" sz="2000" b="1" dirty="0"/>
          </a:p>
          <a:p>
            <a:endParaRPr lang="en-US" altLang="en-US" sz="2000" b="1" dirty="0"/>
          </a:p>
        </p:txBody>
      </p:sp>
      <p:sp>
        <p:nvSpPr>
          <p:cNvPr id="49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  <p:pic>
        <p:nvPicPr>
          <p:cNvPr id="2050" name="Picture 2" descr="Image result for needle in a haystac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338" y="2836042"/>
            <a:ext cx="2400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6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3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3918" grpId="0"/>
      <p:bldP spid="137" grpId="0" animBg="1"/>
      <p:bldP spid="123928" grpId="0"/>
      <p:bldP spid="123985" grpId="0"/>
      <p:bldP spid="46" grpId="0"/>
      <p:bldP spid="47" grpId="0"/>
      <p:bldP spid="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xfrm>
            <a:off x="1981200" y="457201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altLang="en-US" sz="4000" b="1">
                <a:ea typeface="ＭＳ Ｐゴシック" panose="020B0600070205080204" pitchFamily="34" charset="-128"/>
              </a:rPr>
              <a:t>Results </a:t>
            </a:r>
            <a:r>
              <a:rPr lang="en-US" altLang="en-US" sz="4000">
                <a:ea typeface="ＭＳ Ｐゴシック" panose="020B0600070205080204" pitchFamily="34" charset="-128"/>
              </a:rPr>
              <a:t/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Compare to Observer Landmarks</a:t>
            </a: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3733801" y="3152775"/>
            <a:ext cx="30163" cy="18669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</p:cxn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>
            <a:off x="5334000" y="5865814"/>
            <a:ext cx="973138" cy="1587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348" t="25517" r="22319" b="39265"/>
          <a:stretch>
            <a:fillRect/>
          </a:stretch>
        </p:blipFill>
        <p:spPr bwMode="auto">
          <a:xfrm>
            <a:off x="2743200" y="1676401"/>
            <a:ext cx="221138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39700" dir="2700000" algn="tl" rotWithShape="0">
              <a:srgbClr val="333333">
                <a:alpha val="64998"/>
              </a:srgbClr>
            </a:outerShdw>
          </a:effec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86" t="31894" r="24637" b="22923"/>
          <a:stretch>
            <a:fillRect/>
          </a:stretch>
        </p:blipFill>
        <p:spPr bwMode="auto">
          <a:xfrm>
            <a:off x="5326063" y="1485901"/>
            <a:ext cx="1922462" cy="16351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75" t="13542" r="31250" b="20833"/>
          <a:stretch>
            <a:fillRect/>
          </a:stretch>
        </p:blipFill>
        <p:spPr bwMode="auto">
          <a:xfrm>
            <a:off x="6400800" y="4953001"/>
            <a:ext cx="198120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39700" dir="2700000" algn="tl" rotWithShape="0">
              <a:srgbClr val="333333">
                <a:alpha val="64998"/>
              </a:srgbClr>
            </a:outerShdw>
          </a:effectLst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50" t="21875" r="27499" b="14583"/>
          <a:stretch>
            <a:fillRect/>
          </a:stretch>
        </p:blipFill>
        <p:spPr bwMode="auto">
          <a:xfrm>
            <a:off x="2895600" y="5019675"/>
            <a:ext cx="2116138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39700" dir="2700000" algn="tl" rotWithShape="0">
              <a:srgbClr val="333333">
                <a:alpha val="64998"/>
              </a:srgbClr>
            </a:outerShdw>
          </a:effectLst>
        </p:spPr>
      </p:pic>
      <p:sp>
        <p:nvSpPr>
          <p:cNvPr id="60425" name="TextBox 68"/>
          <p:cNvSpPr txBox="1">
            <a:spLocks noChangeArrowheads="1"/>
          </p:cNvSpPr>
          <p:nvPr/>
        </p:nvSpPr>
        <p:spPr bwMode="auto">
          <a:xfrm>
            <a:off x="3810000" y="3413125"/>
            <a:ext cx="25058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Observer-placed in</a:t>
            </a:r>
          </a:p>
          <a:p>
            <a:r>
              <a:rPr lang="en-US" altLang="en-US" sz="2000" b="1"/>
              <a:t>Landmark Editor</a:t>
            </a:r>
            <a:endParaRPr lang="en-US" altLang="en-US" sz="2000" b="1" baseline="30000"/>
          </a:p>
        </p:txBody>
      </p:sp>
      <p:sp>
        <p:nvSpPr>
          <p:cNvPr id="60426" name="Rectangle 20"/>
          <p:cNvSpPr>
            <a:spLocks noChangeArrowheads="1"/>
          </p:cNvSpPr>
          <p:nvPr/>
        </p:nvSpPr>
        <p:spPr bwMode="auto">
          <a:xfrm>
            <a:off x="2667000" y="1371600"/>
            <a:ext cx="4724400" cy="1981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219950" y="1514475"/>
            <a:ext cx="2273300" cy="3352800"/>
            <a:chOff x="3696" y="1008"/>
            <a:chExt cx="1432" cy="2112"/>
          </a:xfrm>
        </p:grpSpPr>
        <p:cxnSp>
          <p:nvCxnSpPr>
            <p:cNvPr id="56335" name="Straight Arrow Connector 39"/>
            <p:cNvCxnSpPr>
              <a:cxnSpLocks noChangeShapeType="1"/>
            </p:cNvCxnSpPr>
            <p:nvPr/>
          </p:nvCxnSpPr>
          <p:spPr bwMode="auto">
            <a:xfrm flipV="1">
              <a:off x="3888" y="2425"/>
              <a:ext cx="314" cy="695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</p:cxnSp>
        <p:grpSp>
          <p:nvGrpSpPr>
            <p:cNvPr id="60432" name="Group 22"/>
            <p:cNvGrpSpPr>
              <a:grpSpLocks/>
            </p:cNvGrpSpPr>
            <p:nvPr/>
          </p:nvGrpSpPr>
          <p:grpSpPr bwMode="auto">
            <a:xfrm>
              <a:off x="3696" y="1008"/>
              <a:ext cx="1432" cy="1392"/>
              <a:chOff x="3696" y="1008"/>
              <a:chExt cx="1432" cy="1392"/>
            </a:xfrm>
          </p:grpSpPr>
          <p:pic>
            <p:nvPicPr>
              <p:cNvPr id="17" name="Picture 6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86" t="34450" r="25797" b="20892"/>
              <a:stretch>
                <a:fillRect/>
              </a:stretch>
            </p:blipFill>
            <p:spPr bwMode="auto">
              <a:xfrm>
                <a:off x="3888" y="1008"/>
                <a:ext cx="1181" cy="10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434" name="TextBox 68"/>
              <p:cNvSpPr txBox="1">
                <a:spLocks noChangeArrowheads="1"/>
              </p:cNvSpPr>
              <p:nvPr/>
            </p:nvSpPr>
            <p:spPr bwMode="auto">
              <a:xfrm>
                <a:off x="3696" y="2150"/>
                <a:ext cx="143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 b="1"/>
                  <a:t>Computer-placed</a:t>
                </a:r>
                <a:endParaRPr lang="en-US" altLang="en-US" sz="2000" b="1" baseline="30000"/>
              </a:p>
            </p:txBody>
          </p:sp>
        </p:grpSp>
      </p:grpSp>
      <p:sp>
        <p:nvSpPr>
          <p:cNvPr id="54296" name="Rectangle 24"/>
          <p:cNvSpPr>
            <a:spLocks noChangeArrowheads="1"/>
          </p:cNvSpPr>
          <p:nvPr/>
        </p:nvSpPr>
        <p:spPr bwMode="auto">
          <a:xfrm>
            <a:off x="2819400" y="1600200"/>
            <a:ext cx="2209800" cy="1524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975142" y="5962650"/>
            <a:ext cx="16257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Computer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correspondence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14950" y="1504950"/>
            <a:ext cx="4267200" cy="17526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0" charset="-128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1365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6" grpId="0" animBg="1"/>
      <p:bldP spid="26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>
          <a:xfrm>
            <a:off x="1981200" y="457201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altLang="en-US" sz="4000" b="1">
                <a:ea typeface="ＭＳ Ｐゴシック" panose="020B0600070205080204" pitchFamily="34" charset="-128"/>
              </a:rPr>
              <a:t>Results </a:t>
            </a:r>
            <a:r>
              <a:rPr lang="en-US" altLang="en-US" sz="4000">
                <a:ea typeface="ＭＳ Ｐゴシック" panose="020B0600070205080204" pitchFamily="34" charset="-128"/>
              </a:rPr>
              <a:t/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Compare to Observer Landmarks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86" t="31894" r="24637" b="22923"/>
          <a:stretch>
            <a:fillRect/>
          </a:stretch>
        </p:blipFill>
        <p:spPr bwMode="auto">
          <a:xfrm>
            <a:off x="2697164" y="1524000"/>
            <a:ext cx="3673475" cy="31242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Box 68"/>
          <p:cNvSpPr txBox="1">
            <a:spLocks noChangeArrowheads="1"/>
          </p:cNvSpPr>
          <p:nvPr/>
        </p:nvSpPr>
        <p:spPr bwMode="auto">
          <a:xfrm>
            <a:off x="2746375" y="5486400"/>
            <a:ext cx="25058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Observer-placed in</a:t>
            </a:r>
          </a:p>
          <a:p>
            <a:r>
              <a:rPr lang="en-US" altLang="en-US" sz="2000" b="1"/>
              <a:t>Landmark Editor</a:t>
            </a:r>
            <a:endParaRPr lang="en-US" altLang="en-US" sz="2000" b="1" baseline="3000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86" t="34450" r="25797" b="20892"/>
          <a:stretch>
            <a:fillRect/>
          </a:stretch>
        </p:blipFill>
        <p:spPr bwMode="auto">
          <a:xfrm>
            <a:off x="6246814" y="1600200"/>
            <a:ext cx="3582987" cy="32146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8"/>
          <p:cNvSpPr txBox="1">
            <a:spLocks noChangeArrowheads="1"/>
          </p:cNvSpPr>
          <p:nvPr/>
        </p:nvSpPr>
        <p:spPr bwMode="auto">
          <a:xfrm>
            <a:off x="6934200" y="5638800"/>
            <a:ext cx="2294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Computer-placed</a:t>
            </a:r>
            <a:endParaRPr lang="en-US" altLang="en-US" sz="2000" b="1" baseline="30000"/>
          </a:p>
        </p:txBody>
      </p:sp>
      <p:sp>
        <p:nvSpPr>
          <p:cNvPr id="18" name="Rectangle 17"/>
          <p:cNvSpPr/>
          <p:nvPr/>
        </p:nvSpPr>
        <p:spPr>
          <a:xfrm>
            <a:off x="2209800" y="1371600"/>
            <a:ext cx="8001000" cy="39624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0" charset="-128"/>
            </a:endParaRPr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8385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676400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CLASSIFICATION ANALYSIS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 3 data sets (mainly primates)</a:t>
            </a:r>
          </a:p>
        </p:txBody>
      </p:sp>
      <p:pic>
        <p:nvPicPr>
          <p:cNvPr id="64515" name="Picture 3" descr="Boyer and Lipman Nature 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1"/>
            <a:ext cx="3022600" cy="545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752600" y="160020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116 mandibular 2</a:t>
            </a:r>
            <a:r>
              <a:rPr lang="en-US" altLang="en-US" sz="2000" b="1" baseline="30000"/>
              <a:t>nd</a:t>
            </a:r>
            <a:r>
              <a:rPr lang="en-US" altLang="en-US" sz="2000" b="1"/>
              <a:t> molars</a:t>
            </a:r>
          </a:p>
          <a:p>
            <a:r>
              <a:rPr lang="en-US" altLang="en-US" sz="2000" b="1"/>
              <a:t>5 orders, 19 families, 35 genera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90700" y="301625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45 distal radii</a:t>
            </a:r>
          </a:p>
          <a:p>
            <a:r>
              <a:rPr lang="en-US" altLang="en-US" sz="2000" b="1"/>
              <a:t>1 order, 2 families, 4 genera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752600" y="464820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61 proximal first metatarsals (Mt1)</a:t>
            </a:r>
          </a:p>
          <a:p>
            <a:r>
              <a:rPr lang="en-US" altLang="en-US" sz="2000" b="1"/>
              <a:t>1 order, 9 families, 13 genera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086600" y="4267200"/>
            <a:ext cx="3200400" cy="2590800"/>
            <a:chOff x="3504" y="2688"/>
            <a:chExt cx="2016" cy="1632"/>
          </a:xfrm>
        </p:grpSpPr>
        <p:sp>
          <p:nvSpPr>
            <p:cNvPr id="64522" name="Rectangle 7"/>
            <p:cNvSpPr>
              <a:spLocks noChangeArrowheads="1"/>
            </p:cNvSpPr>
            <p:nvPr/>
          </p:nvSpPr>
          <p:spPr bwMode="auto">
            <a:xfrm>
              <a:off x="3504" y="2688"/>
              <a:ext cx="1728" cy="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523" name="Rectangle 8"/>
            <p:cNvSpPr>
              <a:spLocks noChangeArrowheads="1"/>
            </p:cNvSpPr>
            <p:nvPr/>
          </p:nvSpPr>
          <p:spPr bwMode="auto">
            <a:xfrm>
              <a:off x="4992" y="3792"/>
              <a:ext cx="528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7010400" y="2590800"/>
            <a:ext cx="32766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106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2" grpId="0"/>
      <p:bldP spid="399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1752600" y="160020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116 mandibular 2</a:t>
            </a:r>
            <a:r>
              <a:rPr lang="en-US" altLang="en-US" sz="2000" b="1" baseline="30000"/>
              <a:t>nd</a:t>
            </a:r>
            <a:r>
              <a:rPr lang="en-US" altLang="en-US" sz="2000" b="1"/>
              <a:t> molars</a:t>
            </a:r>
          </a:p>
          <a:p>
            <a:r>
              <a:rPr lang="en-US" altLang="en-US" sz="2000" b="1"/>
              <a:t>5 orders, 19 families, 35 genera</a:t>
            </a: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1790700" y="301625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45 distal radii</a:t>
            </a:r>
          </a:p>
          <a:p>
            <a:r>
              <a:rPr lang="en-US" altLang="en-US" sz="2000" b="1"/>
              <a:t>1 order, 2 families, 4 genera</a:t>
            </a:r>
          </a:p>
        </p:txBody>
      </p:sp>
      <p:sp>
        <p:nvSpPr>
          <p:cNvPr id="65540" name="Rectangle 6"/>
          <p:cNvSpPr>
            <a:spLocks noChangeArrowheads="1"/>
          </p:cNvSpPr>
          <p:nvPr/>
        </p:nvSpPr>
        <p:spPr bwMode="auto">
          <a:xfrm>
            <a:off x="1752600" y="4648201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/>
              <a:t>61 proximal Mt1</a:t>
            </a:r>
          </a:p>
          <a:p>
            <a:r>
              <a:rPr lang="en-US" altLang="en-US" sz="2000" b="1"/>
              <a:t>1 order, 9 families, 13 genera</a:t>
            </a:r>
          </a:p>
        </p:txBody>
      </p:sp>
      <p:sp>
        <p:nvSpPr>
          <p:cNvPr id="65541" name="Text Box 2"/>
          <p:cNvSpPr txBox="1">
            <a:spLocks noChangeArrowheads="1"/>
          </p:cNvSpPr>
          <p:nvPr/>
        </p:nvSpPr>
        <p:spPr bwMode="auto">
          <a:xfrm>
            <a:off x="1638300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HUMAN correspondences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 Same 3 data sets: Geometric landmarks applied</a:t>
            </a: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2438400" y="237648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16 Landmarks</a:t>
            </a: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2438400" y="390048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13 Landmarks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2438400" y="550068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11 Landmarks</a:t>
            </a:r>
          </a:p>
        </p:txBody>
      </p:sp>
      <p:pic>
        <p:nvPicPr>
          <p:cNvPr id="65545" name="Picture 15" descr="biolandmarks illustration 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529" r="71135" b="61856"/>
          <a:stretch>
            <a:fillRect/>
          </a:stretch>
        </p:blipFill>
        <p:spPr bwMode="auto">
          <a:xfrm>
            <a:off x="7315200" y="1524000"/>
            <a:ext cx="1828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16" descr="Numbered Landma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65570" r="39795" b="3311"/>
          <a:stretch>
            <a:fillRect/>
          </a:stretch>
        </p:blipFill>
        <p:spPr bwMode="auto">
          <a:xfrm>
            <a:off x="7162800" y="3200401"/>
            <a:ext cx="22098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2" name="Picture 18" descr="metatarsal illustration dou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0" t="72168" r="29556" b="7303"/>
          <a:stretch>
            <a:fillRect/>
          </a:stretch>
        </p:blipFill>
        <p:spPr bwMode="auto">
          <a:xfrm>
            <a:off x="7315200" y="4953001"/>
            <a:ext cx="213360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7721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6" grpId="0"/>
      <p:bldP spid="41997" grpId="0"/>
      <p:bldP spid="419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39" name="Group 107"/>
          <p:cNvGraphicFramePr>
            <a:graphicFrameLocks noGrp="1"/>
          </p:cNvGraphicFramePr>
          <p:nvPr/>
        </p:nvGraphicFramePr>
        <p:xfrm>
          <a:off x="1676400" y="1524000"/>
          <a:ext cx="8610600" cy="46101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Dataset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HUMAN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COMPUTER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Teeth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24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Radii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5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86.94%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97.50%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Mt1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13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73.15%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75.07%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585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91440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	Results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	Classification success (mean % correct per genus)</a:t>
            </a:r>
          </a:p>
        </p:txBody>
      </p:sp>
      <p:sp>
        <p:nvSpPr>
          <p:cNvPr id="44140" name="Rectangle 108"/>
          <p:cNvSpPr>
            <a:spLocks noChangeArrowheads="1"/>
          </p:cNvSpPr>
          <p:nvPr/>
        </p:nvSpPr>
        <p:spPr bwMode="auto">
          <a:xfrm>
            <a:off x="4191000" y="2895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141" name="Rectangle 109"/>
          <p:cNvSpPr>
            <a:spLocks noChangeArrowheads="1"/>
          </p:cNvSpPr>
          <p:nvPr/>
        </p:nvSpPr>
        <p:spPr bwMode="auto">
          <a:xfrm>
            <a:off x="7620000" y="28194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8" name="Rectangle 110"/>
          <p:cNvSpPr>
            <a:spLocks noChangeArrowheads="1"/>
          </p:cNvSpPr>
          <p:nvPr/>
        </p:nvSpPr>
        <p:spPr bwMode="auto">
          <a:xfrm>
            <a:off x="4343400" y="4038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9" name="Rectangle 111"/>
          <p:cNvSpPr>
            <a:spLocks noChangeArrowheads="1"/>
          </p:cNvSpPr>
          <p:nvPr/>
        </p:nvSpPr>
        <p:spPr bwMode="auto">
          <a:xfrm>
            <a:off x="7467600" y="4038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0" name="Rectangle 112"/>
          <p:cNvSpPr>
            <a:spLocks noChangeArrowheads="1"/>
          </p:cNvSpPr>
          <p:nvPr/>
        </p:nvSpPr>
        <p:spPr bwMode="auto">
          <a:xfrm>
            <a:off x="4038600" y="5181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1" name="Rectangle 113"/>
          <p:cNvSpPr>
            <a:spLocks noChangeArrowheads="1"/>
          </p:cNvSpPr>
          <p:nvPr/>
        </p:nvSpPr>
        <p:spPr bwMode="auto">
          <a:xfrm>
            <a:off x="7543800" y="52578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831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40" grpId="0" animBg="1"/>
      <p:bldP spid="441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60" name="Group 4"/>
          <p:cNvGraphicFramePr>
            <a:graphicFrameLocks noGrp="1"/>
          </p:cNvGraphicFramePr>
          <p:nvPr/>
        </p:nvGraphicFramePr>
        <p:xfrm>
          <a:off x="1676400" y="1524000"/>
          <a:ext cx="8610600" cy="46101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Dataset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HUMAN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COMPUTER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Teeth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24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Radii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5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83%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88%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Mt1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13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E1A0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73.15%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E1A02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75.07%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609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91440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	Results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	Classification success (mean % correct per genus)</a:t>
            </a: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4267200" y="4038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7620000" y="4038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7612" name="Rectangle 31"/>
          <p:cNvSpPr>
            <a:spLocks noChangeArrowheads="1"/>
          </p:cNvSpPr>
          <p:nvPr/>
        </p:nvSpPr>
        <p:spPr bwMode="auto">
          <a:xfrm>
            <a:off x="4038600" y="5181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7613" name="Rectangle 32"/>
          <p:cNvSpPr>
            <a:spLocks noChangeArrowheads="1"/>
          </p:cNvSpPr>
          <p:nvPr/>
        </p:nvSpPr>
        <p:spPr bwMode="auto">
          <a:xfrm>
            <a:off x="7543800" y="52578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1227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5" grpId="0" animBg="1"/>
      <p:bldP spid="450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4" name="Group 4"/>
          <p:cNvGraphicFramePr>
            <a:graphicFrameLocks noGrp="1"/>
          </p:cNvGraphicFramePr>
          <p:nvPr/>
        </p:nvGraphicFramePr>
        <p:xfrm>
          <a:off x="1676400" y="1524000"/>
          <a:ext cx="8610600" cy="46101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Dataset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HUMAN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COMPUTER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Teeth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24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Radii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5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83%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88%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Mt1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13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76%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82%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633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91440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	Results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	Classification success (mean % correct per genus)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4114800" y="51054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10" name="Rectangle 30"/>
          <p:cNvSpPr>
            <a:spLocks noChangeArrowheads="1"/>
          </p:cNvSpPr>
          <p:nvPr/>
        </p:nvSpPr>
        <p:spPr bwMode="auto">
          <a:xfrm>
            <a:off x="7620000" y="51816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1939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9" grpId="0" animBg="1"/>
      <p:bldP spid="461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8" name="Group 4"/>
          <p:cNvGraphicFramePr>
            <a:graphicFrameLocks noGrp="1"/>
          </p:cNvGraphicFramePr>
          <p:nvPr/>
        </p:nvGraphicFramePr>
        <p:xfrm>
          <a:off x="1676400" y="1524000"/>
          <a:ext cx="8610600" cy="46101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Dataset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HUMAN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COMPUTER correspondences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Teeth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24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90%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Radii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5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83%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88%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Mt1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13 grps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76%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-110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-110" charset="0"/>
                          <a:ea typeface="ＭＳ Ｐゴシック" pitchFamily="-110" charset="-128"/>
                        </a:rPr>
                        <a:t>82%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1A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657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91440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	Results</a:t>
            </a:r>
          </a:p>
          <a:p>
            <a:pPr>
              <a:spcBef>
                <a:spcPct val="50000"/>
              </a:spcBef>
            </a:pPr>
            <a:r>
              <a:rPr lang="en-US" altLang="en-US" sz="2800" b="1"/>
              <a:t>	Classification success (mean % correct per genus)</a:t>
            </a:r>
          </a:p>
        </p:txBody>
      </p:sp>
      <p:sp>
        <p:nvSpPr>
          <p:cNvPr id="69658" name="Rectangle 29"/>
          <p:cNvSpPr>
            <a:spLocks noChangeArrowheads="1"/>
          </p:cNvSpPr>
          <p:nvPr/>
        </p:nvSpPr>
        <p:spPr bwMode="auto">
          <a:xfrm>
            <a:off x="7600950" y="2743200"/>
            <a:ext cx="1828800" cy="32004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2871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838200" y="733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Initial Progress</a:t>
            </a:r>
            <a:endParaRPr lang="en-US" dirty="0"/>
          </a:p>
        </p:txBody>
      </p:sp>
      <p:sp>
        <p:nvSpPr>
          <p:cNvPr id="134" name="Content Placeholder 2"/>
          <p:cNvSpPr>
            <a:spLocks noGrp="1"/>
          </p:cNvSpPr>
          <p:nvPr>
            <p:ph idx="4294967295"/>
          </p:nvPr>
        </p:nvSpPr>
        <p:spPr>
          <a:xfrm>
            <a:off x="330516" y="1067286"/>
            <a:ext cx="6155344" cy="5546166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First automated correspondence algorithm in 3D (Boyer et al. 2011)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Tested on three samples of surface models  (teeth, radii, metatarsals)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Compared to traditional landmark data sets on same samples</a:t>
            </a:r>
          </a:p>
          <a:p>
            <a:pPr marL="0" indent="0" eaLnBrk="1" hangingPunct="1"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Results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Produced plausible correspondence maps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Automatically determined distances correlated as strongly with taxonomic differences as distances based on manually-collected data.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4" r="-1"/>
          <a:stretch/>
        </p:blipFill>
        <p:spPr>
          <a:xfrm>
            <a:off x="7315199" y="4040405"/>
            <a:ext cx="4412509" cy="268645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>
          <a:xfrm>
            <a:off x="7378625" y="1239872"/>
            <a:ext cx="2477756" cy="27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Goals &amp;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552"/>
            <a:ext cx="10515600" cy="51605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Goal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achieve data driven understanding of the pattern of micro- and macroevolution that describes the anatomical diversity of life.</a:t>
            </a:r>
          </a:p>
          <a:p>
            <a:pPr marL="0" indent="0">
              <a:buNone/>
            </a:pPr>
            <a:r>
              <a:rPr lang="en-US" b="1" dirty="0" smtClean="0"/>
              <a:t>Requirement</a:t>
            </a:r>
          </a:p>
          <a:p>
            <a:r>
              <a:rPr lang="en-US" dirty="0" smtClean="0"/>
              <a:t>Quantitative approaches capable of meaningfully aligning </a:t>
            </a:r>
            <a:r>
              <a:rPr lang="en-US" dirty="0" smtClean="0"/>
              <a:t>and/or </a:t>
            </a:r>
            <a:r>
              <a:rPr lang="en-US" dirty="0" smtClean="0"/>
              <a:t>comparing “the </a:t>
            </a:r>
            <a:r>
              <a:rPr lang="en-US" dirty="0"/>
              <a:t>same organ in different animals under every variety of form and </a:t>
            </a:r>
            <a:r>
              <a:rPr lang="en-US" dirty="0" smtClean="0"/>
              <a:t>function”</a:t>
            </a:r>
          </a:p>
          <a:p>
            <a:pPr marL="0" indent="0">
              <a:buNone/>
            </a:pPr>
            <a:r>
              <a:rPr lang="en-US" b="1" dirty="0" smtClean="0"/>
              <a:t>Rationale</a:t>
            </a:r>
          </a:p>
          <a:p>
            <a:r>
              <a:rPr lang="en-US" dirty="0" smtClean="0"/>
              <a:t>Without such a framework, comparative morphology will remain arbitrarily limited in its ability to quantitatively describe the morphological (and potentially evolutionary) continuity uniting different individuals and species.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838200" y="733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Initial Progress</a:t>
            </a:r>
            <a:endParaRPr lang="en-US" dirty="0"/>
          </a:p>
        </p:txBody>
      </p:sp>
      <p:sp>
        <p:nvSpPr>
          <p:cNvPr id="134" name="Content Placeholder 2"/>
          <p:cNvSpPr>
            <a:spLocks noGrp="1"/>
          </p:cNvSpPr>
          <p:nvPr>
            <p:ph idx="4294967295"/>
          </p:nvPr>
        </p:nvSpPr>
        <p:spPr>
          <a:xfrm>
            <a:off x="330516" y="1067286"/>
            <a:ext cx="6667184" cy="5546166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Limitations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Difficult to work with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Matlab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code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Correspondence determinations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non-transitive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Poor alignment with most dissimilar shapes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4" r="-1"/>
          <a:stretch/>
        </p:blipFill>
        <p:spPr>
          <a:xfrm>
            <a:off x="7315199" y="4040405"/>
            <a:ext cx="4412509" cy="268645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>
          <a:xfrm>
            <a:off x="7378625" y="1239872"/>
            <a:ext cx="2477756" cy="27792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3" y="2901849"/>
            <a:ext cx="2009056" cy="194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83" y="2792191"/>
            <a:ext cx="1944864" cy="2055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37" y="4847794"/>
            <a:ext cx="1797713" cy="201020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20251" y="3756194"/>
            <a:ext cx="185664" cy="1856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3395" y="6013846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59059" y="4040406"/>
            <a:ext cx="1377390" cy="195217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793917" y="3834163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67178" y="3872499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16640" y="3849026"/>
            <a:ext cx="2561079" cy="126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577719" y="4688958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88554" y="6778582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8682" y="4706677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952842" y="4114800"/>
            <a:ext cx="1320553" cy="18777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  <p:bldP spid="6" grpId="0" animBg="1"/>
      <p:bldP spid="12" grpId="0" animBg="1"/>
      <p:bldP spid="15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/>
              <a:t>Auto3dgm: </a:t>
            </a:r>
            <a:r>
              <a:rPr lang="en-US" dirty="0" smtClean="0"/>
              <a:t>Concepts &amp;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Similar objects are easy to align automatically</a:t>
            </a:r>
          </a:p>
          <a:p>
            <a:r>
              <a:rPr lang="en-US" dirty="0" smtClean="0"/>
              <a:t>Use a graded series of similar objects to align dissimilar endmembers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Exists as R, </a:t>
            </a:r>
            <a:r>
              <a:rPr lang="en-US" altLang="en-US" dirty="0" err="1">
                <a:ea typeface="ＭＳ Ｐゴシック" panose="020B0600070205080204" pitchFamily="34" charset="-128"/>
              </a:rPr>
              <a:t>matlab</a:t>
            </a:r>
            <a:r>
              <a:rPr lang="en-US" altLang="en-US" dirty="0">
                <a:ea typeface="ＭＳ Ｐゴシック" panose="020B0600070205080204" pitchFamily="34" charset="-128"/>
              </a:rPr>
              <a:t>, and now Python / Slicer routines.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Transitive correspondences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Output includes a landmark file that can be analyzed with standard 3d geometric morphometric software (including </a:t>
            </a:r>
            <a:r>
              <a:rPr lang="en-US" altLang="en-US" dirty="0" err="1">
                <a:ea typeface="ＭＳ Ｐゴシック" panose="020B0600070205080204" pitchFamily="34" charset="-128"/>
              </a:rPr>
              <a:t>Morphologika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MorphoJ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SlicerMorph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be used for alignment of 3D models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Provides a way to compare magnitude of variation between two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samples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96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330515" y="1555530"/>
            <a:ext cx="11577949" cy="5302469"/>
          </a:xfrm>
        </p:spPr>
        <p:txBody>
          <a:bodyPr>
            <a:normAutofit fontScale="62500" lnSpcReduction="20000"/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Methodological/validation</a:t>
            </a: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Boyer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(2015): </a:t>
            </a:r>
            <a:r>
              <a:rPr lang="en-US" altLang="en-US" sz="2400" dirty="0">
                <a:ea typeface="ＭＳ Ｐゴシック" panose="020B0600070205080204" pitchFamily="34" charset="-128"/>
                <a:hlinkClick r:id="rId2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2"/>
              </a:rPr>
              <a:t>onlinelibrary.wiley.com/doi/full/10.1002/ar.23084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Boyer et al. (</a:t>
            </a:r>
            <a:r>
              <a:rPr lang="en-US" altLang="en-US" sz="2400" dirty="0">
                <a:ea typeface="ＭＳ Ｐゴシック" panose="020B0600070205080204" pitchFamily="34" charset="-128"/>
              </a:rPr>
              <a:t>2016): </a:t>
            </a:r>
            <a:r>
              <a:rPr lang="en-US" altLang="en-US" sz="2400" dirty="0">
                <a:ea typeface="ＭＳ Ｐゴシック" panose="020B0600070205080204" pitchFamily="34" charset="-128"/>
                <a:hlinkClick r:id="rId3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3"/>
              </a:rPr>
              <a:t>onlinelibrary.wiley.com/doi/abs/10.1002/ar.23202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Gonzalez et al. (</a:t>
            </a:r>
            <a:r>
              <a:rPr lang="en-US" altLang="en-US" sz="2400" dirty="0">
                <a:ea typeface="ＭＳ Ｐゴシック" panose="020B0600070205080204" pitchFamily="34" charset="-128"/>
              </a:rPr>
              <a:t>2016): </a:t>
            </a:r>
            <a:r>
              <a:rPr lang="en-US" altLang="en-US" sz="2400" dirty="0">
                <a:ea typeface="ＭＳ Ｐゴシック" panose="020B0600070205080204" pitchFamily="34" charset="-128"/>
                <a:hlinkClick r:id="rId4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4"/>
              </a:rPr>
              <a:t>onlinelibrary.wiley.com/doi/abs/10.1002/ajpa.22934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Gao et al. (2017): 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5"/>
              </a:rPr>
              <a:t>https</a:t>
            </a:r>
            <a:r>
              <a:rPr lang="en-US" altLang="en-US" sz="2400" dirty="0">
                <a:ea typeface="ＭＳ Ｐゴシック" panose="020B0600070205080204" pitchFamily="34" charset="-128"/>
                <a:hlinkClick r:id="rId5"/>
              </a:rPr>
              <a:t>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5"/>
              </a:rPr>
              <a:t>onlinelibrary.wiley.com/doi/abs/10.1002/ar.23700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Gao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(2018): </a:t>
            </a:r>
            <a:r>
              <a:rPr lang="en-US" altLang="en-US" sz="2400" dirty="0">
                <a:ea typeface="ＭＳ Ｐゴシック" panose="020B0600070205080204" pitchFamily="34" charset="-128"/>
                <a:hlinkClick r:id="rId6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6"/>
              </a:rPr>
              <a:t>arxiv.org/pdf/1807.11887.pdf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Applications (</a:t>
            </a:r>
            <a:r>
              <a:rPr lang="en-US" altLang="en-US" sz="2400" b="1" dirty="0" err="1" smtClean="0">
                <a:ea typeface="ＭＳ Ｐゴシック" panose="020B0600070205080204" pitchFamily="34" charset="-128"/>
              </a:rPr>
              <a:t>e.g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):</a:t>
            </a: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Turner et al. (2014): </a:t>
            </a:r>
            <a:r>
              <a:rPr lang="en-US" sz="2400" dirty="0">
                <a:hlinkClick r:id="rId7"/>
              </a:rPr>
              <a:t>https://doi.org/10.1093/imaiai/iau011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Sieffert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et al. (</a:t>
            </a:r>
            <a:r>
              <a:rPr lang="en-US" altLang="en-US" sz="2400" dirty="0">
                <a:ea typeface="ＭＳ Ｐゴシック" panose="020B0600070205080204" pitchFamily="34" charset="-128"/>
              </a:rPr>
              <a:t>2015): </a:t>
            </a:r>
            <a:r>
              <a:rPr lang="en-US" altLang="en-US" sz="2400" dirty="0">
                <a:ea typeface="ＭＳ Ｐゴシック" panose="020B0600070205080204" pitchFamily="34" charset="-128"/>
                <a:hlinkClick r:id="rId8"/>
              </a:rPr>
              <a:t>https://peerj.com/articles/1036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8"/>
              </a:rPr>
              <a:t>/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Hsiang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(2016): </a:t>
            </a:r>
            <a:r>
              <a:rPr lang="en-US" altLang="en-US" sz="2400" dirty="0">
                <a:ea typeface="ＭＳ Ｐゴシック" panose="020B0600070205080204" pitchFamily="34" charset="-128"/>
                <a:hlinkClick r:id="rId9"/>
              </a:rPr>
              <a:t>http://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9"/>
              </a:rPr>
              <a:t>rstb.royalsocietypublishing.org/content/371/1691/20150227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Gingerich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>
                <a:ea typeface="ＭＳ Ｐゴシック" panose="020B0600070205080204" pitchFamily="34" charset="-128"/>
              </a:rPr>
              <a:t>2016): </a:t>
            </a:r>
            <a:r>
              <a:rPr lang="en-US" altLang="en-US" sz="2400" dirty="0">
                <a:ea typeface="ＭＳ Ｐゴシック" panose="020B0600070205080204" pitchFamily="34" charset="-128"/>
                <a:hlinkClick r:id="rId10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0"/>
              </a:rPr>
              <a:t>link.springer.com/article/10.1007/s12542-017-0362-8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Boyer et al. (2017</a:t>
            </a:r>
            <a:r>
              <a:rPr lang="en-US" altLang="en-US" sz="2400" dirty="0">
                <a:ea typeface="ＭＳ Ｐゴシック" panose="020B0600070205080204" pitchFamily="34" charset="-128"/>
              </a:rPr>
              <a:t>): </a:t>
            </a:r>
            <a:r>
              <a:rPr lang="en-US" altLang="en-US" sz="2400" dirty="0">
                <a:ea typeface="ＭＳ Ｐゴシック" panose="020B0600070205080204" pitchFamily="34" charset="-128"/>
                <a:hlinkClick r:id="rId11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1"/>
              </a:rPr>
              <a:t>www.sciencedirect.com/science/article/pii/S0047248417301021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Vitek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(2017): </a:t>
            </a:r>
            <a:r>
              <a:rPr lang="en-US" altLang="en-US" sz="2400" dirty="0">
                <a:ea typeface="ＭＳ Ｐゴシック" panose="020B0600070205080204" pitchFamily="34" charset="-128"/>
                <a:hlinkClick r:id="rId12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2"/>
              </a:rPr>
              <a:t>onlinelibrary.wiley.com/doi/abs/10.1002/ece3.3058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Renaud et al</a:t>
            </a:r>
            <a:r>
              <a:rPr lang="en-US" altLang="en-US" sz="2400" dirty="0">
                <a:ea typeface="ＭＳ Ｐゴシック" panose="020B0600070205080204" pitchFamily="34" charset="-128"/>
              </a:rPr>
              <a:t>.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(2017): 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3"/>
              </a:rPr>
              <a:t>https</a:t>
            </a:r>
            <a:r>
              <a:rPr lang="en-US" altLang="en-US" sz="2400" dirty="0">
                <a:ea typeface="ＭＳ Ｐゴシック" panose="020B0600070205080204" pitchFamily="34" charset="-128"/>
                <a:hlinkClick r:id="rId13"/>
              </a:rPr>
              <a:t>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3"/>
              </a:rPr>
              <a:t>www.sciencedirect.com/science/article/pii/S0003996917301383?via%3Dihub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Renaud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(2018): </a:t>
            </a:r>
            <a:r>
              <a:rPr lang="en-US" altLang="en-US" sz="2400" dirty="0">
                <a:ea typeface="ＭＳ Ｐゴシック" panose="020B0600070205080204" pitchFamily="34" charset="-128"/>
                <a:hlinkClick r:id="rId14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4"/>
              </a:rPr>
              <a:t>link.springer.com/article/10.1007/s11692-018-9459-6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Boyer et al. (</a:t>
            </a:r>
            <a:r>
              <a:rPr lang="en-US" altLang="en-US" sz="2400" dirty="0">
                <a:ea typeface="ＭＳ Ｐゴシック" panose="020B0600070205080204" pitchFamily="34" charset="-128"/>
              </a:rPr>
              <a:t>2018): </a:t>
            </a:r>
            <a:r>
              <a:rPr lang="en-US" altLang="en-US" sz="2400" dirty="0">
                <a:ea typeface="ＭＳ Ｐゴシック" panose="020B0600070205080204" pitchFamily="34" charset="-128"/>
                <a:hlinkClick r:id="rId15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5"/>
              </a:rPr>
              <a:t>www.sciencedirect.com/science/article/pii/S0047248417305134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Gunnell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</a:t>
            </a:r>
            <a:r>
              <a:rPr lang="en-US" altLang="en-US" sz="2400" dirty="0">
                <a:ea typeface="ＭＳ Ｐゴシック" panose="020B0600070205080204" pitchFamily="34" charset="-128"/>
              </a:rPr>
              <a:t>(2018): </a:t>
            </a:r>
            <a:r>
              <a:rPr lang="en-US" altLang="en-US" sz="2400" dirty="0">
                <a:ea typeface="ＭＳ Ｐゴシック" panose="020B0600070205080204" pitchFamily="34" charset="-128"/>
                <a:hlinkClick r:id="rId16"/>
              </a:rPr>
              <a:t>https://</a:t>
            </a:r>
            <a:r>
              <a:rPr lang="en-US" altLang="en-US" sz="2400" dirty="0" smtClean="0">
                <a:ea typeface="ＭＳ Ｐゴシック" panose="020B0600070205080204" pitchFamily="34" charset="-128"/>
                <a:hlinkClick r:id="rId16"/>
              </a:rPr>
              <a:t>www.nature.com/articles/s41467-018-05648-w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Wang et al. (2019): </a:t>
            </a:r>
            <a:r>
              <a:rPr lang="en-US" sz="2400" dirty="0">
                <a:hlinkClick r:id="rId17"/>
              </a:rPr>
              <a:t>https://www.biorxiv.org/content/10.1101/701391v1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Tx/>
              <a:buChar char="-"/>
            </a:pP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i="1" dirty="0" smtClean="0"/>
              <a:t>Auto3dgm: </a:t>
            </a:r>
            <a:r>
              <a:rPr lang="en-US" dirty="0" smtClean="0"/>
              <a:t>Publications</a:t>
            </a:r>
          </a:p>
        </p:txBody>
      </p:sp>
    </p:spTree>
    <p:extLst>
      <p:ext uri="{BB962C8B-B14F-4D97-AF65-F5344CB8AC3E}">
        <p14:creationId xmlns:p14="http://schemas.microsoft.com/office/powerpoint/2010/main" val="34987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Content Placeholder 2"/>
          <p:cNvSpPr>
            <a:spLocks noGrp="1"/>
          </p:cNvSpPr>
          <p:nvPr>
            <p:ph idx="4294967295"/>
          </p:nvPr>
        </p:nvSpPr>
        <p:spPr>
          <a:xfrm>
            <a:off x="330516" y="1046020"/>
            <a:ext cx="8824914" cy="257640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Processing and initial alignment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Re-sample surface + size-standardize point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cloud (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Eldar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et al. 1997)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Compute principle axes with PCA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Begin “alignment search”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Principle axes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(8 </a:t>
            </a:r>
            <a:r>
              <a:rPr lang="en-US" altLang="en-US" sz="2000" dirty="0">
                <a:ea typeface="ＭＳ Ｐゴシック" panose="020B0600070205080204" pitchFamily="34" charset="-128"/>
              </a:rPr>
              <a:t>possibilities)</a:t>
            </a:r>
          </a:p>
          <a:p>
            <a:pPr lvl="1"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Iterative closest points: Compute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euclidean</a:t>
            </a:r>
            <a:r>
              <a:rPr lang="en-US" altLang="en-US" sz="2000" dirty="0">
                <a:ea typeface="ＭＳ Ｐゴシック" panose="020B0600070205080204" pitchFamily="34" charset="-128"/>
              </a:rPr>
              <a:t> motions  that minimize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procrustes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distance (PCD) (</a:t>
            </a:r>
            <a:r>
              <a:rPr lang="en-US" altLang="en-US" sz="2000" dirty="0" err="1" smtClean="0">
                <a:ea typeface="ＭＳ Ｐゴシック" panose="020B0600070205080204" pitchFamily="34" charset="-128"/>
              </a:rPr>
              <a:t>Besl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 &amp; McKay 1992)</a:t>
            </a: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77826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07" r="71252"/>
          <a:stretch/>
        </p:blipFill>
        <p:spPr bwMode="auto">
          <a:xfrm>
            <a:off x="3668896" y="5335990"/>
            <a:ext cx="1534391" cy="14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70592">
            <a:off x="680212" y="4868471"/>
            <a:ext cx="197485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13" b="46915"/>
          <a:stretch/>
        </p:blipFill>
        <p:spPr bwMode="auto">
          <a:xfrm>
            <a:off x="3810905" y="3428814"/>
            <a:ext cx="1392382" cy="190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2" b="54644"/>
          <a:stretch/>
        </p:blipFill>
        <p:spPr bwMode="auto">
          <a:xfrm>
            <a:off x="7032992" y="3443056"/>
            <a:ext cx="2504209" cy="162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6" t="47092"/>
          <a:stretch/>
        </p:blipFill>
        <p:spPr bwMode="auto">
          <a:xfrm>
            <a:off x="7095256" y="4963335"/>
            <a:ext cx="2473037" cy="19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5" t="66209" r="47263" b="9930"/>
          <a:stretch/>
        </p:blipFill>
        <p:spPr bwMode="auto">
          <a:xfrm>
            <a:off x="5577841" y="4106085"/>
            <a:ext cx="124587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pca_alignment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5" t="66209" r="47263" b="9930"/>
          <a:stretch/>
        </p:blipFill>
        <p:spPr bwMode="auto">
          <a:xfrm>
            <a:off x="5577841" y="5623988"/>
            <a:ext cx="124587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9250" y="0"/>
            <a:ext cx="716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smtClean="0">
                <a:ea typeface="ＭＳ Ｐゴシック" panose="020B0600070205080204" pitchFamily="34" charset="-128"/>
              </a:rPr>
              <a:t>Steps to the method</a:t>
            </a:r>
            <a:endParaRPr lang="en-US" altLang="en-US" sz="3600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23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624084" y="1607446"/>
          <a:ext cx="5433235" cy="5176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52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2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2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2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2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28" name="Content Placeholder 2"/>
          <p:cNvSpPr>
            <a:spLocks noGrp="1"/>
          </p:cNvSpPr>
          <p:nvPr>
            <p:ph idx="4294967295"/>
          </p:nvPr>
        </p:nvSpPr>
        <p:spPr>
          <a:xfrm>
            <a:off x="307895" y="1064399"/>
            <a:ext cx="5433686" cy="59436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Alignment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refinement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Compute Procrustes for all pairs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Determine minimum spanning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tree (MST)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Propagate correspondences through MST for transitivity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1140" name="Title 1"/>
          <p:cNvSpPr>
            <a:spLocks noGrp="1"/>
          </p:cNvSpPr>
          <p:nvPr>
            <p:ph type="title" idx="4294967295"/>
          </p:nvPr>
        </p:nvSpPr>
        <p:spPr>
          <a:xfrm>
            <a:off x="309250" y="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ea typeface="ＭＳ Ｐゴシック" panose="020B0600070205080204" pitchFamily="34" charset="-128"/>
              </a:rPr>
              <a:t>Steps to the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40" y="1607448"/>
            <a:ext cx="391493" cy="1019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00" y="2626576"/>
            <a:ext cx="396973" cy="1019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42" y="3684432"/>
            <a:ext cx="425489" cy="1019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95" y="5800144"/>
            <a:ext cx="283182" cy="1019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09" y="4742288"/>
            <a:ext cx="399355" cy="1019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11" y="793198"/>
            <a:ext cx="391493" cy="1019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31" y="793198"/>
            <a:ext cx="396973" cy="1019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31" y="793198"/>
            <a:ext cx="425489" cy="10191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729" y="793198"/>
            <a:ext cx="283182" cy="10191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47" y="793198"/>
            <a:ext cx="399355" cy="10191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01270" y="189578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8071809" y="290173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9152841" y="395526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0228274" y="498743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1331521" y="600815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7997378" y="1895781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0.2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10153843" y="2901737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0.1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9078410" y="1895781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0.3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10153843" y="1895781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0.2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11257090" y="1895781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0.6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9078410" y="2901737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0.2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11257090" y="2901737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0.5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10153843" y="3955266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0.3</a:t>
            </a:r>
            <a:endParaRPr lang="en-US" sz="2800" dirty="0"/>
          </a:p>
        </p:txBody>
      </p:sp>
      <p:sp>
        <p:nvSpPr>
          <p:cNvPr id="30" name="Rectangle 29"/>
          <p:cNvSpPr/>
          <p:nvPr/>
        </p:nvSpPr>
        <p:spPr>
          <a:xfrm>
            <a:off x="11257090" y="3955266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0.6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1257090" y="4987434"/>
            <a:ext cx="641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0.4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8471695" y="145416"/>
            <a:ext cx="184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 smtClean="0">
                <a:ea typeface="ＭＳ Ｐゴシック" panose="020B0600070205080204" pitchFamily="34" charset="-128"/>
              </a:rPr>
              <a:t>PCD matrix</a:t>
            </a:r>
            <a:endParaRPr lang="en-US" sz="2800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456352" y="3946453"/>
            <a:ext cx="5061946" cy="2546608"/>
            <a:chOff x="456352" y="3903921"/>
            <a:chExt cx="5061946" cy="254660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t="68485" r="9351"/>
            <a:stretch/>
          </p:blipFill>
          <p:spPr>
            <a:xfrm>
              <a:off x="456352" y="4289222"/>
              <a:ext cx="4956464" cy="216130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052623" y="3903921"/>
              <a:ext cx="4465675" cy="207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94" y="3467489"/>
            <a:ext cx="391493" cy="10191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73" y="5022319"/>
            <a:ext cx="396973" cy="1019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26" y="3977053"/>
            <a:ext cx="425489" cy="10191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81" y="4144703"/>
            <a:ext cx="283182" cy="10191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40" y="3713495"/>
            <a:ext cx="399355" cy="101912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979815" y="4019585"/>
            <a:ext cx="2662600" cy="976596"/>
            <a:chOff x="1979815" y="3977053"/>
            <a:chExt cx="2662600" cy="97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3359887" y="4232724"/>
              <a:ext cx="1282528" cy="363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285460" y="4690091"/>
              <a:ext cx="66135" cy="2635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5" idx="3"/>
            </p:cNvCxnSpPr>
            <p:nvPr/>
          </p:nvCxnSpPr>
          <p:spPr>
            <a:xfrm flipH="1" flipV="1">
              <a:off x="2597387" y="3977053"/>
              <a:ext cx="337197" cy="167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979815" y="4038600"/>
              <a:ext cx="306185" cy="4054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1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uiExpand="1" build="p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1" t="3687" r="-1125" b="68434"/>
          <a:stretch/>
        </p:blipFill>
        <p:spPr>
          <a:xfrm>
            <a:off x="7239000" y="1129726"/>
            <a:ext cx="3733799" cy="29850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13851" y="1129726"/>
            <a:ext cx="1158948" cy="55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68485" r="9351"/>
          <a:stretch/>
        </p:blipFill>
        <p:spPr>
          <a:xfrm>
            <a:off x="3465366" y="4717472"/>
            <a:ext cx="4956464" cy="2161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81" r="67690" b="69040"/>
          <a:stretch/>
        </p:blipFill>
        <p:spPr>
          <a:xfrm>
            <a:off x="1676401" y="1129726"/>
            <a:ext cx="2757949" cy="29850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31038" y="0"/>
            <a:ext cx="86442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 smtClean="0">
                <a:ea typeface="ＭＳ Ｐゴシック" panose="020B0600070205080204" pitchFamily="34" charset="-128"/>
              </a:rPr>
              <a:t>Purpose of MST &amp; Propagation</a:t>
            </a:r>
            <a:endParaRPr lang="en-US" altLang="en-US" sz="3600" b="1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7598" y="958335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Similar shapes align well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0389" y="945060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Dissimilar shapes may align incorrectly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12934" y="4137950"/>
            <a:ext cx="688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All Procrustes distances used to construct initial minimum spanning tree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5953991" y="4852555"/>
            <a:ext cx="1215736" cy="737754"/>
          </a:xfrm>
          <a:custGeom>
            <a:avLst/>
            <a:gdLst>
              <a:gd name="connsiteX0" fmla="*/ 228600 w 1215736"/>
              <a:gd name="connsiteY0" fmla="*/ 737754 h 737754"/>
              <a:gd name="connsiteX1" fmla="*/ 0 w 1215736"/>
              <a:gd name="connsiteY1" fmla="*/ 633845 h 737754"/>
              <a:gd name="connsiteX2" fmla="*/ 436418 w 1215736"/>
              <a:gd name="connsiteY2" fmla="*/ 155863 h 737754"/>
              <a:gd name="connsiteX3" fmla="*/ 1143000 w 1215736"/>
              <a:gd name="connsiteY3" fmla="*/ 0 h 737754"/>
              <a:gd name="connsiteX4" fmla="*/ 1215736 w 1215736"/>
              <a:gd name="connsiteY4" fmla="*/ 31172 h 737754"/>
              <a:gd name="connsiteX5" fmla="*/ 1111827 w 1215736"/>
              <a:gd name="connsiteY5" fmla="*/ 332509 h 737754"/>
              <a:gd name="connsiteX6" fmla="*/ 498764 w 1215736"/>
              <a:gd name="connsiteY6" fmla="*/ 623454 h 737754"/>
              <a:gd name="connsiteX7" fmla="*/ 228600 w 1215736"/>
              <a:gd name="connsiteY7" fmla="*/ 737754 h 73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5736" h="737754">
                <a:moveTo>
                  <a:pt x="228600" y="737754"/>
                </a:moveTo>
                <a:lnTo>
                  <a:pt x="0" y="633845"/>
                </a:lnTo>
                <a:lnTo>
                  <a:pt x="436418" y="155863"/>
                </a:lnTo>
                <a:lnTo>
                  <a:pt x="1143000" y="0"/>
                </a:lnTo>
                <a:lnTo>
                  <a:pt x="1215736" y="31172"/>
                </a:lnTo>
                <a:lnTo>
                  <a:pt x="1111827" y="332509"/>
                </a:lnTo>
                <a:lnTo>
                  <a:pt x="498764" y="623454"/>
                </a:lnTo>
                <a:lnTo>
                  <a:pt x="228600" y="737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4717" y="163417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0.1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10019220" y="1679944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0.7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931888" y="3040912"/>
            <a:ext cx="414670" cy="754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36074" y="3086981"/>
            <a:ext cx="414670" cy="754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2" grpId="0"/>
      <p:bldP spid="13" grpId="0"/>
      <p:bldP spid="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1" t="3687" r="-1125" b="68434"/>
          <a:stretch/>
        </p:blipFill>
        <p:spPr>
          <a:xfrm>
            <a:off x="7239000" y="1129726"/>
            <a:ext cx="3733799" cy="29850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13851" y="1129726"/>
            <a:ext cx="1158948" cy="55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68485" r="9351"/>
          <a:stretch/>
        </p:blipFill>
        <p:spPr>
          <a:xfrm>
            <a:off x="3465366" y="4717472"/>
            <a:ext cx="4956464" cy="2161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81" r="67690" b="69040"/>
          <a:stretch/>
        </p:blipFill>
        <p:spPr>
          <a:xfrm>
            <a:off x="1676401" y="1129726"/>
            <a:ext cx="2757949" cy="2985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7598" y="958335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Similar shapes align well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92022" y="4137950"/>
            <a:ext cx="6688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Incorrect alignments typically have high PCD and won’t be in the MST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5953991" y="4852555"/>
            <a:ext cx="1215736" cy="737754"/>
          </a:xfrm>
          <a:custGeom>
            <a:avLst/>
            <a:gdLst>
              <a:gd name="connsiteX0" fmla="*/ 228600 w 1215736"/>
              <a:gd name="connsiteY0" fmla="*/ 737754 h 737754"/>
              <a:gd name="connsiteX1" fmla="*/ 0 w 1215736"/>
              <a:gd name="connsiteY1" fmla="*/ 633845 h 737754"/>
              <a:gd name="connsiteX2" fmla="*/ 436418 w 1215736"/>
              <a:gd name="connsiteY2" fmla="*/ 155863 h 737754"/>
              <a:gd name="connsiteX3" fmla="*/ 1143000 w 1215736"/>
              <a:gd name="connsiteY3" fmla="*/ 0 h 737754"/>
              <a:gd name="connsiteX4" fmla="*/ 1215736 w 1215736"/>
              <a:gd name="connsiteY4" fmla="*/ 31172 h 737754"/>
              <a:gd name="connsiteX5" fmla="*/ 1111827 w 1215736"/>
              <a:gd name="connsiteY5" fmla="*/ 332509 h 737754"/>
              <a:gd name="connsiteX6" fmla="*/ 498764 w 1215736"/>
              <a:gd name="connsiteY6" fmla="*/ 623454 h 737754"/>
              <a:gd name="connsiteX7" fmla="*/ 228600 w 1215736"/>
              <a:gd name="connsiteY7" fmla="*/ 737754 h 73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5736" h="737754">
                <a:moveTo>
                  <a:pt x="228600" y="737754"/>
                </a:moveTo>
                <a:lnTo>
                  <a:pt x="0" y="633845"/>
                </a:lnTo>
                <a:lnTo>
                  <a:pt x="436418" y="155863"/>
                </a:lnTo>
                <a:lnTo>
                  <a:pt x="1143000" y="0"/>
                </a:lnTo>
                <a:lnTo>
                  <a:pt x="1215736" y="31172"/>
                </a:lnTo>
                <a:lnTo>
                  <a:pt x="1111827" y="332509"/>
                </a:lnTo>
                <a:lnTo>
                  <a:pt x="498764" y="623454"/>
                </a:lnTo>
                <a:lnTo>
                  <a:pt x="228600" y="737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00389" y="945060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Dissimilar shapes may align incorrectly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54717" y="163417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0.1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0019220" y="1679944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0.7</a:t>
            </a:r>
            <a:endParaRPr lang="en-US" sz="28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531038" y="0"/>
            <a:ext cx="86442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 smtClean="0">
                <a:ea typeface="ＭＳ Ｐゴシック" panose="020B0600070205080204" pitchFamily="34" charset="-128"/>
              </a:rPr>
              <a:t>Purpose of MST &amp; Propagation</a:t>
            </a:r>
            <a:endParaRPr lang="en-US" altLang="en-US" sz="3600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03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1" t="3687" r="-1125" b="68434"/>
          <a:stretch/>
        </p:blipFill>
        <p:spPr>
          <a:xfrm>
            <a:off x="7239000" y="1129726"/>
            <a:ext cx="3733799" cy="29850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13851" y="1129726"/>
            <a:ext cx="1158948" cy="550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68485" r="9351"/>
          <a:stretch/>
        </p:blipFill>
        <p:spPr>
          <a:xfrm>
            <a:off x="3465366" y="4717472"/>
            <a:ext cx="4956464" cy="2161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81" r="67690" b="69040"/>
          <a:stretch/>
        </p:blipFill>
        <p:spPr>
          <a:xfrm>
            <a:off x="1676401" y="1129726"/>
            <a:ext cx="2757949" cy="2985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7598" y="958335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Similar shapes align well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96225" y="4137950"/>
            <a:ext cx="759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MST path can be used to find correct alignments, and </a:t>
            </a:r>
            <a:r>
              <a:rPr lang="en-US" dirty="0" err="1" smtClean="0"/>
              <a:t>recompute</a:t>
            </a:r>
            <a:r>
              <a:rPr lang="en-US" dirty="0" smtClean="0"/>
              <a:t> distances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5953991" y="4852555"/>
            <a:ext cx="1215736" cy="737754"/>
          </a:xfrm>
          <a:custGeom>
            <a:avLst/>
            <a:gdLst>
              <a:gd name="connsiteX0" fmla="*/ 228600 w 1215736"/>
              <a:gd name="connsiteY0" fmla="*/ 737754 h 737754"/>
              <a:gd name="connsiteX1" fmla="*/ 0 w 1215736"/>
              <a:gd name="connsiteY1" fmla="*/ 633845 h 737754"/>
              <a:gd name="connsiteX2" fmla="*/ 436418 w 1215736"/>
              <a:gd name="connsiteY2" fmla="*/ 155863 h 737754"/>
              <a:gd name="connsiteX3" fmla="*/ 1143000 w 1215736"/>
              <a:gd name="connsiteY3" fmla="*/ 0 h 737754"/>
              <a:gd name="connsiteX4" fmla="*/ 1215736 w 1215736"/>
              <a:gd name="connsiteY4" fmla="*/ 31172 h 737754"/>
              <a:gd name="connsiteX5" fmla="*/ 1111827 w 1215736"/>
              <a:gd name="connsiteY5" fmla="*/ 332509 h 737754"/>
              <a:gd name="connsiteX6" fmla="*/ 498764 w 1215736"/>
              <a:gd name="connsiteY6" fmla="*/ 623454 h 737754"/>
              <a:gd name="connsiteX7" fmla="*/ 228600 w 1215736"/>
              <a:gd name="connsiteY7" fmla="*/ 737754 h 73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5736" h="737754">
                <a:moveTo>
                  <a:pt x="228600" y="737754"/>
                </a:moveTo>
                <a:lnTo>
                  <a:pt x="0" y="633845"/>
                </a:lnTo>
                <a:lnTo>
                  <a:pt x="436418" y="155863"/>
                </a:lnTo>
                <a:lnTo>
                  <a:pt x="1143000" y="0"/>
                </a:lnTo>
                <a:lnTo>
                  <a:pt x="1215736" y="31172"/>
                </a:lnTo>
                <a:lnTo>
                  <a:pt x="1111827" y="332509"/>
                </a:lnTo>
                <a:lnTo>
                  <a:pt x="498764" y="623454"/>
                </a:lnTo>
                <a:lnTo>
                  <a:pt x="228600" y="737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66955" y="4925291"/>
            <a:ext cx="1475509" cy="1080654"/>
          </a:xfrm>
          <a:custGeom>
            <a:avLst/>
            <a:gdLst>
              <a:gd name="connsiteX0" fmla="*/ 135081 w 1475509"/>
              <a:gd name="connsiteY0" fmla="*/ 644236 h 1080654"/>
              <a:gd name="connsiteX1" fmla="*/ 0 w 1475509"/>
              <a:gd name="connsiteY1" fmla="*/ 1080654 h 1080654"/>
              <a:gd name="connsiteX2" fmla="*/ 488372 w 1475509"/>
              <a:gd name="connsiteY2" fmla="*/ 945573 h 1080654"/>
              <a:gd name="connsiteX3" fmla="*/ 966354 w 1475509"/>
              <a:gd name="connsiteY3" fmla="*/ 748145 h 1080654"/>
              <a:gd name="connsiteX4" fmla="*/ 1475509 w 1475509"/>
              <a:gd name="connsiteY4" fmla="*/ 540327 h 1080654"/>
              <a:gd name="connsiteX5" fmla="*/ 1454727 w 1475509"/>
              <a:gd name="connsiteY5" fmla="*/ 0 h 108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5509" h="1080654">
                <a:moveTo>
                  <a:pt x="135081" y="644236"/>
                </a:moveTo>
                <a:lnTo>
                  <a:pt x="0" y="1080654"/>
                </a:lnTo>
                <a:lnTo>
                  <a:pt x="488372" y="945573"/>
                </a:lnTo>
                <a:lnTo>
                  <a:pt x="966354" y="748145"/>
                </a:lnTo>
                <a:lnTo>
                  <a:pt x="1475509" y="540327"/>
                </a:lnTo>
                <a:lnTo>
                  <a:pt x="1454727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38537" r="670" b="42373"/>
          <a:stretch/>
        </p:blipFill>
        <p:spPr>
          <a:xfrm>
            <a:off x="1244871" y="4565359"/>
            <a:ext cx="10159458" cy="231342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2190307" y="4572000"/>
            <a:ext cx="7623544" cy="2243470"/>
          </a:xfrm>
          <a:custGeom>
            <a:avLst/>
            <a:gdLst>
              <a:gd name="connsiteX0" fmla="*/ 637953 w 7623544"/>
              <a:gd name="connsiteY0" fmla="*/ 2126512 h 2243470"/>
              <a:gd name="connsiteX1" fmla="*/ 63795 w 7623544"/>
              <a:gd name="connsiteY1" fmla="*/ 1403498 h 2243470"/>
              <a:gd name="connsiteX2" fmla="*/ 0 w 7623544"/>
              <a:gd name="connsiteY2" fmla="*/ 797442 h 2243470"/>
              <a:gd name="connsiteX3" fmla="*/ 712381 w 7623544"/>
              <a:gd name="connsiteY3" fmla="*/ 212651 h 2243470"/>
              <a:gd name="connsiteX4" fmla="*/ 1148316 w 7623544"/>
              <a:gd name="connsiteY4" fmla="*/ 42530 h 2243470"/>
              <a:gd name="connsiteX5" fmla="*/ 5443870 w 7623544"/>
              <a:gd name="connsiteY5" fmla="*/ 0 h 2243470"/>
              <a:gd name="connsiteX6" fmla="*/ 7262037 w 7623544"/>
              <a:gd name="connsiteY6" fmla="*/ 287079 h 2243470"/>
              <a:gd name="connsiteX7" fmla="*/ 7559749 w 7623544"/>
              <a:gd name="connsiteY7" fmla="*/ 1063256 h 2243470"/>
              <a:gd name="connsiteX8" fmla="*/ 7623544 w 7623544"/>
              <a:gd name="connsiteY8" fmla="*/ 1382233 h 2243470"/>
              <a:gd name="connsiteX9" fmla="*/ 7293935 w 7623544"/>
              <a:gd name="connsiteY9" fmla="*/ 1998921 h 2243470"/>
              <a:gd name="connsiteX10" fmla="*/ 6507126 w 7623544"/>
              <a:gd name="connsiteY10" fmla="*/ 2243470 h 2243470"/>
              <a:gd name="connsiteX11" fmla="*/ 691116 w 7623544"/>
              <a:gd name="connsiteY11" fmla="*/ 2200940 h 2243470"/>
              <a:gd name="connsiteX12" fmla="*/ 637953 w 7623544"/>
              <a:gd name="connsiteY12" fmla="*/ 2126512 h 224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23544" h="2243470">
                <a:moveTo>
                  <a:pt x="637953" y="2126512"/>
                </a:moveTo>
                <a:lnTo>
                  <a:pt x="63795" y="1403498"/>
                </a:lnTo>
                <a:lnTo>
                  <a:pt x="0" y="797442"/>
                </a:lnTo>
                <a:lnTo>
                  <a:pt x="712381" y="212651"/>
                </a:lnTo>
                <a:lnTo>
                  <a:pt x="1148316" y="42530"/>
                </a:lnTo>
                <a:lnTo>
                  <a:pt x="5443870" y="0"/>
                </a:lnTo>
                <a:lnTo>
                  <a:pt x="7262037" y="287079"/>
                </a:lnTo>
                <a:lnTo>
                  <a:pt x="7559749" y="1063256"/>
                </a:lnTo>
                <a:lnTo>
                  <a:pt x="7623544" y="1382233"/>
                </a:lnTo>
                <a:lnTo>
                  <a:pt x="7293935" y="1998921"/>
                </a:lnTo>
                <a:lnTo>
                  <a:pt x="6507126" y="2243470"/>
                </a:lnTo>
                <a:lnTo>
                  <a:pt x="691116" y="2200940"/>
                </a:lnTo>
                <a:lnTo>
                  <a:pt x="637953" y="212651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00389" y="945060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Dissimilar shapes may align incorrectly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54717" y="163417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0.1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0019220" y="1679944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PCD = 0.7</a:t>
            </a:r>
            <a:endParaRPr lang="en-US" sz="28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531038" y="0"/>
            <a:ext cx="86442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 smtClean="0">
                <a:ea typeface="ＭＳ Ｐゴシック" panose="020B0600070205080204" pitchFamily="34" charset="-128"/>
              </a:rPr>
              <a:t>Purpose of MST &amp; Propagation</a:t>
            </a:r>
            <a:endParaRPr lang="en-US" altLang="en-US" sz="3600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/>
          <a:stretch/>
        </p:blipFill>
        <p:spPr bwMode="auto">
          <a:xfrm>
            <a:off x="1535113" y="1897380"/>
            <a:ext cx="9144000" cy="435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itle 1"/>
          <p:cNvSpPr>
            <a:spLocks noGrp="1"/>
          </p:cNvSpPr>
          <p:nvPr>
            <p:ph type="ctrTitle"/>
          </p:nvPr>
        </p:nvSpPr>
        <p:spPr>
          <a:xfrm>
            <a:off x="2209800" y="3810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MST w initial correspondences</a:t>
            </a:r>
          </a:p>
        </p:txBody>
      </p:sp>
    </p:spTree>
    <p:extLst>
      <p:ext uri="{BB962C8B-B14F-4D97-AF65-F5344CB8AC3E}">
        <p14:creationId xmlns:p14="http://schemas.microsoft.com/office/powerpoint/2010/main" val="33820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"/>
          <a:stretch/>
        </p:blipFill>
        <p:spPr bwMode="auto">
          <a:xfrm>
            <a:off x="1535113" y="1885950"/>
            <a:ext cx="91440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t="8378" r="7215" b="13073"/>
          <a:stretch/>
        </p:blipFill>
        <p:spPr bwMode="auto">
          <a:xfrm flipH="1">
            <a:off x="2823208" y="1920240"/>
            <a:ext cx="7235189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6" name="Title 1"/>
          <p:cNvSpPr>
            <a:spLocks noGrp="1"/>
          </p:cNvSpPr>
          <p:nvPr>
            <p:ph type="ctrTitle"/>
          </p:nvPr>
        </p:nvSpPr>
        <p:spPr>
          <a:xfrm>
            <a:off x="2057400" y="381001"/>
            <a:ext cx="8077200" cy="1470025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MST w transitive correspondences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344988"/>
            <a:ext cx="6400800" cy="17526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7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899401" cy="503237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 smtClean="0"/>
              <a:t>Time consuming for richly corresponding shapes</a:t>
            </a:r>
          </a:p>
          <a:p>
            <a:pPr lvl="1"/>
            <a:r>
              <a:rPr lang="en-US" dirty="0" smtClean="0"/>
              <a:t>Inadequate coverage </a:t>
            </a:r>
            <a:r>
              <a:rPr lang="en-US" dirty="0" smtClean="0">
                <a:sym typeface="Wingdings" panose="05000000000000000000" pitchFamily="2" charset="2"/>
              </a:rPr>
              <a:t> instable shape characterization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9458" name="Picture 2" descr="Image result for cranial landmark goswa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6" b="34448"/>
          <a:stretch/>
        </p:blipFill>
        <p:spPr bwMode="auto">
          <a:xfrm>
            <a:off x="876299" y="2914650"/>
            <a:ext cx="7061201" cy="375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1600" y="2705100"/>
            <a:ext cx="4953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898" y="4858575"/>
            <a:ext cx="4953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6443664" y="2205989"/>
            <a:ext cx="4910136" cy="30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15" y="8813"/>
            <a:ext cx="10834577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Comparison to researcher-based data 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5555"/>
            <a:ext cx="10515600" cy="435133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dirty="0" smtClean="0"/>
              <a:t>Sample - 106 calcanei</a:t>
            </a:r>
          </a:p>
          <a:p>
            <a:pPr lvl="1">
              <a:defRPr/>
            </a:pPr>
            <a:r>
              <a:rPr lang="en-US" dirty="0" smtClean="0"/>
              <a:t>Data points</a:t>
            </a:r>
          </a:p>
          <a:p>
            <a:pPr lvl="2">
              <a:buFontTx/>
              <a:buChar char="-"/>
              <a:defRPr/>
            </a:pPr>
            <a:r>
              <a:rPr lang="en-US" dirty="0" smtClean="0"/>
              <a:t>Observer (27 landmarks)</a:t>
            </a:r>
          </a:p>
          <a:p>
            <a:pPr lvl="2">
              <a:buFontTx/>
              <a:buChar char="-"/>
              <a:defRPr/>
            </a:pPr>
            <a:r>
              <a:rPr lang="en-US" dirty="0" smtClean="0"/>
              <a:t>Algorithm (1,024 points)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 smtClean="0"/>
              <a:t>Software</a:t>
            </a:r>
          </a:p>
          <a:p>
            <a:pPr lvl="2">
              <a:buFontTx/>
              <a:buChar char="-"/>
              <a:defRPr/>
            </a:pPr>
            <a:r>
              <a:rPr lang="en-US" i="1" dirty="0" smtClean="0"/>
              <a:t>Morphologika2.5</a:t>
            </a: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dirty="0" smtClean="0"/>
              <a:t>Both datasets analyzed identically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27131" y="5372130"/>
            <a:ext cx="275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From </a:t>
            </a:r>
            <a:r>
              <a:rPr lang="en-US" i="1" dirty="0" err="1" smtClean="0"/>
              <a:t>Gladman</a:t>
            </a:r>
            <a:r>
              <a:rPr lang="en-US" i="1" dirty="0" smtClean="0"/>
              <a:t> et al. </a:t>
            </a:r>
            <a:r>
              <a:rPr lang="en-US" i="1" dirty="0"/>
              <a:t>(</a:t>
            </a:r>
            <a:r>
              <a:rPr lang="en-US" i="1" dirty="0" smtClean="0"/>
              <a:t>2013)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35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Content Placeholder 3" descr="ms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/>
          <a:stretch>
            <a:fillRect/>
          </a:stretch>
        </p:blipFill>
        <p:spPr>
          <a:xfrm>
            <a:off x="1752600" y="1600201"/>
            <a:ext cx="8694738" cy="4956175"/>
          </a:xfrm>
        </p:spPr>
      </p:pic>
      <p:sp>
        <p:nvSpPr>
          <p:cNvPr id="7" name="Freeform 6"/>
          <p:cNvSpPr/>
          <p:nvPr/>
        </p:nvSpPr>
        <p:spPr>
          <a:xfrm>
            <a:off x="2265364" y="4084639"/>
            <a:ext cx="2795587" cy="930275"/>
          </a:xfrm>
          <a:custGeom>
            <a:avLst/>
            <a:gdLst>
              <a:gd name="connsiteX0" fmla="*/ 262328 w 2795666"/>
              <a:gd name="connsiteY0" fmla="*/ 29980 h 929390"/>
              <a:gd name="connsiteX1" fmla="*/ 2795666 w 2795666"/>
              <a:gd name="connsiteY1" fmla="*/ 0 h 929390"/>
              <a:gd name="connsiteX2" fmla="*/ 2668249 w 2795666"/>
              <a:gd name="connsiteY2" fmla="*/ 494675 h 929390"/>
              <a:gd name="connsiteX3" fmla="*/ 2278505 w 2795666"/>
              <a:gd name="connsiteY3" fmla="*/ 929390 h 929390"/>
              <a:gd name="connsiteX4" fmla="*/ 1184223 w 2795666"/>
              <a:gd name="connsiteY4" fmla="*/ 779488 h 929390"/>
              <a:gd name="connsiteX5" fmla="*/ 74951 w 2795666"/>
              <a:gd name="connsiteY5" fmla="*/ 442210 h 929390"/>
              <a:gd name="connsiteX6" fmla="*/ 0 w 2795666"/>
              <a:gd name="connsiteY6" fmla="*/ 374754 h 92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5666" h="929390">
                <a:moveTo>
                  <a:pt x="262328" y="29980"/>
                </a:moveTo>
                <a:lnTo>
                  <a:pt x="2795666" y="0"/>
                </a:lnTo>
                <a:lnTo>
                  <a:pt x="2668249" y="494675"/>
                </a:lnTo>
                <a:lnTo>
                  <a:pt x="2278505" y="929390"/>
                </a:lnTo>
                <a:lnTo>
                  <a:pt x="1184223" y="779488"/>
                </a:lnTo>
                <a:lnTo>
                  <a:pt x="74951" y="442210"/>
                </a:lnTo>
                <a:cubicBezTo>
                  <a:pt x="5728" y="372987"/>
                  <a:pt x="39294" y="374754"/>
                  <a:pt x="0" y="374754"/>
                </a:cubicBezTo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068888" y="2090738"/>
            <a:ext cx="1147762" cy="1911350"/>
          </a:xfrm>
          <a:custGeom>
            <a:avLst/>
            <a:gdLst>
              <a:gd name="connsiteX0" fmla="*/ 367259 w 1146747"/>
              <a:gd name="connsiteY0" fmla="*/ 1911246 h 1911246"/>
              <a:gd name="connsiteX1" fmla="*/ 52465 w 1146747"/>
              <a:gd name="connsiteY1" fmla="*/ 1851285 h 1911246"/>
              <a:gd name="connsiteX2" fmla="*/ 0 w 1146747"/>
              <a:gd name="connsiteY2" fmla="*/ 1581462 h 1911246"/>
              <a:gd name="connsiteX3" fmla="*/ 104931 w 1146747"/>
              <a:gd name="connsiteY3" fmla="*/ 854439 h 1911246"/>
              <a:gd name="connsiteX4" fmla="*/ 734518 w 1146747"/>
              <a:gd name="connsiteY4" fmla="*/ 104931 h 1911246"/>
              <a:gd name="connsiteX5" fmla="*/ 1146747 w 1146747"/>
              <a:gd name="connsiteY5" fmla="*/ 0 h 1911246"/>
              <a:gd name="connsiteX6" fmla="*/ 1079292 w 1146747"/>
              <a:gd name="connsiteY6" fmla="*/ 1274164 h 1911246"/>
              <a:gd name="connsiteX7" fmla="*/ 989351 w 1146747"/>
              <a:gd name="connsiteY7" fmla="*/ 1881265 h 1911246"/>
              <a:gd name="connsiteX8" fmla="*/ 427219 w 1146747"/>
              <a:gd name="connsiteY8" fmla="*/ 1911246 h 191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747" h="1911246">
                <a:moveTo>
                  <a:pt x="367259" y="1911246"/>
                </a:moveTo>
                <a:lnTo>
                  <a:pt x="52465" y="1851285"/>
                </a:lnTo>
                <a:lnTo>
                  <a:pt x="0" y="1581462"/>
                </a:lnTo>
                <a:lnTo>
                  <a:pt x="104931" y="854439"/>
                </a:lnTo>
                <a:lnTo>
                  <a:pt x="734518" y="104931"/>
                </a:lnTo>
                <a:lnTo>
                  <a:pt x="1146747" y="0"/>
                </a:lnTo>
                <a:lnTo>
                  <a:pt x="1079292" y="1274164"/>
                </a:lnTo>
                <a:lnTo>
                  <a:pt x="989351" y="1881265"/>
                </a:lnTo>
                <a:lnTo>
                  <a:pt x="427219" y="1911246"/>
                </a:lnTo>
              </a:path>
            </a:pathLst>
          </a:custGeom>
          <a:solidFill>
            <a:srgbClr val="FF0000">
              <a:alpha val="38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021388" y="3379788"/>
            <a:ext cx="1611312" cy="1192212"/>
          </a:xfrm>
          <a:custGeom>
            <a:avLst/>
            <a:gdLst>
              <a:gd name="connsiteX0" fmla="*/ 217358 w 1611443"/>
              <a:gd name="connsiteY0" fmla="*/ 1191718 h 1191718"/>
              <a:gd name="connsiteX1" fmla="*/ 0 w 1611443"/>
              <a:gd name="connsiteY1" fmla="*/ 764498 h 1191718"/>
              <a:gd name="connsiteX2" fmla="*/ 944381 w 1611443"/>
              <a:gd name="connsiteY2" fmla="*/ 157397 h 1191718"/>
              <a:gd name="connsiteX3" fmla="*/ 1611443 w 1611443"/>
              <a:gd name="connsiteY3" fmla="*/ 0 h 1191718"/>
              <a:gd name="connsiteX4" fmla="*/ 682053 w 1611443"/>
              <a:gd name="connsiteY4" fmla="*/ 1139252 h 1191718"/>
              <a:gd name="connsiteX5" fmla="*/ 217358 w 1611443"/>
              <a:gd name="connsiteY5" fmla="*/ 1191718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1443" h="1191718">
                <a:moveTo>
                  <a:pt x="217358" y="1191718"/>
                </a:moveTo>
                <a:lnTo>
                  <a:pt x="0" y="764498"/>
                </a:lnTo>
                <a:lnTo>
                  <a:pt x="944381" y="157397"/>
                </a:lnTo>
                <a:lnTo>
                  <a:pt x="1611443" y="0"/>
                </a:lnTo>
                <a:lnTo>
                  <a:pt x="682053" y="1139252"/>
                </a:lnTo>
                <a:lnTo>
                  <a:pt x="217358" y="1191718"/>
                </a:lnTo>
                <a:close/>
              </a:path>
            </a:pathLst>
          </a:custGeom>
          <a:solidFill>
            <a:srgbClr val="00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619876" y="4175126"/>
            <a:ext cx="885825" cy="569913"/>
          </a:xfrm>
          <a:custGeom>
            <a:avLst/>
            <a:gdLst>
              <a:gd name="connsiteX0" fmla="*/ 329783 w 884419"/>
              <a:gd name="connsiteY0" fmla="*/ 569626 h 569626"/>
              <a:gd name="connsiteX1" fmla="*/ 0 w 884419"/>
              <a:gd name="connsiteY1" fmla="*/ 74950 h 569626"/>
              <a:gd name="connsiteX2" fmla="*/ 809469 w 884419"/>
              <a:gd name="connsiteY2" fmla="*/ 0 h 569626"/>
              <a:gd name="connsiteX3" fmla="*/ 884419 w 884419"/>
              <a:gd name="connsiteY3" fmla="*/ 59960 h 569626"/>
              <a:gd name="connsiteX4" fmla="*/ 382249 w 884419"/>
              <a:gd name="connsiteY4" fmla="*/ 562131 h 56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419" h="569626">
                <a:moveTo>
                  <a:pt x="329783" y="569626"/>
                </a:moveTo>
                <a:lnTo>
                  <a:pt x="0" y="74950"/>
                </a:lnTo>
                <a:lnTo>
                  <a:pt x="809469" y="0"/>
                </a:lnTo>
                <a:lnTo>
                  <a:pt x="884419" y="59960"/>
                </a:lnTo>
                <a:lnTo>
                  <a:pt x="382249" y="562131"/>
                </a:lnTo>
              </a:path>
            </a:pathLst>
          </a:cu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759701" y="3365500"/>
            <a:ext cx="1641475" cy="2503488"/>
          </a:xfrm>
          <a:custGeom>
            <a:avLst/>
            <a:gdLst>
              <a:gd name="connsiteX0" fmla="*/ 397240 w 1641423"/>
              <a:gd name="connsiteY0" fmla="*/ 2173574 h 2503357"/>
              <a:gd name="connsiteX1" fmla="*/ 0 w 1641423"/>
              <a:gd name="connsiteY1" fmla="*/ 202367 h 2503357"/>
              <a:gd name="connsiteX2" fmla="*/ 1146748 w 1641423"/>
              <a:gd name="connsiteY2" fmla="*/ 0 h 2503357"/>
              <a:gd name="connsiteX3" fmla="*/ 1641423 w 1641423"/>
              <a:gd name="connsiteY3" fmla="*/ 1821305 h 2503357"/>
              <a:gd name="connsiteX4" fmla="*/ 1641423 w 1641423"/>
              <a:gd name="connsiteY4" fmla="*/ 2503357 h 2503357"/>
              <a:gd name="connsiteX5" fmla="*/ 397240 w 1641423"/>
              <a:gd name="connsiteY5" fmla="*/ 2173574 h 25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423" h="2503357">
                <a:moveTo>
                  <a:pt x="397240" y="2173574"/>
                </a:moveTo>
                <a:lnTo>
                  <a:pt x="0" y="202367"/>
                </a:lnTo>
                <a:lnTo>
                  <a:pt x="1146748" y="0"/>
                </a:lnTo>
                <a:lnTo>
                  <a:pt x="1641423" y="1821305"/>
                </a:lnTo>
                <a:lnTo>
                  <a:pt x="1641423" y="2503357"/>
                </a:lnTo>
                <a:lnTo>
                  <a:pt x="397240" y="2173574"/>
                </a:lnTo>
                <a:close/>
              </a:path>
            </a:pathLst>
          </a:custGeom>
          <a:solidFill>
            <a:srgbClr val="FFC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28800" y="3606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2" eaLnBrk="1" hangingPunct="1"/>
            <a:r>
              <a:rPr lang="en-US" altLang="en-US"/>
              <a:t>lemurs &amp; fossils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038600" y="1382714"/>
            <a:ext cx="4217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2" eaLnBrk="1" hangingPunct="1"/>
            <a:r>
              <a:rPr lang="en-US" altLang="en-US"/>
              <a:t>South American monkeys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97500" y="2906714"/>
            <a:ext cx="421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2" eaLnBrk="1" hangingPunct="1"/>
            <a:r>
              <a:rPr lang="en-US" altLang="en-US"/>
              <a:t>Old World Monkeys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15200" y="4248150"/>
            <a:ext cx="170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2" eaLnBrk="1" hangingPunct="1"/>
            <a:r>
              <a:rPr lang="en-US" altLang="en-US"/>
              <a:t>Apes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49915" y="8813"/>
            <a:ext cx="10834577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03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b="2879"/>
          <a:stretch>
            <a:fillRect/>
          </a:stretch>
        </p:blipFill>
        <p:spPr bwMode="auto">
          <a:xfrm>
            <a:off x="2309814" y="101600"/>
            <a:ext cx="8358187" cy="655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10400" y="0"/>
            <a:ext cx="3657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49915" y="8813"/>
            <a:ext cx="2710505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637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31038" y="0"/>
            <a:ext cx="86442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b="1" dirty="0" smtClean="0">
                <a:ea typeface="ＭＳ Ｐゴシック" panose="020B0600070205080204" pitchFamily="34" charset="-128"/>
              </a:rPr>
              <a:t>Difficult example</a:t>
            </a:r>
            <a:endParaRPr lang="en-US" altLang="en-US" sz="3600" b="1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2" y="955413"/>
            <a:ext cx="11546157" cy="23087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41" y="3409551"/>
            <a:ext cx="6859801" cy="320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2279" y="5752214"/>
            <a:ext cx="1584251" cy="935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0176" y="6443330"/>
            <a:ext cx="5557284" cy="318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96121" y="6291818"/>
            <a:ext cx="2369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Boyer et al. (2018)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61681"/>
            <a:ext cx="115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claws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58470" y="62539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nails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6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39" y="8813"/>
            <a:ext cx="10834577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Comparison between bones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52" y="2568609"/>
            <a:ext cx="671914" cy="1749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82" y="1769569"/>
            <a:ext cx="681319" cy="1749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3" y="3755574"/>
            <a:ext cx="730260" cy="1749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93" y="3734883"/>
            <a:ext cx="486021" cy="174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38" y="2471318"/>
            <a:ext cx="685407" cy="174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21" y="3681163"/>
            <a:ext cx="1083072" cy="1159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31" y="2064623"/>
            <a:ext cx="1154761" cy="11590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92" y="2015373"/>
            <a:ext cx="1157303" cy="11590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58" y="2356991"/>
            <a:ext cx="1063573" cy="1159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72" y="3153689"/>
            <a:ext cx="1123511" cy="11590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68" y="3681164"/>
            <a:ext cx="1120784" cy="11590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48" y="1541966"/>
            <a:ext cx="743262" cy="17172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11757" y="3419554"/>
            <a:ext cx="1133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versus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 rot="20735675">
            <a:off x="6411895" y="1654883"/>
            <a:ext cx="4996551" cy="342842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99468" y="1361205"/>
            <a:ext cx="4019107" cy="44317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545642" y="3970537"/>
            <a:ext cx="5061946" cy="2546608"/>
            <a:chOff x="456352" y="3903921"/>
            <a:chExt cx="5061946" cy="25466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t="68485" r="9351"/>
            <a:stretch/>
          </p:blipFill>
          <p:spPr>
            <a:xfrm>
              <a:off x="456352" y="4289222"/>
              <a:ext cx="4956464" cy="2161307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1052623" y="3903921"/>
              <a:ext cx="4465675" cy="207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828" name="Content Placeholder 2"/>
          <p:cNvSpPr>
            <a:spLocks noGrp="1"/>
          </p:cNvSpPr>
          <p:nvPr>
            <p:ph idx="4294967295"/>
          </p:nvPr>
        </p:nvSpPr>
        <p:spPr>
          <a:xfrm>
            <a:off x="307894" y="1064399"/>
            <a:ext cx="10596325" cy="211339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Use standard number of points in each sample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Analyze each bone type separately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Compute Procrustes minimum distance for all pairs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astragali+calcanaei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Link minimum spanning trees using pair with smallest PCD</a:t>
            </a:r>
          </a:p>
          <a:p>
            <a:pPr eaLnBrk="1" hangingPunct="1"/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1140" name="Title 1"/>
          <p:cNvSpPr>
            <a:spLocks noGrp="1"/>
          </p:cNvSpPr>
          <p:nvPr>
            <p:ph type="title" idx="4294967295"/>
          </p:nvPr>
        </p:nvSpPr>
        <p:spPr>
          <a:xfrm>
            <a:off x="309250" y="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ea typeface="ＭＳ Ｐゴシック" panose="020B0600070205080204" pitchFamily="34" charset="-128"/>
              </a:rPr>
              <a:t>Steps to the method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6352" y="3946453"/>
            <a:ext cx="5061946" cy="2546608"/>
            <a:chOff x="456352" y="3903921"/>
            <a:chExt cx="5061946" cy="254660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t="68485" r="9351"/>
            <a:stretch/>
          </p:blipFill>
          <p:spPr>
            <a:xfrm>
              <a:off x="456352" y="4289222"/>
              <a:ext cx="4956464" cy="216130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052623" y="3903921"/>
              <a:ext cx="4465675" cy="2076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94" y="3467489"/>
            <a:ext cx="391493" cy="10191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73" y="5022319"/>
            <a:ext cx="396973" cy="1019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26" y="3977053"/>
            <a:ext cx="425489" cy="10191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81" y="4144703"/>
            <a:ext cx="283182" cy="10191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40" y="3713495"/>
            <a:ext cx="399355" cy="101912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979815" y="4019585"/>
            <a:ext cx="2662600" cy="976596"/>
            <a:chOff x="1979815" y="3977053"/>
            <a:chExt cx="2662600" cy="97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3359887" y="4232724"/>
              <a:ext cx="1282528" cy="363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3285460" y="4690091"/>
              <a:ext cx="66135" cy="2635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5" idx="3"/>
            </p:cNvCxnSpPr>
            <p:nvPr/>
          </p:nvCxnSpPr>
          <p:spPr>
            <a:xfrm flipH="1" flipV="1">
              <a:off x="2597387" y="3977053"/>
              <a:ext cx="337197" cy="167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979815" y="4038600"/>
              <a:ext cx="306185" cy="4054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997" y="3839947"/>
            <a:ext cx="658465" cy="7046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74" y="4544578"/>
            <a:ext cx="702048" cy="70462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52" y="4566627"/>
            <a:ext cx="703594" cy="7046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15" y="3155959"/>
            <a:ext cx="646610" cy="7046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86" y="4880628"/>
            <a:ext cx="681392" cy="70463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950560" y="3703910"/>
            <a:ext cx="1993714" cy="1139443"/>
            <a:chOff x="7950560" y="3703910"/>
            <a:chExt cx="1993714" cy="1139443"/>
          </a:xfrm>
        </p:grpSpPr>
        <p:cxnSp>
          <p:nvCxnSpPr>
            <p:cNvPr id="57" name="Straight Connector 56"/>
            <p:cNvCxnSpPr/>
            <p:nvPr/>
          </p:nvCxnSpPr>
          <p:spPr>
            <a:xfrm flipH="1">
              <a:off x="8063764" y="3703910"/>
              <a:ext cx="215229" cy="3531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950560" y="4576726"/>
              <a:ext cx="25055" cy="2666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171378" y="4442364"/>
              <a:ext cx="621439" cy="267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237885" y="4843353"/>
              <a:ext cx="7063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Freeform 62"/>
          <p:cNvSpPr/>
          <p:nvPr/>
        </p:nvSpPr>
        <p:spPr>
          <a:xfrm>
            <a:off x="3326130" y="3419648"/>
            <a:ext cx="4732020" cy="2146922"/>
          </a:xfrm>
          <a:custGeom>
            <a:avLst/>
            <a:gdLst>
              <a:gd name="connsiteX0" fmla="*/ 0 w 4732020"/>
              <a:gd name="connsiteY0" fmla="*/ 283672 h 2146922"/>
              <a:gd name="connsiteX1" fmla="*/ 468630 w 4732020"/>
              <a:gd name="connsiteY1" fmla="*/ 32212 h 2146922"/>
              <a:gd name="connsiteX2" fmla="*/ 1257300 w 4732020"/>
              <a:gd name="connsiteY2" fmla="*/ 66502 h 2146922"/>
              <a:gd name="connsiteX3" fmla="*/ 2057400 w 4732020"/>
              <a:gd name="connsiteY3" fmla="*/ 603712 h 2146922"/>
              <a:gd name="connsiteX4" fmla="*/ 2697480 w 4732020"/>
              <a:gd name="connsiteY4" fmla="*/ 1358092 h 2146922"/>
              <a:gd name="connsiteX5" fmla="*/ 3497580 w 4732020"/>
              <a:gd name="connsiteY5" fmla="*/ 1998172 h 2146922"/>
              <a:gd name="connsiteX6" fmla="*/ 4343400 w 4732020"/>
              <a:gd name="connsiteY6" fmla="*/ 2146762 h 2146922"/>
              <a:gd name="connsiteX7" fmla="*/ 4732020 w 4732020"/>
              <a:gd name="connsiteY7" fmla="*/ 2021032 h 214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2020" h="2146922">
                <a:moveTo>
                  <a:pt x="0" y="283672"/>
                </a:moveTo>
                <a:cubicBezTo>
                  <a:pt x="129540" y="176039"/>
                  <a:pt x="259080" y="68407"/>
                  <a:pt x="468630" y="32212"/>
                </a:cubicBezTo>
                <a:cubicBezTo>
                  <a:pt x="678180" y="-3983"/>
                  <a:pt x="992505" y="-28748"/>
                  <a:pt x="1257300" y="66502"/>
                </a:cubicBezTo>
                <a:cubicBezTo>
                  <a:pt x="1522095" y="161752"/>
                  <a:pt x="1817370" y="388447"/>
                  <a:pt x="2057400" y="603712"/>
                </a:cubicBezTo>
                <a:cubicBezTo>
                  <a:pt x="2297430" y="818977"/>
                  <a:pt x="2457450" y="1125682"/>
                  <a:pt x="2697480" y="1358092"/>
                </a:cubicBezTo>
                <a:cubicBezTo>
                  <a:pt x="2937510" y="1590502"/>
                  <a:pt x="3223260" y="1866727"/>
                  <a:pt x="3497580" y="1998172"/>
                </a:cubicBezTo>
                <a:cubicBezTo>
                  <a:pt x="3771900" y="2129617"/>
                  <a:pt x="4137660" y="2142952"/>
                  <a:pt x="4343400" y="2146762"/>
                </a:cubicBezTo>
                <a:cubicBezTo>
                  <a:pt x="4549140" y="2150572"/>
                  <a:pt x="4640580" y="2085802"/>
                  <a:pt x="4732020" y="202103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uiExpand="1" build="p"/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624084" y="1416456"/>
          <a:ext cx="5433240" cy="5315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33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5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15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7828" name="Content Placeholder 2"/>
          <p:cNvSpPr>
            <a:spLocks noGrp="1"/>
          </p:cNvSpPr>
          <p:nvPr>
            <p:ph idx="4294967295"/>
          </p:nvPr>
        </p:nvSpPr>
        <p:spPr>
          <a:xfrm>
            <a:off x="307895" y="1007405"/>
            <a:ext cx="5433686" cy="59436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Yields global landmark dataset that applies to both bone types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Combined distance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matrix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Procrustes alignment and PCA can be run on mixed bone sample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Example</a:t>
            </a:r>
          </a:p>
          <a:p>
            <a:pPr eaLnBrk="1" hangingPunct="1"/>
            <a:r>
              <a:rPr lang="en-US" altLang="en-US" sz="2400" dirty="0" smtClean="0">
                <a:ea typeface="ＭＳ Ｐゴシック" panose="020B0600070205080204" pitchFamily="34" charset="-128"/>
              </a:rPr>
              <a:t>80 calcanei and 80 </a:t>
            </a:r>
            <a:r>
              <a:rPr lang="en-US" altLang="en-US" sz="2400" dirty="0" err="1" smtClean="0">
                <a:ea typeface="ＭＳ Ｐゴシック" panose="020B0600070205080204" pitchFamily="34" charset="-128"/>
              </a:rPr>
              <a:t>astragali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 lvl="1">
              <a:buFontTx/>
              <a:buChar char="-"/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Taxon matched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Stats</a:t>
            </a:r>
          </a:p>
          <a:p>
            <a:pPr lvl="1">
              <a:buFontTx/>
              <a:buChar char="-"/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Compare </a:t>
            </a:r>
            <a:r>
              <a:rPr lang="en-US" altLang="en-US" sz="2000" dirty="0" err="1" smtClean="0">
                <a:ea typeface="ＭＳ Ｐゴシック" panose="020B0600070205080204" pitchFamily="34" charset="-128"/>
              </a:rPr>
              <a:t>morphospace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 area</a:t>
            </a:r>
          </a:p>
          <a:p>
            <a:pPr lvl="2">
              <a:buFont typeface="Arial" charset="0"/>
              <a:buChar char="•"/>
            </a:pPr>
            <a:r>
              <a:rPr lang="en-US" altLang="en-US" dirty="0" smtClean="0">
                <a:ea typeface="ＭＳ Ｐゴシック" panose="020B0600070205080204" pitchFamily="34" charset="-128"/>
              </a:rPr>
              <a:t>Proxy for disparity</a:t>
            </a:r>
          </a:p>
          <a:p>
            <a:pPr lvl="1">
              <a:buFontTx/>
              <a:buChar char="-"/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Compare phylogenetic signal</a:t>
            </a:r>
          </a:p>
          <a:p>
            <a:pPr lvl="2">
              <a:buFont typeface="Arial" charset="0"/>
              <a:buChar char="•"/>
            </a:pPr>
            <a:r>
              <a:rPr lang="en-US" altLang="en-US" dirty="0" smtClean="0">
                <a:ea typeface="ＭＳ Ｐゴシック" panose="020B0600070205080204" pitchFamily="34" charset="-128"/>
              </a:rPr>
              <a:t>Tree from 10k trees website</a:t>
            </a:r>
          </a:p>
          <a:p>
            <a:pPr lvl="1">
              <a:buFontTx/>
              <a:buChar char="-"/>
            </a:pPr>
            <a:r>
              <a:rPr lang="en-US" altLang="en-US" sz="2000" dirty="0" smtClean="0">
                <a:ea typeface="ＭＳ Ｐゴシック" panose="020B0600070205080204" pitchFamily="34" charset="-128"/>
              </a:rPr>
              <a:t>Check for correlations in PCA</a:t>
            </a:r>
          </a:p>
          <a:p>
            <a:pPr marL="914400" lvl="2" indent="0"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91140" name="Title 1"/>
          <p:cNvSpPr>
            <a:spLocks noGrp="1"/>
          </p:cNvSpPr>
          <p:nvPr>
            <p:ph type="title" idx="4294967295"/>
          </p:nvPr>
        </p:nvSpPr>
        <p:spPr>
          <a:xfrm>
            <a:off x="309250" y="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ea typeface="ＭＳ Ｐゴシック" panose="020B0600070205080204" pitchFamily="34" charset="-128"/>
              </a:rPr>
              <a:t>Steps to the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40" y="1239474"/>
            <a:ext cx="223251" cy="581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01" y="1838283"/>
            <a:ext cx="226376" cy="581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43" y="2440362"/>
            <a:ext cx="242638" cy="581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95" y="3616228"/>
            <a:ext cx="161487" cy="581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0" y="3011287"/>
            <a:ext cx="227735" cy="581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11" y="793198"/>
            <a:ext cx="223251" cy="581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52" y="793198"/>
            <a:ext cx="226376" cy="581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56" y="793198"/>
            <a:ext cx="242638" cy="581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96" y="793198"/>
            <a:ext cx="161487" cy="5811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44" y="793198"/>
            <a:ext cx="227735" cy="58116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471695" y="145416"/>
            <a:ext cx="184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 smtClean="0">
                <a:ea typeface="ＭＳ Ｐゴシック" panose="020B0600070205080204" pitchFamily="34" charset="-128"/>
              </a:rPr>
              <a:t>PCD matrix</a:t>
            </a:r>
            <a:endParaRPr lang="en-US" sz="2800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68" y="4250188"/>
            <a:ext cx="375494" cy="4018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03" y="6330468"/>
            <a:ext cx="400348" cy="401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06" y="5800283"/>
            <a:ext cx="401230" cy="4018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7" y="4795270"/>
            <a:ext cx="368734" cy="40182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1" y="5309744"/>
            <a:ext cx="388569" cy="4018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82" y="942090"/>
            <a:ext cx="375494" cy="40182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373" y="942090"/>
            <a:ext cx="400348" cy="40182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644" y="949868"/>
            <a:ext cx="401230" cy="4018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847" y="949869"/>
            <a:ext cx="368734" cy="40182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19" y="949870"/>
            <a:ext cx="388569" cy="401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86985" y="4187236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24003" y="4223059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077577" y="4223059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1592598" y="4197394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0512063" y="4729302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1093786" y="471471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1630525" y="472598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1092313" y="5262716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1592598" y="5254568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1630525" y="5800283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418567" y="153890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961433" y="1525170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449768" y="2070355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953068" y="2032583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9449768" y="261021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9961433" y="2549052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440284" y="3094514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90477" y="3103570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407634" y="3647104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977425" y="3679823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0502579" y="3679823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538076" y="3144989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1092313" y="3631710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1607983" y="3688225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1066644" y="3099266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1593388" y="3130588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538076" y="2592486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1077577" y="2616670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1605389" y="260200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512853" y="2090624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1077577" y="207772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628327" y="2064688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14519" y="158438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1057385" y="1525170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615664" y="1538901"/>
            <a:ext cx="331562" cy="29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6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6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1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1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"/>
                            </p:stCondLst>
                            <p:childTnLst>
                              <p:par>
                                <p:cTn id="9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uiExpand="1" build="p"/>
      <p:bldP spid="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39" y="8813"/>
            <a:ext cx="10834577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9" y="897632"/>
            <a:ext cx="10003542" cy="57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39" y="8813"/>
            <a:ext cx="10834577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96464" y="1040130"/>
            <a:ext cx="8584645" cy="59436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Stats</a:t>
            </a:r>
          </a:p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PC1-2 plot area</a:t>
            </a:r>
          </a:p>
          <a:p>
            <a:pPr lvl="1">
              <a:buFontTx/>
              <a:buChar char="-"/>
            </a:pPr>
            <a:r>
              <a:rPr lang="en-US" altLang="en-US" dirty="0" smtClean="0">
                <a:ea typeface="ＭＳ Ｐゴシック" panose="020B0600070205080204" pitchFamily="34" charset="-128"/>
              </a:rPr>
              <a:t>Calcaneal data occupy 30% more area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Variance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buFontTx/>
              <a:buChar char="-"/>
            </a:pPr>
            <a:r>
              <a:rPr lang="en-US" altLang="en-US" dirty="0" smtClean="0">
                <a:ea typeface="ＭＳ Ｐゴシック" panose="020B0600070205080204" pitchFamily="34" charset="-128"/>
              </a:rPr>
              <a:t>Equal magnitude in calcaneal and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astragalar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samples</a:t>
            </a:r>
          </a:p>
          <a:p>
            <a:pPr lvl="1">
              <a:buFontTx/>
              <a:buChar char="-"/>
            </a:pPr>
            <a:r>
              <a:rPr lang="en-US" altLang="en-US" dirty="0" smtClean="0">
                <a:ea typeface="ＭＳ Ｐゴシック" panose="020B0600070205080204" pitchFamily="34" charset="-128"/>
              </a:rPr>
              <a:t>Higher magnitude in combined samples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Phylogenetic signal (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Pagel’s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ʎ)</a:t>
            </a:r>
          </a:p>
          <a:p>
            <a:pPr lvl="1">
              <a:buFontTx/>
              <a:buChar char="-"/>
            </a:pPr>
            <a:r>
              <a:rPr lang="en-US" altLang="en-US" dirty="0" smtClean="0">
                <a:ea typeface="ＭＳ Ｐゴシック" panose="020B0600070205080204" pitchFamily="34" charset="-128"/>
              </a:rPr>
              <a:t>Higher in calcaneal data than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astragalar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buFontTx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Higher magnitude in combined samples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Correlations</a:t>
            </a:r>
          </a:p>
          <a:p>
            <a:pPr lvl="1">
              <a:buFontTx/>
              <a:buChar char="-"/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 a taxon, PC1 score of calcaneus highly correlated with PC1 score of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astragalus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 idx="4294967295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ea typeface="ＭＳ Ｐゴシック" panose="020B0600070205080204" pitchFamily="34" charset="-128"/>
              </a:rPr>
              <a:t>Other stuff…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4294967295"/>
          </p:nvPr>
        </p:nvSpPr>
        <p:spPr>
          <a:xfrm>
            <a:off x="1981200" y="914400"/>
            <a:ext cx="8229600" cy="2209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>
                <a:ea typeface="ＭＳ Ｐゴシック" panose="020B0600070205080204" pitchFamily="34" charset="-128"/>
              </a:rPr>
              <a:t>Some other properties/limitations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Only small deformations allowed (some definitions of homology/correspondences violated)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4" name="Picture 3" descr="average dors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124200"/>
            <a:ext cx="159226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ong-pc1 jesu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895601"/>
            <a:ext cx="1381125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hort-pc1 jesu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124200"/>
            <a:ext cx="2260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4289425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6683375" y="4495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19"/>
          <p:cNvSpPr>
            <a:spLocks noChangeArrowheads="1"/>
          </p:cNvSpPr>
          <p:nvPr/>
        </p:nvSpPr>
        <p:spPr bwMode="auto">
          <a:xfrm>
            <a:off x="95250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40238" y="4549776"/>
            <a:ext cx="2127250" cy="11906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45301" y="4403726"/>
            <a:ext cx="2606675" cy="130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3886200" y="2286000"/>
            <a:ext cx="4648200" cy="6858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200" dirty="0">
                <a:latin typeface="+mj-lt"/>
                <a:cs typeface="+mj-cs"/>
              </a:rPr>
              <a:t>What we want (?)</a:t>
            </a:r>
          </a:p>
        </p:txBody>
      </p:sp>
    </p:spTree>
    <p:extLst>
      <p:ext uri="{BB962C8B-B14F-4D97-AF65-F5344CB8AC3E}">
        <p14:creationId xmlns:p14="http://schemas.microsoft.com/office/powerpoint/2010/main" val="3624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8" grpId="0" animBg="1"/>
      <p:bldP spid="9" grpId="0" animBg="1"/>
      <p:bldP spid="10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4826001" cy="503237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 smtClean="0"/>
              <a:t>Time consuming for richly corresponding shapes</a:t>
            </a:r>
          </a:p>
          <a:p>
            <a:pPr lvl="1"/>
            <a:r>
              <a:rPr lang="en-US" dirty="0" smtClean="0"/>
              <a:t>Inadequate coverage </a:t>
            </a:r>
            <a:r>
              <a:rPr lang="en-US" dirty="0" smtClean="0">
                <a:sym typeface="Wingdings" panose="05000000000000000000" pitchFamily="2" charset="2"/>
              </a:rPr>
              <a:t> instable shape characterization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98898" y="4858575"/>
            <a:ext cx="4953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504" y="1244600"/>
            <a:ext cx="5555896" cy="5486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30584" y="6488667"/>
            <a:ext cx="236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Watanabe, 2018 (</a:t>
            </a:r>
            <a:r>
              <a:rPr lang="en-US" baseline="0" dirty="0" err="1" smtClean="0"/>
              <a:t>PLoS</a:t>
            </a:r>
            <a:r>
              <a:rPr lang="en-US" baseline="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ea typeface="ＭＳ Ｐゴシック" panose="020B0600070205080204" pitchFamily="34" charset="-128"/>
              </a:rPr>
              <a:t>Other stuff…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4294967295"/>
          </p:nvPr>
        </p:nvSpPr>
        <p:spPr>
          <a:xfrm>
            <a:off x="1981200" y="914400"/>
            <a:ext cx="8229600" cy="22098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Some other properties/limitations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Only small deformations allowed (some definitions of homology/correspondences violated)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99332" name="Picture 3" descr="average dors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124200"/>
            <a:ext cx="159226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4" descr="long-pc1 jesu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895601"/>
            <a:ext cx="1381125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4" name="Picture 5" descr="short-pc1 jesu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124200"/>
            <a:ext cx="2260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4289425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6510997" y="466166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19"/>
          <p:cNvSpPr>
            <a:spLocks noChangeArrowheads="1"/>
          </p:cNvSpPr>
          <p:nvPr/>
        </p:nvSpPr>
        <p:spPr bwMode="auto">
          <a:xfrm>
            <a:off x="9045468" y="473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40238" y="4668838"/>
            <a:ext cx="1992093" cy="301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42538" y="4687614"/>
            <a:ext cx="2301765" cy="735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733799" y="2286000"/>
            <a:ext cx="5210503" cy="6858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200" dirty="0">
                <a:latin typeface="+mj-lt"/>
                <a:cs typeface="+mj-cs"/>
              </a:rPr>
              <a:t>What we </a:t>
            </a:r>
            <a:r>
              <a:rPr lang="en-US" sz="3200" dirty="0" smtClean="0">
                <a:latin typeface="+mj-lt"/>
                <a:cs typeface="+mj-cs"/>
              </a:rPr>
              <a:t>get (with auto3dgm)</a:t>
            </a:r>
            <a:endParaRPr lang="en-US" sz="32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90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 and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Are they the same thing?</a:t>
            </a: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“The same organ in different animals under any variety of form and function” (Owen, 1843)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“biological </a:t>
            </a:r>
            <a:r>
              <a:rPr lang="en-US" dirty="0"/>
              <a:t>homology refers </a:t>
            </a:r>
            <a:r>
              <a:rPr lang="en-US" dirty="0" smtClean="0"/>
              <a:t>to unitary </a:t>
            </a:r>
            <a:r>
              <a:rPr lang="en-US" dirty="0"/>
              <a:t>structures; not to the infinitesimal </a:t>
            </a:r>
            <a:r>
              <a:rPr lang="en-US" dirty="0" smtClean="0"/>
              <a:t>coordinate locations </a:t>
            </a:r>
            <a:r>
              <a:rPr lang="en-US" dirty="0"/>
              <a:t>on structures that can be defined under </a:t>
            </a:r>
            <a:r>
              <a:rPr lang="en-US" dirty="0" smtClean="0"/>
              <a:t>the concept </a:t>
            </a:r>
            <a:r>
              <a:rPr lang="en-US" dirty="0"/>
              <a:t>of geometric </a:t>
            </a:r>
            <a:r>
              <a:rPr lang="en-US" dirty="0" smtClean="0"/>
              <a:t>homology” (MacLeod, 2001)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22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Kinds of Homology</a:t>
            </a:r>
          </a:p>
          <a:p>
            <a:pPr lvl="1">
              <a:buFontTx/>
              <a:buChar char="-"/>
            </a:pPr>
            <a:r>
              <a:rPr lang="en-US" dirty="0" smtClean="0"/>
              <a:t>Transformational (aka ‘genealogical’ or ‘Darwinian’)</a:t>
            </a:r>
          </a:p>
          <a:p>
            <a:pPr lvl="1">
              <a:buFontTx/>
              <a:buChar char="-"/>
            </a:pPr>
            <a:r>
              <a:rPr lang="en-US" dirty="0" smtClean="0"/>
              <a:t>Serial (homologous by developmental duplication)</a:t>
            </a:r>
          </a:p>
          <a:p>
            <a:pPr lvl="1">
              <a:buFontTx/>
              <a:buChar char="-"/>
            </a:pPr>
            <a:r>
              <a:rPr lang="en-US" dirty="0" smtClean="0"/>
              <a:t>Operational (hypothesis for the purpose of communication or measurement)</a:t>
            </a:r>
          </a:p>
          <a:p>
            <a:pPr lvl="1">
              <a:buFontTx/>
              <a:buChar char="-"/>
            </a:pPr>
            <a:r>
              <a:rPr lang="en-US" dirty="0" err="1" smtClean="0"/>
              <a:t>Taxic</a:t>
            </a:r>
            <a:r>
              <a:rPr lang="en-US" dirty="0" smtClean="0"/>
              <a:t> (variation in transformational homologous features)</a:t>
            </a:r>
          </a:p>
        </p:txBody>
      </p:sp>
    </p:spTree>
    <p:extLst>
      <p:ext uri="{BB962C8B-B14F-4D97-AF65-F5344CB8AC3E}">
        <p14:creationId xmlns:p14="http://schemas.microsoft.com/office/powerpoint/2010/main" val="144906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Biological homology &amp; geometric homology converge nicely in a skull</a:t>
            </a:r>
          </a:p>
          <a:p>
            <a:pPr marL="457200" lvl="1" indent="0">
              <a:buNone/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23" y="2639700"/>
            <a:ext cx="4906190" cy="40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Image result for skull bones colo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53" y="2755846"/>
            <a:ext cx="3421117" cy="342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916625" y="41656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64862" y="5050226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84925" y="46482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53225" y="40386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0625" y="27178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19162" y="6142426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525" y="52451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53525" y="4178301"/>
            <a:ext cx="116925" cy="116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 of facet boundaries as ‘type 1’</a:t>
            </a:r>
            <a:endParaRPr lang="en-US" dirty="0"/>
          </a:p>
        </p:txBody>
      </p:sp>
      <p:pic>
        <p:nvPicPr>
          <p:cNvPr id="1026" name="Picture 2" descr="Image result for human tal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8738">
            <a:off x="3498297" y="2213709"/>
            <a:ext cx="3952082" cy="26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288073" y="1690688"/>
            <a:ext cx="3379926" cy="4192036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340768" y="4076401"/>
            <a:ext cx="2144111" cy="307968"/>
          </a:xfrm>
          <a:custGeom>
            <a:avLst/>
            <a:gdLst>
              <a:gd name="connsiteX0" fmla="*/ 0 w 2144111"/>
              <a:gd name="connsiteY0" fmla="*/ 138246 h 307968"/>
              <a:gd name="connsiteX1" fmla="*/ 178676 w 2144111"/>
              <a:gd name="connsiteY1" fmla="*/ 201308 h 307968"/>
              <a:gd name="connsiteX2" fmla="*/ 346842 w 2144111"/>
              <a:gd name="connsiteY2" fmla="*/ 1612 h 307968"/>
              <a:gd name="connsiteX3" fmla="*/ 882869 w 2144111"/>
              <a:gd name="connsiteY3" fmla="*/ 117226 h 307968"/>
              <a:gd name="connsiteX4" fmla="*/ 1397876 w 2144111"/>
              <a:gd name="connsiteY4" fmla="*/ 295901 h 307968"/>
              <a:gd name="connsiteX5" fmla="*/ 1860331 w 2144111"/>
              <a:gd name="connsiteY5" fmla="*/ 264370 h 307968"/>
              <a:gd name="connsiteX6" fmla="*/ 2144111 w 2144111"/>
              <a:gd name="connsiteY6" fmla="*/ 43653 h 30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11" h="307968">
                <a:moveTo>
                  <a:pt x="0" y="138246"/>
                </a:moveTo>
                <a:cubicBezTo>
                  <a:pt x="60434" y="181163"/>
                  <a:pt x="120869" y="224080"/>
                  <a:pt x="178676" y="201308"/>
                </a:cubicBezTo>
                <a:cubicBezTo>
                  <a:pt x="236483" y="178536"/>
                  <a:pt x="229476" y="15626"/>
                  <a:pt x="346842" y="1612"/>
                </a:cubicBezTo>
                <a:cubicBezTo>
                  <a:pt x="464208" y="-12402"/>
                  <a:pt x="707697" y="68178"/>
                  <a:pt x="882869" y="117226"/>
                </a:cubicBezTo>
                <a:cubicBezTo>
                  <a:pt x="1058041" y="166274"/>
                  <a:pt x="1234966" y="271377"/>
                  <a:pt x="1397876" y="295901"/>
                </a:cubicBezTo>
                <a:cubicBezTo>
                  <a:pt x="1560786" y="320425"/>
                  <a:pt x="1735959" y="306411"/>
                  <a:pt x="1860331" y="264370"/>
                </a:cubicBezTo>
                <a:cubicBezTo>
                  <a:pt x="1984703" y="222329"/>
                  <a:pt x="2064407" y="132991"/>
                  <a:pt x="2144111" y="4365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872248" y="3888828"/>
            <a:ext cx="2196662" cy="1053518"/>
          </a:xfrm>
          <a:custGeom>
            <a:avLst/>
            <a:gdLst>
              <a:gd name="connsiteX0" fmla="*/ 0 w 2196662"/>
              <a:gd name="connsiteY0" fmla="*/ 546538 h 1053518"/>
              <a:gd name="connsiteX1" fmla="*/ 241738 w 2196662"/>
              <a:gd name="connsiteY1" fmla="*/ 567558 h 1053518"/>
              <a:gd name="connsiteX2" fmla="*/ 451945 w 2196662"/>
              <a:gd name="connsiteY2" fmla="*/ 493986 h 1053518"/>
              <a:gd name="connsiteX3" fmla="*/ 588580 w 2196662"/>
              <a:gd name="connsiteY3" fmla="*/ 346841 h 1053518"/>
              <a:gd name="connsiteX4" fmla="*/ 725214 w 2196662"/>
              <a:gd name="connsiteY4" fmla="*/ 273269 h 1053518"/>
              <a:gd name="connsiteX5" fmla="*/ 1019504 w 2196662"/>
              <a:gd name="connsiteY5" fmla="*/ 504496 h 1053518"/>
              <a:gd name="connsiteX6" fmla="*/ 1208690 w 2196662"/>
              <a:gd name="connsiteY6" fmla="*/ 882869 h 1053518"/>
              <a:gd name="connsiteX7" fmla="*/ 1376855 w 2196662"/>
              <a:gd name="connsiteY7" fmla="*/ 1040524 h 1053518"/>
              <a:gd name="connsiteX8" fmla="*/ 1524000 w 2196662"/>
              <a:gd name="connsiteY8" fmla="*/ 1030013 h 1053518"/>
              <a:gd name="connsiteX9" fmla="*/ 1671145 w 2196662"/>
              <a:gd name="connsiteY9" fmla="*/ 914400 h 1053518"/>
              <a:gd name="connsiteX10" fmla="*/ 1681655 w 2196662"/>
              <a:gd name="connsiteY10" fmla="*/ 725213 h 1053518"/>
              <a:gd name="connsiteX11" fmla="*/ 1807780 w 2196662"/>
              <a:gd name="connsiteY11" fmla="*/ 515006 h 1053518"/>
              <a:gd name="connsiteX12" fmla="*/ 2039007 w 2196662"/>
              <a:gd name="connsiteY12" fmla="*/ 210206 h 1053518"/>
              <a:gd name="connsiteX13" fmla="*/ 2196662 w 2196662"/>
              <a:gd name="connsiteY13" fmla="*/ 0 h 105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6662" h="1053518">
                <a:moveTo>
                  <a:pt x="0" y="546538"/>
                </a:moveTo>
                <a:cubicBezTo>
                  <a:pt x="83207" y="561427"/>
                  <a:pt x="166414" y="576317"/>
                  <a:pt x="241738" y="567558"/>
                </a:cubicBezTo>
                <a:cubicBezTo>
                  <a:pt x="317062" y="558799"/>
                  <a:pt x="394138" y="530772"/>
                  <a:pt x="451945" y="493986"/>
                </a:cubicBezTo>
                <a:cubicBezTo>
                  <a:pt x="509752" y="457200"/>
                  <a:pt x="543035" y="383627"/>
                  <a:pt x="588580" y="346841"/>
                </a:cubicBezTo>
                <a:cubicBezTo>
                  <a:pt x="634125" y="310055"/>
                  <a:pt x="653393" y="246993"/>
                  <a:pt x="725214" y="273269"/>
                </a:cubicBezTo>
                <a:cubicBezTo>
                  <a:pt x="797035" y="299545"/>
                  <a:pt x="938925" y="402896"/>
                  <a:pt x="1019504" y="504496"/>
                </a:cubicBezTo>
                <a:cubicBezTo>
                  <a:pt x="1100083" y="606096"/>
                  <a:pt x="1149132" y="793531"/>
                  <a:pt x="1208690" y="882869"/>
                </a:cubicBezTo>
                <a:cubicBezTo>
                  <a:pt x="1268248" y="972207"/>
                  <a:pt x="1324303" y="1016000"/>
                  <a:pt x="1376855" y="1040524"/>
                </a:cubicBezTo>
                <a:cubicBezTo>
                  <a:pt x="1429407" y="1065048"/>
                  <a:pt x="1474952" y="1051034"/>
                  <a:pt x="1524000" y="1030013"/>
                </a:cubicBezTo>
                <a:cubicBezTo>
                  <a:pt x="1573048" y="1008992"/>
                  <a:pt x="1644869" y="965200"/>
                  <a:pt x="1671145" y="914400"/>
                </a:cubicBezTo>
                <a:cubicBezTo>
                  <a:pt x="1697421" y="863600"/>
                  <a:pt x="1658883" y="791779"/>
                  <a:pt x="1681655" y="725213"/>
                </a:cubicBezTo>
                <a:cubicBezTo>
                  <a:pt x="1704428" y="658647"/>
                  <a:pt x="1748221" y="600840"/>
                  <a:pt x="1807780" y="515006"/>
                </a:cubicBezTo>
                <a:cubicBezTo>
                  <a:pt x="1867339" y="429172"/>
                  <a:pt x="2039007" y="210206"/>
                  <a:pt x="2039007" y="210206"/>
                </a:cubicBezTo>
                <a:lnTo>
                  <a:pt x="2196662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dfzljdn9uc3pi.cloudfront.net/2015/1417/1/fig-1-2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4978" r="30924" b="6493"/>
          <a:stretch/>
        </p:blipFill>
        <p:spPr bwMode="auto">
          <a:xfrm>
            <a:off x="903578" y="1921916"/>
            <a:ext cx="2552123" cy="3529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3578" y="5650787"/>
            <a:ext cx="2827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Left </a:t>
            </a:r>
            <a:r>
              <a:rPr lang="en-US" dirty="0" err="1" smtClean="0"/>
              <a:t>humerus</a:t>
            </a:r>
            <a:r>
              <a:rPr lang="en-US" dirty="0" smtClean="0"/>
              <a:t>, distal end, anterior view</a:t>
            </a:r>
          </a:p>
          <a:p>
            <a:r>
              <a:rPr lang="en-US" dirty="0" smtClean="0"/>
              <a:t>Bonn-</a:t>
            </a:r>
            <a:r>
              <a:rPr lang="en-US" dirty="0" err="1" smtClean="0"/>
              <a:t>Divett</a:t>
            </a:r>
            <a:r>
              <a:rPr lang="en-US" dirty="0" smtClean="0"/>
              <a:t> et al. (2019)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0697" y="5540353"/>
            <a:ext cx="282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Left talus, dorsal view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94778" y="6172151"/>
            <a:ext cx="1560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Barnet (1954)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8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 of facet boundaries as ‘Type 1’</a:t>
            </a:r>
            <a:endParaRPr lang="en-US" dirty="0"/>
          </a:p>
        </p:txBody>
      </p:sp>
      <p:pic>
        <p:nvPicPr>
          <p:cNvPr id="1026" name="Picture 2" descr="Image result for human tal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8738">
            <a:off x="3498297" y="2213709"/>
            <a:ext cx="3952082" cy="26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288073" y="1690688"/>
            <a:ext cx="3379926" cy="4192036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340768" y="4076401"/>
            <a:ext cx="2144111" cy="307968"/>
          </a:xfrm>
          <a:custGeom>
            <a:avLst/>
            <a:gdLst>
              <a:gd name="connsiteX0" fmla="*/ 0 w 2144111"/>
              <a:gd name="connsiteY0" fmla="*/ 138246 h 307968"/>
              <a:gd name="connsiteX1" fmla="*/ 178676 w 2144111"/>
              <a:gd name="connsiteY1" fmla="*/ 201308 h 307968"/>
              <a:gd name="connsiteX2" fmla="*/ 346842 w 2144111"/>
              <a:gd name="connsiteY2" fmla="*/ 1612 h 307968"/>
              <a:gd name="connsiteX3" fmla="*/ 882869 w 2144111"/>
              <a:gd name="connsiteY3" fmla="*/ 117226 h 307968"/>
              <a:gd name="connsiteX4" fmla="*/ 1397876 w 2144111"/>
              <a:gd name="connsiteY4" fmla="*/ 295901 h 307968"/>
              <a:gd name="connsiteX5" fmla="*/ 1860331 w 2144111"/>
              <a:gd name="connsiteY5" fmla="*/ 264370 h 307968"/>
              <a:gd name="connsiteX6" fmla="*/ 2144111 w 2144111"/>
              <a:gd name="connsiteY6" fmla="*/ 43653 h 30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11" h="307968">
                <a:moveTo>
                  <a:pt x="0" y="138246"/>
                </a:moveTo>
                <a:cubicBezTo>
                  <a:pt x="60434" y="181163"/>
                  <a:pt x="120869" y="224080"/>
                  <a:pt x="178676" y="201308"/>
                </a:cubicBezTo>
                <a:cubicBezTo>
                  <a:pt x="236483" y="178536"/>
                  <a:pt x="229476" y="15626"/>
                  <a:pt x="346842" y="1612"/>
                </a:cubicBezTo>
                <a:cubicBezTo>
                  <a:pt x="464208" y="-12402"/>
                  <a:pt x="707697" y="68178"/>
                  <a:pt x="882869" y="117226"/>
                </a:cubicBezTo>
                <a:cubicBezTo>
                  <a:pt x="1058041" y="166274"/>
                  <a:pt x="1234966" y="271377"/>
                  <a:pt x="1397876" y="295901"/>
                </a:cubicBezTo>
                <a:cubicBezTo>
                  <a:pt x="1560786" y="320425"/>
                  <a:pt x="1735959" y="306411"/>
                  <a:pt x="1860331" y="264370"/>
                </a:cubicBezTo>
                <a:cubicBezTo>
                  <a:pt x="1984703" y="222329"/>
                  <a:pt x="2064407" y="132991"/>
                  <a:pt x="2144111" y="4365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dfzljdn9uc3pi.cloudfront.net/2015/1417/1/fig-1-2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54978" r="30924" b="6493"/>
          <a:stretch/>
        </p:blipFill>
        <p:spPr bwMode="auto">
          <a:xfrm>
            <a:off x="903578" y="1921916"/>
            <a:ext cx="2552123" cy="3529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3578" y="5650787"/>
            <a:ext cx="2827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Left </a:t>
            </a:r>
            <a:r>
              <a:rPr lang="en-US" dirty="0" err="1" smtClean="0"/>
              <a:t>humerus</a:t>
            </a:r>
            <a:r>
              <a:rPr lang="en-US" dirty="0" smtClean="0"/>
              <a:t>, distal end, anterior view</a:t>
            </a:r>
          </a:p>
          <a:p>
            <a:r>
              <a:rPr lang="en-US" dirty="0" smtClean="0"/>
              <a:t>Bonn-</a:t>
            </a:r>
            <a:r>
              <a:rPr lang="en-US" dirty="0" err="1" smtClean="0"/>
              <a:t>Divett</a:t>
            </a:r>
            <a:r>
              <a:rPr lang="en-US" dirty="0" smtClean="0"/>
              <a:t> et al. (2019)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0697" y="5540353"/>
            <a:ext cx="282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Left talus, dorsal view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94778" y="6172151"/>
            <a:ext cx="1560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Barnet (1954)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7988300" y="3860800"/>
            <a:ext cx="2108200" cy="606777"/>
          </a:xfrm>
          <a:custGeom>
            <a:avLst/>
            <a:gdLst>
              <a:gd name="connsiteX0" fmla="*/ 0 w 2108200"/>
              <a:gd name="connsiteY0" fmla="*/ 584200 h 606777"/>
              <a:gd name="connsiteX1" fmla="*/ 292100 w 2108200"/>
              <a:gd name="connsiteY1" fmla="*/ 596900 h 606777"/>
              <a:gd name="connsiteX2" fmla="*/ 419100 w 2108200"/>
              <a:gd name="connsiteY2" fmla="*/ 457200 h 606777"/>
              <a:gd name="connsiteX3" fmla="*/ 558800 w 2108200"/>
              <a:gd name="connsiteY3" fmla="*/ 355600 h 606777"/>
              <a:gd name="connsiteX4" fmla="*/ 850900 w 2108200"/>
              <a:gd name="connsiteY4" fmla="*/ 368300 h 606777"/>
              <a:gd name="connsiteX5" fmla="*/ 1206500 w 2108200"/>
              <a:gd name="connsiteY5" fmla="*/ 508000 h 606777"/>
              <a:gd name="connsiteX6" fmla="*/ 1625600 w 2108200"/>
              <a:gd name="connsiteY6" fmla="*/ 482600 h 606777"/>
              <a:gd name="connsiteX7" fmla="*/ 1993900 w 2108200"/>
              <a:gd name="connsiteY7" fmla="*/ 152400 h 606777"/>
              <a:gd name="connsiteX8" fmla="*/ 2108200 w 2108200"/>
              <a:gd name="connsiteY8" fmla="*/ 0 h 6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8200" h="606777">
                <a:moveTo>
                  <a:pt x="0" y="584200"/>
                </a:moveTo>
                <a:cubicBezTo>
                  <a:pt x="111125" y="601133"/>
                  <a:pt x="222250" y="618067"/>
                  <a:pt x="292100" y="596900"/>
                </a:cubicBezTo>
                <a:cubicBezTo>
                  <a:pt x="361950" y="575733"/>
                  <a:pt x="374650" y="497417"/>
                  <a:pt x="419100" y="457200"/>
                </a:cubicBezTo>
                <a:cubicBezTo>
                  <a:pt x="463550" y="416983"/>
                  <a:pt x="486833" y="370417"/>
                  <a:pt x="558800" y="355600"/>
                </a:cubicBezTo>
                <a:cubicBezTo>
                  <a:pt x="630767" y="340783"/>
                  <a:pt x="742950" y="342900"/>
                  <a:pt x="850900" y="368300"/>
                </a:cubicBezTo>
                <a:cubicBezTo>
                  <a:pt x="958850" y="393700"/>
                  <a:pt x="1077383" y="488950"/>
                  <a:pt x="1206500" y="508000"/>
                </a:cubicBezTo>
                <a:cubicBezTo>
                  <a:pt x="1335617" y="527050"/>
                  <a:pt x="1494367" y="541867"/>
                  <a:pt x="1625600" y="482600"/>
                </a:cubicBezTo>
                <a:cubicBezTo>
                  <a:pt x="1756833" y="423333"/>
                  <a:pt x="1913467" y="232833"/>
                  <a:pt x="1993900" y="152400"/>
                </a:cubicBezTo>
                <a:cubicBezTo>
                  <a:pt x="2074333" y="71967"/>
                  <a:pt x="2091266" y="35983"/>
                  <a:pt x="21082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055100" y="4450787"/>
            <a:ext cx="495733" cy="540385"/>
          </a:xfrm>
          <a:custGeom>
            <a:avLst/>
            <a:gdLst>
              <a:gd name="connsiteX0" fmla="*/ 317500 w 495733"/>
              <a:gd name="connsiteY0" fmla="*/ 540313 h 540385"/>
              <a:gd name="connsiteX1" fmla="*/ 101600 w 495733"/>
              <a:gd name="connsiteY1" fmla="*/ 451413 h 540385"/>
              <a:gd name="connsiteX2" fmla="*/ 0 w 495733"/>
              <a:gd name="connsiteY2" fmla="*/ 260913 h 540385"/>
              <a:gd name="connsiteX3" fmla="*/ 101600 w 495733"/>
              <a:gd name="connsiteY3" fmla="*/ 32313 h 540385"/>
              <a:gd name="connsiteX4" fmla="*/ 317500 w 495733"/>
              <a:gd name="connsiteY4" fmla="*/ 6913 h 540385"/>
              <a:gd name="connsiteX5" fmla="*/ 419100 w 495733"/>
              <a:gd name="connsiteY5" fmla="*/ 83113 h 540385"/>
              <a:gd name="connsiteX6" fmla="*/ 495300 w 495733"/>
              <a:gd name="connsiteY6" fmla="*/ 273613 h 540385"/>
              <a:gd name="connsiteX7" fmla="*/ 444500 w 495733"/>
              <a:gd name="connsiteY7" fmla="*/ 438713 h 540385"/>
              <a:gd name="connsiteX8" fmla="*/ 317500 w 495733"/>
              <a:gd name="connsiteY8" fmla="*/ 540313 h 54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733" h="540385">
                <a:moveTo>
                  <a:pt x="317500" y="540313"/>
                </a:moveTo>
                <a:cubicBezTo>
                  <a:pt x="260350" y="542430"/>
                  <a:pt x="154517" y="497980"/>
                  <a:pt x="101600" y="451413"/>
                </a:cubicBezTo>
                <a:cubicBezTo>
                  <a:pt x="48683" y="404846"/>
                  <a:pt x="0" y="330763"/>
                  <a:pt x="0" y="260913"/>
                </a:cubicBezTo>
                <a:cubicBezTo>
                  <a:pt x="0" y="191063"/>
                  <a:pt x="48683" y="74646"/>
                  <a:pt x="101600" y="32313"/>
                </a:cubicBezTo>
                <a:cubicBezTo>
                  <a:pt x="154517" y="-10020"/>
                  <a:pt x="264583" y="-1554"/>
                  <a:pt x="317500" y="6913"/>
                </a:cubicBezTo>
                <a:cubicBezTo>
                  <a:pt x="370417" y="15380"/>
                  <a:pt x="389467" y="38663"/>
                  <a:pt x="419100" y="83113"/>
                </a:cubicBezTo>
                <a:cubicBezTo>
                  <a:pt x="448733" y="127563"/>
                  <a:pt x="491067" y="214346"/>
                  <a:pt x="495300" y="273613"/>
                </a:cubicBezTo>
                <a:cubicBezTo>
                  <a:pt x="499533" y="332880"/>
                  <a:pt x="472017" y="400613"/>
                  <a:pt x="444500" y="438713"/>
                </a:cubicBezTo>
                <a:cubicBezTo>
                  <a:pt x="416983" y="476813"/>
                  <a:pt x="374650" y="538196"/>
                  <a:pt x="317500" y="54031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1068093" y="3529752"/>
            <a:ext cx="6543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000" b="1" dirty="0">
                <a:solidFill>
                  <a:srgbClr val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46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 of tooth cusps</a:t>
            </a:r>
            <a:endParaRPr lang="en-US" dirty="0"/>
          </a:p>
        </p:txBody>
      </p:sp>
      <p:pic>
        <p:nvPicPr>
          <p:cNvPr id="4102" name="Picture 6" descr="Image result for orohippus tee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6922">
            <a:off x="4471005" y="225169"/>
            <a:ext cx="3024313" cy="70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48607" y="2606566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45112" y="2180900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38034" y="2133604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83813" y="2233454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34692" y="2606570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31025" y="2338560"/>
            <a:ext cx="49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802325" y="3302000"/>
            <a:ext cx="194875" cy="194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272225" y="3149600"/>
            <a:ext cx="194875" cy="194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21425" y="3683000"/>
            <a:ext cx="194875" cy="1948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15025" y="3721100"/>
            <a:ext cx="194875" cy="1948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80225" y="2882900"/>
            <a:ext cx="715575" cy="817175"/>
            <a:chOff x="3780225" y="2882900"/>
            <a:chExt cx="715575" cy="817175"/>
          </a:xfrm>
        </p:grpSpPr>
        <p:sp>
          <p:nvSpPr>
            <p:cNvPr id="10" name="Oval 9"/>
            <p:cNvSpPr/>
            <p:nvPr/>
          </p:nvSpPr>
          <p:spPr>
            <a:xfrm>
              <a:off x="3780225" y="3086100"/>
              <a:ext cx="194875" cy="194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88225" y="2882900"/>
              <a:ext cx="194875" cy="194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805625" y="3505200"/>
              <a:ext cx="194875" cy="19487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300925" y="3505200"/>
              <a:ext cx="194875" cy="194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23225" y="2895600"/>
            <a:ext cx="728275" cy="817175"/>
            <a:chOff x="4923225" y="2895600"/>
            <a:chExt cx="728275" cy="817175"/>
          </a:xfrm>
        </p:grpSpPr>
        <p:sp>
          <p:nvSpPr>
            <p:cNvPr id="20" name="Oval 19"/>
            <p:cNvSpPr/>
            <p:nvPr/>
          </p:nvSpPr>
          <p:spPr>
            <a:xfrm>
              <a:off x="4923225" y="2921000"/>
              <a:ext cx="194875" cy="194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31225" y="2895600"/>
              <a:ext cx="194875" cy="194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961325" y="3517900"/>
              <a:ext cx="194875" cy="19487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456625" y="3517900"/>
              <a:ext cx="194875" cy="194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3871" y="2865825"/>
            <a:ext cx="728275" cy="855275"/>
            <a:chOff x="6015425" y="2832100"/>
            <a:chExt cx="728275" cy="855275"/>
          </a:xfrm>
        </p:grpSpPr>
        <p:sp>
          <p:nvSpPr>
            <p:cNvPr id="31" name="Oval 30"/>
            <p:cNvSpPr/>
            <p:nvPr/>
          </p:nvSpPr>
          <p:spPr>
            <a:xfrm>
              <a:off x="6510725" y="3492500"/>
              <a:ext cx="194875" cy="194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015425" y="3479800"/>
              <a:ext cx="194875" cy="19487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028125" y="2908300"/>
              <a:ext cx="194875" cy="194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48825" y="2832100"/>
              <a:ext cx="194875" cy="194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12"/>
          <p:cNvSpPr>
            <a:spLocks noChangeArrowheads="1"/>
          </p:cNvSpPr>
          <p:nvPr/>
        </p:nvSpPr>
        <p:spPr bwMode="auto">
          <a:xfrm>
            <a:off x="5765587" y="4356054"/>
            <a:ext cx="6543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000" b="1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123117" y="2980549"/>
            <a:ext cx="728275" cy="855275"/>
            <a:chOff x="6015425" y="2832100"/>
            <a:chExt cx="728275" cy="855275"/>
          </a:xfrm>
        </p:grpSpPr>
        <p:sp>
          <p:nvSpPr>
            <p:cNvPr id="40" name="Oval 39"/>
            <p:cNvSpPr/>
            <p:nvPr/>
          </p:nvSpPr>
          <p:spPr>
            <a:xfrm>
              <a:off x="6510725" y="3492500"/>
              <a:ext cx="194875" cy="194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015425" y="3479800"/>
              <a:ext cx="194875" cy="1948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028125" y="2908300"/>
              <a:ext cx="194875" cy="194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48825" y="2832100"/>
              <a:ext cx="194875" cy="194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51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Homology of tooth cusps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01406" y="1825625"/>
            <a:ext cx="5972503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Homology &amp; correspondence interpretations are influenced by sample &amp; the inferred relationships of species in it.</a:t>
            </a:r>
          </a:p>
          <a:p>
            <a:r>
              <a:rPr lang="en-US" dirty="0" smtClean="0"/>
              <a:t>Therefore, correspondence hypotheses should emerge from analyses, not be predetermined.</a:t>
            </a:r>
          </a:p>
        </p:txBody>
      </p:sp>
      <p:pic>
        <p:nvPicPr>
          <p:cNvPr id="4102" name="Picture 6" descr="Image result for orohippus tee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35334">
            <a:off x="1904977" y="162852"/>
            <a:ext cx="1635568" cy="38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086"/>
          <a:stretch/>
        </p:blipFill>
        <p:spPr>
          <a:xfrm>
            <a:off x="1098885" y="1436912"/>
            <a:ext cx="4171500" cy="53212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86065" y="6388819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(Van </a:t>
            </a:r>
            <a:r>
              <a:rPr lang="en-US" dirty="0" err="1" smtClean="0"/>
              <a:t>Valen</a:t>
            </a:r>
            <a:r>
              <a:rPr lang="en-US" dirty="0" smtClean="0"/>
              <a:t>, 1982)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 the horizon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Feature-aware mappings that are transitive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2489200"/>
            <a:ext cx="4712447" cy="4033489"/>
          </a:xfrm>
          <a:prstGeom prst="rect">
            <a:avLst/>
          </a:prstGeom>
        </p:spPr>
      </p:pic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92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 the horizon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Feature-aware mappings that are transitive</a:t>
            </a:r>
          </a:p>
          <a:p>
            <a:r>
              <a:rPr lang="en-US" dirty="0" err="1" smtClean="0"/>
              <a:t>Probablistic</a:t>
            </a:r>
            <a:r>
              <a:rPr lang="en-US" dirty="0" smtClean="0"/>
              <a:t> correspondence</a:t>
            </a:r>
          </a:p>
          <a:p>
            <a:pPr lvl="1">
              <a:buFontTx/>
              <a:buChar char="-"/>
            </a:pPr>
            <a:r>
              <a:rPr lang="en-US" dirty="0" smtClean="0"/>
              <a:t>Identify and compare ‘corresponding regions’  rather than points</a:t>
            </a:r>
          </a:p>
          <a:p>
            <a:pPr lvl="1">
              <a:buFontTx/>
              <a:buChar char="-"/>
            </a:pPr>
            <a:r>
              <a:rPr lang="en-US" dirty="0" smtClean="0"/>
              <a:t>Entertain mappings where ‘regions’ are lost or gained (i.e., not all regions need to be present in every object).</a:t>
            </a:r>
          </a:p>
          <a:p>
            <a:pPr lvl="1">
              <a:buFontTx/>
              <a:buChar char="-"/>
            </a:pPr>
            <a:r>
              <a:rPr lang="en-US" dirty="0" smtClean="0"/>
              <a:t>Could resolve issues identified for using GM in phylogenetic analysis (</a:t>
            </a:r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 err="1" smtClean="0"/>
              <a:t>MacLoed</a:t>
            </a:r>
            <a:r>
              <a:rPr lang="en-US" dirty="0" smtClean="0"/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25358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899401" cy="503237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 smtClean="0"/>
              <a:t>Time consuming for richly corresponding shapes</a:t>
            </a:r>
          </a:p>
          <a:p>
            <a:pPr lvl="1"/>
            <a:r>
              <a:rPr lang="en-US" dirty="0" smtClean="0"/>
              <a:t>Inadequate coverage </a:t>
            </a:r>
            <a:r>
              <a:rPr lang="en-US" dirty="0" smtClean="0">
                <a:sym typeface="Wingdings" panose="05000000000000000000" pitchFamily="2" charset="2"/>
              </a:rPr>
              <a:t> instable shape characterization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911600" y="2705100"/>
            <a:ext cx="4953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898" y="4858575"/>
            <a:ext cx="4953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827"/>
          <a:stretch/>
        </p:blipFill>
        <p:spPr>
          <a:xfrm>
            <a:off x="81235" y="2914650"/>
            <a:ext cx="8041726" cy="3692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368" t="50730" r="2369" b="-903"/>
          <a:stretch/>
        </p:blipFill>
        <p:spPr>
          <a:xfrm>
            <a:off x="7950199" y="3012174"/>
            <a:ext cx="3881161" cy="36928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30584" y="6488667"/>
            <a:ext cx="236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0" dirty="0" smtClean="0"/>
              <a:t>Watanabe, 2018 (</a:t>
            </a:r>
            <a:r>
              <a:rPr lang="en-US" baseline="0" dirty="0" err="1" smtClean="0"/>
              <a:t>PLoS</a:t>
            </a:r>
            <a:r>
              <a:rPr lang="en-US" baseline="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ouse_lemur_illu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0" t="48889" b="346"/>
          <a:stretch>
            <a:fillRect/>
          </a:stretch>
        </p:blipFill>
        <p:spPr bwMode="auto">
          <a:xfrm>
            <a:off x="1524001" y="1143000"/>
            <a:ext cx="197802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8" descr="lepilem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1"/>
            <a:ext cx="16002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mic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3124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10" descr="le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Text Box 2"/>
          <p:cNvSpPr txBox="1">
            <a:spLocks noChangeArrowheads="1"/>
          </p:cNvSpPr>
          <p:nvPr/>
        </p:nvSpPr>
        <p:spPr bwMode="auto">
          <a:xfrm>
            <a:off x="1628775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Disputed homologies in </a:t>
            </a:r>
            <a:r>
              <a:rPr lang="en-US" altLang="en-US" sz="2800" b="1" i="1"/>
              <a:t>Lepilemur</a:t>
            </a:r>
          </a:p>
          <a:p>
            <a:pPr algn="ctr"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sp>
        <p:nvSpPr>
          <p:cNvPr id="52235" name="Line 11"/>
          <p:cNvSpPr>
            <a:spLocks noChangeShapeType="1"/>
          </p:cNvSpPr>
          <p:nvPr/>
        </p:nvSpPr>
        <p:spPr bwMode="auto">
          <a:xfrm>
            <a:off x="6553200" y="2228850"/>
            <a:ext cx="0" cy="609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6324601" y="1600200"/>
            <a:ext cx="434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08551" name="Rectangle 4"/>
          <p:cNvSpPr>
            <a:spLocks noChangeArrowheads="1"/>
          </p:cNvSpPr>
          <p:nvPr/>
        </p:nvSpPr>
        <p:spPr bwMode="auto">
          <a:xfrm>
            <a:off x="6324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581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2766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1755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6" grpId="0"/>
      <p:bldP spid="108551" grpId="0"/>
      <p:bldP spid="10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2" descr="mouse_lemur_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0" t="48889" b="346"/>
          <a:stretch>
            <a:fillRect/>
          </a:stretch>
        </p:blipFill>
        <p:spPr bwMode="auto">
          <a:xfrm>
            <a:off x="1524001" y="1143000"/>
            <a:ext cx="197802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11" descr="lepilem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1"/>
            <a:ext cx="16002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14" descr="mic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3124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15" descr="le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4"/>
          <p:cNvSpPr>
            <a:spLocks noChangeArrowheads="1"/>
          </p:cNvSpPr>
          <p:nvPr/>
        </p:nvSpPr>
        <p:spPr bwMode="auto">
          <a:xfrm>
            <a:off x="6324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2711" name="Rectangle 5"/>
          <p:cNvSpPr>
            <a:spLocks noChangeArrowheads="1"/>
          </p:cNvSpPr>
          <p:nvPr/>
        </p:nvSpPr>
        <p:spPr bwMode="auto">
          <a:xfrm>
            <a:off x="3581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3719514" y="1784350"/>
            <a:ext cx="2795587" cy="1085850"/>
            <a:chOff x="1383" y="1124"/>
            <a:chExt cx="1761" cy="684"/>
          </a:xfrm>
        </p:grpSpPr>
        <p:sp>
          <p:nvSpPr>
            <p:cNvPr id="72716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2717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411" cy="44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18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13" name="Rectangle 13"/>
          <p:cNvSpPr>
            <a:spLocks noChangeArrowheads="1"/>
          </p:cNvSpPr>
          <p:nvPr/>
        </p:nvSpPr>
        <p:spPr bwMode="auto">
          <a:xfrm>
            <a:off x="32766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72715" name="Text Box 2"/>
          <p:cNvSpPr txBox="1">
            <a:spLocks noChangeArrowheads="1"/>
          </p:cNvSpPr>
          <p:nvPr/>
        </p:nvSpPr>
        <p:spPr bwMode="auto">
          <a:xfrm>
            <a:off x="1628775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Disputed homologies in </a:t>
            </a:r>
            <a:r>
              <a:rPr lang="en-US" altLang="en-US" sz="2800" b="1" i="1"/>
              <a:t>Lepilemur</a:t>
            </a:r>
          </a:p>
          <a:p>
            <a:pPr algn="ctr"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9076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9" descr="mouse_lemur_illu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0" t="48889" b="346"/>
          <a:stretch>
            <a:fillRect/>
          </a:stretch>
        </p:blipFill>
        <p:spPr bwMode="auto">
          <a:xfrm>
            <a:off x="1524001" y="1143000"/>
            <a:ext cx="197802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17" descr="lepilem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1"/>
            <a:ext cx="16002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29" descr="mic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3124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30" descr="le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4"/>
          <p:cNvSpPr>
            <a:spLocks noChangeArrowheads="1"/>
          </p:cNvSpPr>
          <p:nvPr/>
        </p:nvSpPr>
        <p:spPr bwMode="auto">
          <a:xfrm>
            <a:off x="6324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3735" name="Rectangle 5"/>
          <p:cNvSpPr>
            <a:spLocks noChangeArrowheads="1"/>
          </p:cNvSpPr>
          <p:nvPr/>
        </p:nvSpPr>
        <p:spPr bwMode="auto">
          <a:xfrm>
            <a:off x="3581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grpSp>
        <p:nvGrpSpPr>
          <p:cNvPr id="73736" name="Group 12"/>
          <p:cNvGrpSpPr>
            <a:grpSpLocks/>
          </p:cNvGrpSpPr>
          <p:nvPr/>
        </p:nvGrpSpPr>
        <p:grpSpPr bwMode="auto">
          <a:xfrm>
            <a:off x="3719514" y="1784350"/>
            <a:ext cx="2795587" cy="1085850"/>
            <a:chOff x="1383" y="1124"/>
            <a:chExt cx="1761" cy="684"/>
          </a:xfrm>
        </p:grpSpPr>
        <p:sp>
          <p:nvSpPr>
            <p:cNvPr id="73745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3746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411" cy="44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7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37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613527" y="1905000"/>
            <a:ext cx="1633538" cy="973138"/>
            <a:chOff x="3206" y="1200"/>
            <a:chExt cx="1029" cy="613"/>
          </a:xfrm>
        </p:grpSpPr>
        <p:sp>
          <p:nvSpPr>
            <p:cNvPr id="73743" name="Line 14"/>
            <p:cNvSpPr>
              <a:spLocks noChangeShapeType="1"/>
            </p:cNvSpPr>
            <p:nvPr/>
          </p:nvSpPr>
          <p:spPr bwMode="auto">
            <a:xfrm flipH="1">
              <a:off x="3206" y="1412"/>
              <a:ext cx="288" cy="401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4" name="Rectangle 15"/>
            <p:cNvSpPr>
              <a:spLocks noChangeArrowheads="1"/>
            </p:cNvSpPr>
            <p:nvPr/>
          </p:nvSpPr>
          <p:spPr bwMode="auto">
            <a:xfrm>
              <a:off x="3408" y="1200"/>
              <a:ext cx="8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0070C0"/>
                  </a:solidFill>
                </a:rPr>
                <a:t>Metastylid</a:t>
              </a:r>
            </a:p>
          </p:txBody>
        </p:sp>
      </p:grp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662614" y="1847851"/>
            <a:ext cx="8002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7200" b="1">
                <a:solidFill>
                  <a:srgbClr val="FF0000"/>
                </a:solidFill>
              </a:rPr>
              <a:t>X</a:t>
            </a:r>
            <a:endParaRPr lang="en-US" altLang="en-US" sz="7200">
              <a:solidFill>
                <a:srgbClr val="FF0000"/>
              </a:solidFill>
            </a:endParaRPr>
          </a:p>
        </p:txBody>
      </p:sp>
      <p:sp>
        <p:nvSpPr>
          <p:cNvPr id="73740" name="Rectangle 13"/>
          <p:cNvSpPr>
            <a:spLocks noChangeArrowheads="1"/>
          </p:cNvSpPr>
          <p:nvPr/>
        </p:nvSpPr>
        <p:spPr bwMode="auto">
          <a:xfrm>
            <a:off x="32766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73742" name="Text Box 2"/>
          <p:cNvSpPr txBox="1">
            <a:spLocks noChangeArrowheads="1"/>
          </p:cNvSpPr>
          <p:nvPr/>
        </p:nvSpPr>
        <p:spPr bwMode="auto">
          <a:xfrm>
            <a:off x="1628775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Disputed homologies in </a:t>
            </a:r>
            <a:r>
              <a:rPr lang="en-US" altLang="en-US" sz="2800" b="1" i="1"/>
              <a:t>Lepilemur</a:t>
            </a:r>
          </a:p>
          <a:p>
            <a:pPr algn="ctr"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597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8" descr="mouse_lemur_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0" t="48889" b="455"/>
          <a:stretch>
            <a:fillRect/>
          </a:stretch>
        </p:blipFill>
        <p:spPr bwMode="auto">
          <a:xfrm>
            <a:off x="1524001" y="1143000"/>
            <a:ext cx="197802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17" descr="lepilem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1"/>
            <a:ext cx="16002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 	Why the difference?</a:t>
            </a:r>
            <a:endParaRPr lang="en-US" altLang="en-US" sz="2800" b="1" i="1"/>
          </a:p>
          <a:p>
            <a:pPr algn="ctr"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pic>
        <p:nvPicPr>
          <p:cNvPr id="74757" name="Picture 15" descr="mic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3124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16" descr="le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Rectangle 4"/>
          <p:cNvSpPr>
            <a:spLocks noChangeArrowheads="1"/>
          </p:cNvSpPr>
          <p:nvPr/>
        </p:nvSpPr>
        <p:spPr bwMode="auto">
          <a:xfrm>
            <a:off x="6324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4760" name="Rectangle 5"/>
          <p:cNvSpPr>
            <a:spLocks noChangeArrowheads="1"/>
          </p:cNvSpPr>
          <p:nvPr/>
        </p:nvSpPr>
        <p:spPr bwMode="auto">
          <a:xfrm>
            <a:off x="3581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grpSp>
        <p:nvGrpSpPr>
          <p:cNvPr id="74761" name="Group 12"/>
          <p:cNvGrpSpPr>
            <a:grpSpLocks/>
          </p:cNvGrpSpPr>
          <p:nvPr/>
        </p:nvGrpSpPr>
        <p:grpSpPr bwMode="auto">
          <a:xfrm>
            <a:off x="3719514" y="1784350"/>
            <a:ext cx="2795587" cy="1085850"/>
            <a:chOff x="1383" y="1124"/>
            <a:chExt cx="1761" cy="684"/>
          </a:xfrm>
        </p:grpSpPr>
        <p:sp>
          <p:nvSpPr>
            <p:cNvPr id="74769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4770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411" cy="44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71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62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grpSp>
        <p:nvGrpSpPr>
          <p:cNvPr id="74763" name="Group 13"/>
          <p:cNvGrpSpPr>
            <a:grpSpLocks/>
          </p:cNvGrpSpPr>
          <p:nvPr/>
        </p:nvGrpSpPr>
        <p:grpSpPr bwMode="auto">
          <a:xfrm>
            <a:off x="6613527" y="1905000"/>
            <a:ext cx="1633538" cy="973138"/>
            <a:chOff x="3206" y="1200"/>
            <a:chExt cx="1029" cy="613"/>
          </a:xfrm>
        </p:grpSpPr>
        <p:sp>
          <p:nvSpPr>
            <p:cNvPr id="74767" name="Line 14"/>
            <p:cNvSpPr>
              <a:spLocks noChangeShapeType="1"/>
            </p:cNvSpPr>
            <p:nvPr/>
          </p:nvSpPr>
          <p:spPr bwMode="auto">
            <a:xfrm flipH="1">
              <a:off x="3206" y="1412"/>
              <a:ext cx="288" cy="401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68" name="Rectangle 15"/>
            <p:cNvSpPr>
              <a:spLocks noChangeArrowheads="1"/>
            </p:cNvSpPr>
            <p:nvPr/>
          </p:nvSpPr>
          <p:spPr bwMode="auto">
            <a:xfrm>
              <a:off x="3408" y="1200"/>
              <a:ext cx="8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0070C0"/>
                  </a:solidFill>
                </a:rPr>
                <a:t>Metastylid</a:t>
              </a:r>
            </a:p>
          </p:txBody>
        </p:sp>
      </p:grpSp>
      <p:sp>
        <p:nvSpPr>
          <p:cNvPr id="74764" name="Rectangle 29"/>
          <p:cNvSpPr>
            <a:spLocks noChangeArrowheads="1"/>
          </p:cNvSpPr>
          <p:nvPr/>
        </p:nvSpPr>
        <p:spPr bwMode="auto">
          <a:xfrm>
            <a:off x="5662614" y="1847851"/>
            <a:ext cx="8002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7200" b="1">
                <a:solidFill>
                  <a:srgbClr val="FF0000"/>
                </a:solidFill>
              </a:rPr>
              <a:t>X</a:t>
            </a:r>
            <a:endParaRPr lang="en-US" altLang="en-US" sz="7200">
              <a:solidFill>
                <a:srgbClr val="FF0000"/>
              </a:solidFill>
            </a:endParaRP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32766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370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8" descr="mouse_lemur_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0" t="48889" b="455"/>
          <a:stretch>
            <a:fillRect/>
          </a:stretch>
        </p:blipFill>
        <p:spPr bwMode="auto">
          <a:xfrm>
            <a:off x="1524001" y="1143000"/>
            <a:ext cx="197802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17" descr="lepilem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28601"/>
            <a:ext cx="16002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2"/>
          <p:cNvSpPr txBox="1">
            <a:spLocks noChangeArrowheads="1"/>
          </p:cNvSpPr>
          <p:nvPr/>
        </p:nvSpPr>
        <p:spPr bwMode="auto">
          <a:xfrm>
            <a:off x="1619250" y="223838"/>
            <a:ext cx="891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Comparisons to a different taxon</a:t>
            </a:r>
          </a:p>
        </p:txBody>
      </p:sp>
      <p:pic>
        <p:nvPicPr>
          <p:cNvPr id="75781" name="Picture 15" descr="mic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3124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16" descr="le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4"/>
          <p:cNvSpPr>
            <a:spLocks noChangeArrowheads="1"/>
          </p:cNvSpPr>
          <p:nvPr/>
        </p:nvSpPr>
        <p:spPr bwMode="auto">
          <a:xfrm>
            <a:off x="6324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5784" name="Rectangle 5"/>
          <p:cNvSpPr>
            <a:spLocks noChangeArrowheads="1"/>
          </p:cNvSpPr>
          <p:nvPr/>
        </p:nvSpPr>
        <p:spPr bwMode="auto">
          <a:xfrm>
            <a:off x="3581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grpSp>
        <p:nvGrpSpPr>
          <p:cNvPr id="75785" name="Group 12"/>
          <p:cNvGrpSpPr>
            <a:grpSpLocks/>
          </p:cNvGrpSpPr>
          <p:nvPr/>
        </p:nvGrpSpPr>
        <p:grpSpPr bwMode="auto">
          <a:xfrm>
            <a:off x="3719514" y="1784350"/>
            <a:ext cx="2795587" cy="1085850"/>
            <a:chOff x="1383" y="1124"/>
            <a:chExt cx="1761" cy="684"/>
          </a:xfrm>
        </p:grpSpPr>
        <p:sp>
          <p:nvSpPr>
            <p:cNvPr id="75794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5795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411" cy="44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6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86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grpSp>
        <p:nvGrpSpPr>
          <p:cNvPr id="75787" name="Group 13"/>
          <p:cNvGrpSpPr>
            <a:grpSpLocks/>
          </p:cNvGrpSpPr>
          <p:nvPr/>
        </p:nvGrpSpPr>
        <p:grpSpPr bwMode="auto">
          <a:xfrm>
            <a:off x="6613527" y="1905000"/>
            <a:ext cx="1633538" cy="973138"/>
            <a:chOff x="3206" y="1200"/>
            <a:chExt cx="1029" cy="613"/>
          </a:xfrm>
        </p:grpSpPr>
        <p:sp>
          <p:nvSpPr>
            <p:cNvPr id="75792" name="Line 14"/>
            <p:cNvSpPr>
              <a:spLocks noChangeShapeType="1"/>
            </p:cNvSpPr>
            <p:nvPr/>
          </p:nvSpPr>
          <p:spPr bwMode="auto">
            <a:xfrm flipH="1">
              <a:off x="3206" y="1412"/>
              <a:ext cx="288" cy="401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3" name="Rectangle 15"/>
            <p:cNvSpPr>
              <a:spLocks noChangeArrowheads="1"/>
            </p:cNvSpPr>
            <p:nvPr/>
          </p:nvSpPr>
          <p:spPr bwMode="auto">
            <a:xfrm>
              <a:off x="3408" y="1200"/>
              <a:ext cx="82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0070C0"/>
                  </a:solidFill>
                </a:rPr>
                <a:t>Metastylid</a:t>
              </a:r>
            </a:p>
          </p:txBody>
        </p:sp>
      </p:grpSp>
      <p:sp>
        <p:nvSpPr>
          <p:cNvPr id="75788" name="Rectangle 29"/>
          <p:cNvSpPr>
            <a:spLocks noChangeArrowheads="1"/>
          </p:cNvSpPr>
          <p:nvPr/>
        </p:nvSpPr>
        <p:spPr bwMode="auto">
          <a:xfrm>
            <a:off x="5662614" y="1847851"/>
            <a:ext cx="8002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7200" b="1">
                <a:solidFill>
                  <a:srgbClr val="FF0000"/>
                </a:solidFill>
              </a:rPr>
              <a:t>X</a:t>
            </a:r>
            <a:endParaRPr lang="en-US" altLang="en-US" sz="7200">
              <a:solidFill>
                <a:srgbClr val="FF0000"/>
              </a:solidFill>
            </a:endParaRP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32766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870420" name="Text Box 2"/>
          <p:cNvSpPr txBox="1">
            <a:spLocks noChangeArrowheads="1"/>
          </p:cNvSpPr>
          <p:nvPr/>
        </p:nvSpPr>
        <p:spPr bwMode="auto">
          <a:xfrm>
            <a:off x="4876800" y="68580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 i="1"/>
              <a:t>Megaladapis</a:t>
            </a:r>
            <a:endParaRPr lang="en-US" altLang="en-US" sz="2800" b="1"/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8116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9" descr="m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000"/>
            <a:ext cx="3354388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15" descr="mic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1600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16" descr="le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4"/>
          <p:cNvSpPr>
            <a:spLocks noChangeArrowheads="1"/>
          </p:cNvSpPr>
          <p:nvPr/>
        </p:nvSpPr>
        <p:spPr bwMode="auto">
          <a:xfrm>
            <a:off x="8229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6806" name="Rectangle 5"/>
          <p:cNvSpPr>
            <a:spLocks noChangeArrowheads="1"/>
          </p:cNvSpPr>
          <p:nvPr/>
        </p:nvSpPr>
        <p:spPr bwMode="auto">
          <a:xfrm>
            <a:off x="2057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209801" y="1784351"/>
            <a:ext cx="2657475" cy="1071563"/>
            <a:chOff x="1383" y="1124"/>
            <a:chExt cx="1674" cy="675"/>
          </a:xfrm>
        </p:grpSpPr>
        <p:sp>
          <p:nvSpPr>
            <p:cNvPr id="76821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9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6822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324" cy="38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3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08" name="Rectangle 13"/>
          <p:cNvSpPr>
            <a:spLocks noChangeArrowheads="1"/>
          </p:cNvSpPr>
          <p:nvPr/>
        </p:nvSpPr>
        <p:spPr bwMode="auto">
          <a:xfrm>
            <a:off x="23622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76809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946778" y="1905001"/>
            <a:ext cx="2443161" cy="995363"/>
            <a:chOff x="4422777" y="1905001"/>
            <a:chExt cx="2442717" cy="995596"/>
          </a:xfrm>
        </p:grpSpPr>
        <p:sp>
          <p:nvSpPr>
            <p:cNvPr id="76817" name="Line 12"/>
            <p:cNvSpPr>
              <a:spLocks noChangeShapeType="1"/>
            </p:cNvSpPr>
            <p:nvPr/>
          </p:nvSpPr>
          <p:spPr bwMode="auto">
            <a:xfrm>
              <a:off x="6142219" y="2223542"/>
              <a:ext cx="723275" cy="677055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818" name="Group 13"/>
            <p:cNvGrpSpPr>
              <a:grpSpLocks/>
            </p:cNvGrpSpPr>
            <p:nvPr/>
          </p:nvGrpSpPr>
          <p:grpSpPr bwMode="auto">
            <a:xfrm>
              <a:off x="4422777" y="1905001"/>
              <a:ext cx="1630363" cy="868363"/>
              <a:chOff x="3208" y="1200"/>
              <a:chExt cx="1027" cy="547"/>
            </a:xfrm>
          </p:grpSpPr>
          <p:sp>
            <p:nvSpPr>
              <p:cNvPr id="76819" name="Line 14"/>
              <p:cNvSpPr>
                <a:spLocks noChangeShapeType="1"/>
              </p:cNvSpPr>
              <p:nvPr/>
            </p:nvSpPr>
            <p:spPr bwMode="auto">
              <a:xfrm flipH="1">
                <a:off x="3208" y="1412"/>
                <a:ext cx="286" cy="335"/>
              </a:xfrm>
              <a:prstGeom prst="line">
                <a:avLst/>
              </a:prstGeom>
              <a:noFill/>
              <a:ln w="571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20" name="Rectangle 15"/>
              <p:cNvSpPr>
                <a:spLocks noChangeArrowheads="1"/>
              </p:cNvSpPr>
              <p:nvPr/>
            </p:nvSpPr>
            <p:spPr bwMode="auto">
              <a:xfrm>
                <a:off x="3408" y="1200"/>
                <a:ext cx="82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b="1">
                    <a:solidFill>
                      <a:srgbClr val="0070C0"/>
                    </a:solidFill>
                  </a:rPr>
                  <a:t>Metastylid</a:t>
                </a:r>
              </a:p>
            </p:txBody>
          </p:sp>
        </p:grpSp>
      </p:grpSp>
      <p:sp>
        <p:nvSpPr>
          <p:cNvPr id="76811" name="Rectangle 4"/>
          <p:cNvSpPr>
            <a:spLocks noChangeArrowheads="1"/>
          </p:cNvSpPr>
          <p:nvPr/>
        </p:nvSpPr>
        <p:spPr bwMode="auto">
          <a:xfrm>
            <a:off x="4953000" y="48006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Megaladapis</a:t>
            </a:r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4446588" y="2112964"/>
            <a:ext cx="3249612" cy="131603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6813" name="Picture 20" descr="megaladapis sku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5" name="Text Box 2"/>
          <p:cNvSpPr txBox="1">
            <a:spLocks noChangeArrowheads="1"/>
          </p:cNvSpPr>
          <p:nvPr/>
        </p:nvSpPr>
        <p:spPr bwMode="auto">
          <a:xfrm>
            <a:off x="1619250" y="223838"/>
            <a:ext cx="891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Comparisons to a different taxon</a:t>
            </a:r>
          </a:p>
        </p:txBody>
      </p:sp>
      <p:sp>
        <p:nvSpPr>
          <p:cNvPr id="76816" name="Text Box 2"/>
          <p:cNvSpPr txBox="1">
            <a:spLocks noChangeArrowheads="1"/>
          </p:cNvSpPr>
          <p:nvPr/>
        </p:nvSpPr>
        <p:spPr bwMode="auto">
          <a:xfrm>
            <a:off x="4876800" y="68580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 i="1"/>
              <a:t>Megaladapis</a:t>
            </a:r>
            <a:endParaRPr lang="en-US" altLang="en-US" sz="2800" b="1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6836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0" descr="megaladapis sku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19" descr="m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000"/>
            <a:ext cx="3354388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2"/>
          <p:cNvSpPr txBox="1">
            <a:spLocks noChangeArrowheads="1"/>
          </p:cNvSpPr>
          <p:nvPr/>
        </p:nvSpPr>
        <p:spPr bwMode="auto">
          <a:xfrm>
            <a:off x="1676400" y="223838"/>
            <a:ext cx="891540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/>
              <a:t>Correspondence id’s must not be static</a:t>
            </a:r>
            <a:endParaRPr lang="en-US" altLang="en-US" sz="2800" b="1" i="1"/>
          </a:p>
          <a:p>
            <a:pPr algn="ctr"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pic>
        <p:nvPicPr>
          <p:cNvPr id="77829" name="Picture 15" descr="mic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1600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16" descr="le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Rectangle 4"/>
          <p:cNvSpPr>
            <a:spLocks noChangeArrowheads="1"/>
          </p:cNvSpPr>
          <p:nvPr/>
        </p:nvSpPr>
        <p:spPr bwMode="auto">
          <a:xfrm>
            <a:off x="8229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7832" name="Rectangle 5"/>
          <p:cNvSpPr>
            <a:spLocks noChangeArrowheads="1"/>
          </p:cNvSpPr>
          <p:nvPr/>
        </p:nvSpPr>
        <p:spPr bwMode="auto">
          <a:xfrm>
            <a:off x="2057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sp>
        <p:nvSpPr>
          <p:cNvPr id="77833" name="Rectangle 13"/>
          <p:cNvSpPr>
            <a:spLocks noChangeArrowheads="1"/>
          </p:cNvSpPr>
          <p:nvPr/>
        </p:nvSpPr>
        <p:spPr bwMode="auto">
          <a:xfrm>
            <a:off x="23622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77834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sp>
        <p:nvSpPr>
          <p:cNvPr id="77835" name="Rectangle 4"/>
          <p:cNvSpPr>
            <a:spLocks noChangeArrowheads="1"/>
          </p:cNvSpPr>
          <p:nvPr/>
        </p:nvSpPr>
        <p:spPr bwMode="auto">
          <a:xfrm>
            <a:off x="4953000" y="48006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Megaladapis</a:t>
            </a:r>
          </a:p>
        </p:txBody>
      </p:sp>
      <p:grpSp>
        <p:nvGrpSpPr>
          <p:cNvPr id="77837" name="Group 12"/>
          <p:cNvGrpSpPr>
            <a:grpSpLocks/>
          </p:cNvGrpSpPr>
          <p:nvPr/>
        </p:nvGrpSpPr>
        <p:grpSpPr bwMode="auto">
          <a:xfrm>
            <a:off x="2209801" y="1784351"/>
            <a:ext cx="2657475" cy="1071563"/>
            <a:chOff x="1383" y="1124"/>
            <a:chExt cx="1674" cy="675"/>
          </a:xfrm>
        </p:grpSpPr>
        <p:sp>
          <p:nvSpPr>
            <p:cNvPr id="77844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8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7845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324" cy="38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6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838" name="Group 26"/>
          <p:cNvGrpSpPr>
            <a:grpSpLocks/>
          </p:cNvGrpSpPr>
          <p:nvPr/>
        </p:nvGrpSpPr>
        <p:grpSpPr bwMode="auto">
          <a:xfrm>
            <a:off x="5946776" y="1905001"/>
            <a:ext cx="2443163" cy="995363"/>
            <a:chOff x="4422775" y="1905001"/>
            <a:chExt cx="2442719" cy="995596"/>
          </a:xfrm>
        </p:grpSpPr>
        <p:sp>
          <p:nvSpPr>
            <p:cNvPr id="77840" name="Line 12"/>
            <p:cNvSpPr>
              <a:spLocks noChangeShapeType="1"/>
            </p:cNvSpPr>
            <p:nvPr/>
          </p:nvSpPr>
          <p:spPr bwMode="auto">
            <a:xfrm>
              <a:off x="6142219" y="2223542"/>
              <a:ext cx="723275" cy="677055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7841" name="Group 13"/>
            <p:cNvGrpSpPr>
              <a:grpSpLocks/>
            </p:cNvGrpSpPr>
            <p:nvPr/>
          </p:nvGrpSpPr>
          <p:grpSpPr bwMode="auto">
            <a:xfrm>
              <a:off x="4422775" y="1905001"/>
              <a:ext cx="1619250" cy="868363"/>
              <a:chOff x="3208" y="1200"/>
              <a:chExt cx="1020" cy="547"/>
            </a:xfrm>
          </p:grpSpPr>
          <p:sp>
            <p:nvSpPr>
              <p:cNvPr id="77842" name="Line 14"/>
              <p:cNvSpPr>
                <a:spLocks noChangeShapeType="1"/>
              </p:cNvSpPr>
              <p:nvPr/>
            </p:nvSpPr>
            <p:spPr bwMode="auto">
              <a:xfrm flipH="1">
                <a:off x="3208" y="1412"/>
                <a:ext cx="286" cy="335"/>
              </a:xfrm>
              <a:prstGeom prst="line">
                <a:avLst/>
              </a:prstGeom>
              <a:noFill/>
              <a:ln w="571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3" name="Rectangle 15"/>
              <p:cNvSpPr>
                <a:spLocks noChangeArrowheads="1"/>
              </p:cNvSpPr>
              <p:nvPr/>
            </p:nvSpPr>
            <p:spPr bwMode="auto">
              <a:xfrm>
                <a:off x="3408" y="1200"/>
                <a:ext cx="8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b="1">
                    <a:solidFill>
                      <a:srgbClr val="0070C0"/>
                    </a:solidFill>
                  </a:rPr>
                  <a:t>Metastylid</a:t>
                </a:r>
              </a:p>
            </p:txBody>
          </p:sp>
        </p:grpSp>
      </p:grpSp>
      <p:sp>
        <p:nvSpPr>
          <p:cNvPr id="77839" name="Line 10"/>
          <p:cNvSpPr>
            <a:spLocks noChangeShapeType="1"/>
          </p:cNvSpPr>
          <p:nvPr/>
        </p:nvSpPr>
        <p:spPr bwMode="auto">
          <a:xfrm>
            <a:off x="4446588" y="2112964"/>
            <a:ext cx="3249612" cy="131603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789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0" descr="megaladapis sku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19" descr="m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000"/>
            <a:ext cx="3354388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15" descr="mic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1600200" y="2725738"/>
            <a:ext cx="23177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16" descr="le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67001"/>
            <a:ext cx="327660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Rectangle 4"/>
          <p:cNvSpPr>
            <a:spLocks noChangeArrowheads="1"/>
          </p:cNvSpPr>
          <p:nvPr/>
        </p:nvSpPr>
        <p:spPr bwMode="auto">
          <a:xfrm>
            <a:off x="8229600" y="4800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2057400" y="4800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sp>
        <p:nvSpPr>
          <p:cNvPr id="78856" name="Rectangle 13"/>
          <p:cNvSpPr>
            <a:spLocks noChangeArrowheads="1"/>
          </p:cNvSpPr>
          <p:nvPr/>
        </p:nvSpPr>
        <p:spPr bwMode="auto">
          <a:xfrm>
            <a:off x="2362201" y="1409700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00"/>
                </a:solidFill>
              </a:rPr>
              <a:t>Swindler 2004</a:t>
            </a:r>
          </a:p>
        </p:txBody>
      </p:sp>
      <p:sp>
        <p:nvSpPr>
          <p:cNvPr id="78857" name="Rectangle 11"/>
          <p:cNvSpPr>
            <a:spLocks noChangeArrowheads="1"/>
          </p:cNvSpPr>
          <p:nvPr/>
        </p:nvSpPr>
        <p:spPr bwMode="auto">
          <a:xfrm>
            <a:off x="5867401" y="1409701"/>
            <a:ext cx="3681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70C0"/>
                </a:solidFill>
              </a:rPr>
              <a:t>Schwartz &amp; Tattersall 1985</a:t>
            </a:r>
          </a:p>
        </p:txBody>
      </p:sp>
      <p:sp>
        <p:nvSpPr>
          <p:cNvPr id="78858" name="Rectangle 4"/>
          <p:cNvSpPr>
            <a:spLocks noChangeArrowheads="1"/>
          </p:cNvSpPr>
          <p:nvPr/>
        </p:nvSpPr>
        <p:spPr bwMode="auto">
          <a:xfrm>
            <a:off x="4953000" y="48006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Megaladapis</a:t>
            </a:r>
          </a:p>
        </p:txBody>
      </p:sp>
      <p:grpSp>
        <p:nvGrpSpPr>
          <p:cNvPr id="78860" name="Group 12"/>
          <p:cNvGrpSpPr>
            <a:grpSpLocks/>
          </p:cNvGrpSpPr>
          <p:nvPr/>
        </p:nvGrpSpPr>
        <p:grpSpPr bwMode="auto">
          <a:xfrm>
            <a:off x="2209801" y="1784351"/>
            <a:ext cx="2657475" cy="1071563"/>
            <a:chOff x="1383" y="1124"/>
            <a:chExt cx="1674" cy="675"/>
          </a:xfrm>
        </p:grpSpPr>
        <p:sp>
          <p:nvSpPr>
            <p:cNvPr id="78868" name="Rectangle 9"/>
            <p:cNvSpPr>
              <a:spLocks noChangeArrowheads="1"/>
            </p:cNvSpPr>
            <p:nvPr/>
          </p:nvSpPr>
          <p:spPr bwMode="auto">
            <a:xfrm>
              <a:off x="1824" y="1124"/>
              <a:ext cx="8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0000"/>
                  </a:solidFill>
                </a:rPr>
                <a:t>Entoconid</a:t>
              </a:r>
            </a:p>
          </p:txBody>
        </p:sp>
        <p:sp>
          <p:nvSpPr>
            <p:cNvPr id="78869" name="Line 10"/>
            <p:cNvSpPr>
              <a:spLocks noChangeShapeType="1"/>
            </p:cNvSpPr>
            <p:nvPr/>
          </p:nvSpPr>
          <p:spPr bwMode="auto">
            <a:xfrm>
              <a:off x="2733" y="1367"/>
              <a:ext cx="324" cy="38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70" name="Line 11"/>
            <p:cNvSpPr>
              <a:spLocks noChangeShapeType="1"/>
            </p:cNvSpPr>
            <p:nvPr/>
          </p:nvSpPr>
          <p:spPr bwMode="auto">
            <a:xfrm flipH="1">
              <a:off x="1383" y="1375"/>
              <a:ext cx="510" cy="42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861" name="Group 26"/>
          <p:cNvGrpSpPr>
            <a:grpSpLocks/>
          </p:cNvGrpSpPr>
          <p:nvPr/>
        </p:nvGrpSpPr>
        <p:grpSpPr bwMode="auto">
          <a:xfrm>
            <a:off x="5946776" y="1905001"/>
            <a:ext cx="2443163" cy="995363"/>
            <a:chOff x="4422775" y="1905001"/>
            <a:chExt cx="2442719" cy="995596"/>
          </a:xfrm>
        </p:grpSpPr>
        <p:sp>
          <p:nvSpPr>
            <p:cNvPr id="78864" name="Line 12"/>
            <p:cNvSpPr>
              <a:spLocks noChangeShapeType="1"/>
            </p:cNvSpPr>
            <p:nvPr/>
          </p:nvSpPr>
          <p:spPr bwMode="auto">
            <a:xfrm>
              <a:off x="6142219" y="2223542"/>
              <a:ext cx="723275" cy="677055"/>
            </a:xfrm>
            <a:prstGeom prst="lin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865" name="Group 13"/>
            <p:cNvGrpSpPr>
              <a:grpSpLocks/>
            </p:cNvGrpSpPr>
            <p:nvPr/>
          </p:nvGrpSpPr>
          <p:grpSpPr bwMode="auto">
            <a:xfrm>
              <a:off x="4422775" y="1905001"/>
              <a:ext cx="1619250" cy="868363"/>
              <a:chOff x="3208" y="1200"/>
              <a:chExt cx="1020" cy="547"/>
            </a:xfrm>
          </p:grpSpPr>
          <p:sp>
            <p:nvSpPr>
              <p:cNvPr id="78866" name="Line 14"/>
              <p:cNvSpPr>
                <a:spLocks noChangeShapeType="1"/>
              </p:cNvSpPr>
              <p:nvPr/>
            </p:nvSpPr>
            <p:spPr bwMode="auto">
              <a:xfrm flipH="1">
                <a:off x="3208" y="1412"/>
                <a:ext cx="286" cy="335"/>
              </a:xfrm>
              <a:prstGeom prst="line">
                <a:avLst/>
              </a:prstGeom>
              <a:noFill/>
              <a:ln w="571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67" name="Rectangle 15"/>
              <p:cNvSpPr>
                <a:spLocks noChangeArrowheads="1"/>
              </p:cNvSpPr>
              <p:nvPr/>
            </p:nvSpPr>
            <p:spPr bwMode="auto">
              <a:xfrm>
                <a:off x="3408" y="1200"/>
                <a:ext cx="8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b="1">
                    <a:solidFill>
                      <a:srgbClr val="0070C0"/>
                    </a:solidFill>
                  </a:rPr>
                  <a:t>Metastylid</a:t>
                </a:r>
              </a:p>
            </p:txBody>
          </p:sp>
        </p:grpSp>
      </p:grpSp>
      <p:sp>
        <p:nvSpPr>
          <p:cNvPr id="78862" name="Line 10"/>
          <p:cNvSpPr>
            <a:spLocks noChangeShapeType="1"/>
          </p:cNvSpPr>
          <p:nvPr/>
        </p:nvSpPr>
        <p:spPr bwMode="auto">
          <a:xfrm>
            <a:off x="4446588" y="2112964"/>
            <a:ext cx="3249612" cy="131603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3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89154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 	Does comparative sample affect algorithm’s homology identification?</a:t>
            </a:r>
            <a:endParaRPr lang="en-US" altLang="en-US" sz="2800" b="1" i="1"/>
          </a:p>
          <a:p>
            <a:pPr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0661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524000" y="223838"/>
            <a:ext cx="89154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/>
              <a:t> 	Does comparative sample affect algorithm’s homology identification?</a:t>
            </a:r>
            <a:endParaRPr lang="en-US" altLang="en-US" sz="2800" b="1" i="1"/>
          </a:p>
          <a:p>
            <a:pPr>
              <a:spcBef>
                <a:spcPct val="50000"/>
              </a:spcBef>
            </a:pPr>
            <a:r>
              <a:rPr lang="en-US" altLang="en-US" sz="2800" b="1"/>
              <a:t>	</a:t>
            </a:r>
          </a:p>
        </p:txBody>
      </p:sp>
      <p:pic>
        <p:nvPicPr>
          <p:cNvPr id="79875" name="Picture 15" descr="mic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2133600" y="2268538"/>
            <a:ext cx="1550988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16" descr="le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21923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4"/>
          <p:cNvSpPr>
            <a:spLocks noChangeArrowheads="1"/>
          </p:cNvSpPr>
          <p:nvPr/>
        </p:nvSpPr>
        <p:spPr bwMode="auto">
          <a:xfrm>
            <a:off x="8229600" y="39624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9878" name="Rectangle 5"/>
          <p:cNvSpPr>
            <a:spLocks noChangeArrowheads="1"/>
          </p:cNvSpPr>
          <p:nvPr/>
        </p:nvSpPr>
        <p:spPr bwMode="auto">
          <a:xfrm>
            <a:off x="2057400" y="39624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sp>
        <p:nvSpPr>
          <p:cNvPr id="79879" name="Rectangle 4"/>
          <p:cNvSpPr>
            <a:spLocks noChangeArrowheads="1"/>
          </p:cNvSpPr>
          <p:nvPr/>
        </p:nvSpPr>
        <p:spPr bwMode="auto">
          <a:xfrm>
            <a:off x="4953000" y="39624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Megaladapis</a:t>
            </a:r>
          </a:p>
        </p:txBody>
      </p:sp>
      <p:pic>
        <p:nvPicPr>
          <p:cNvPr id="79880" name="Picture 10" descr="m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4464050"/>
            <a:ext cx="2244725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11" descr="mic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667"/>
          <a:stretch>
            <a:fillRect/>
          </a:stretch>
        </p:blipFill>
        <p:spPr bwMode="auto">
          <a:xfrm>
            <a:off x="2057400" y="4521201"/>
            <a:ext cx="1550988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2" descr="le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464050"/>
            <a:ext cx="21923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4"/>
          <p:cNvSpPr>
            <a:spLocks noChangeArrowheads="1"/>
          </p:cNvSpPr>
          <p:nvPr/>
        </p:nvSpPr>
        <p:spPr bwMode="auto">
          <a:xfrm>
            <a:off x="5105400" y="1752600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Lepilemur</a:t>
            </a:r>
          </a:p>
        </p:txBody>
      </p:sp>
      <p:sp>
        <p:nvSpPr>
          <p:cNvPr id="79884" name="Rectangle 5"/>
          <p:cNvSpPr>
            <a:spLocks noChangeArrowheads="1"/>
          </p:cNvSpPr>
          <p:nvPr/>
        </p:nvSpPr>
        <p:spPr bwMode="auto">
          <a:xfrm>
            <a:off x="2057400" y="1752600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i="1">
                <a:solidFill>
                  <a:srgbClr val="000000"/>
                </a:solidFill>
              </a:rPr>
              <a:t>Microcebus</a:t>
            </a: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2406650" y="22479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3886200" y="2743200"/>
            <a:ext cx="8382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519406" y="2971800"/>
            <a:ext cx="16257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Computer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correspondence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410200" y="23002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2324100" y="44958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>
            <a:off x="3771900" y="5183189"/>
            <a:ext cx="838200" cy="158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3404311" y="5411788"/>
            <a:ext cx="16257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Computer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correspondence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5091113" y="44958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6978650" y="5205414"/>
            <a:ext cx="838200" cy="158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6611856" y="5434013"/>
            <a:ext cx="16257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Computer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correspondence 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8077200" y="4860925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9359900" y="6450568"/>
            <a:ext cx="27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Boyer et </a:t>
            </a:r>
            <a:r>
              <a:rPr lang="en-US" altLang="en-US" dirty="0"/>
              <a:t>al. </a:t>
            </a:r>
            <a:r>
              <a:rPr lang="en-US" altLang="en-US" dirty="0" smtClean="0"/>
              <a:t>2011 (</a:t>
            </a:r>
            <a:r>
              <a:rPr lang="en-US" altLang="en-US" i="1" dirty="0" smtClean="0"/>
              <a:t>PNAS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5193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 animBg="1"/>
      <p:bldP spid="28" grpId="0" animBg="1"/>
      <p:bldP spid="31" grpId="0"/>
      <p:bldP spid="32" grpId="0" animBg="1"/>
      <p:bldP spid="34" grpId="0"/>
      <p:bldP spid="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/>
              <a:t>Significance?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Automated correspondence allows tests of homology hypotheses that are influenced by hypothesized transformational series or phylogenies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Propagating correspondence according to such a series may give more meaningful sense of shape variation in post hoc ordinations of correspondence data.</a:t>
            </a:r>
          </a:p>
        </p:txBody>
      </p:sp>
    </p:spTree>
    <p:extLst>
      <p:ext uri="{BB962C8B-B14F-4D97-AF65-F5344CB8AC3E}">
        <p14:creationId xmlns:p14="http://schemas.microsoft.com/office/powerpoint/2010/main" val="42055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231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2)   Data to represent shape must be chosen </a:t>
            </a:r>
            <a:r>
              <a:rPr lang="en-US" i="1" dirty="0" smtClean="0"/>
              <a:t>a priori</a:t>
            </a:r>
            <a:r>
              <a:rPr lang="en-US" dirty="0" smtClean="0"/>
              <a:t>, maybe subjectively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As a general rule, landmarks should be chosen so you can quantify any differences that you can </a:t>
            </a:r>
            <a:r>
              <a:rPr lang="en-US" dirty="0" smtClean="0"/>
              <a:t>see” (</a:t>
            </a:r>
            <a:r>
              <a:rPr lang="en-US" dirty="0" err="1" smtClean="0"/>
              <a:t>Zelditch</a:t>
            </a:r>
            <a:r>
              <a:rPr lang="en-US" dirty="0" smtClean="0"/>
              <a:t> et al., </a:t>
            </a:r>
            <a:r>
              <a:rPr lang="en-US" dirty="0" smtClean="0"/>
              <a:t>2004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4"/>
          <a:stretch/>
        </p:blipFill>
        <p:spPr>
          <a:xfrm>
            <a:off x="6938705" y="4320219"/>
            <a:ext cx="2009056" cy="180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/>
        </p:blipFill>
        <p:spPr>
          <a:xfrm>
            <a:off x="3352656" y="4320219"/>
            <a:ext cx="1944864" cy="19449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43520" y="45593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46161" y="5051373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11822" y="45720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87768" y="4565134"/>
            <a:ext cx="5405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4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err="1" smtClean="0"/>
              <a:t>Probablistic</a:t>
            </a:r>
            <a:r>
              <a:rPr lang="en-US" dirty="0" smtClean="0"/>
              <a:t> correspondence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“As biologists, our objective in choosing landmarks is to permit making inferences about the regions between them—we are not interested in the landmarks </a:t>
            </a:r>
            <a:r>
              <a:rPr lang="en-US" i="1" dirty="0" smtClean="0"/>
              <a:t>per se</a:t>
            </a:r>
            <a:r>
              <a:rPr lang="en-US" dirty="0" smtClean="0"/>
              <a:t>, but in the shapes of the morphological structures on which those landmarks lie.” (</a:t>
            </a:r>
            <a:r>
              <a:rPr lang="en-US" dirty="0" err="1" smtClean="0"/>
              <a:t>Zelditch</a:t>
            </a:r>
            <a:r>
              <a:rPr lang="en-US" dirty="0" smtClean="0"/>
              <a:t> et al. 1995)</a:t>
            </a:r>
          </a:p>
        </p:txBody>
      </p:sp>
    </p:spTree>
    <p:extLst>
      <p:ext uri="{BB962C8B-B14F-4D97-AF65-F5344CB8AC3E}">
        <p14:creationId xmlns:p14="http://schemas.microsoft.com/office/powerpoint/2010/main" val="29595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Diffusing surfaces to model evolution of form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229600" cy="1303500"/>
          </a:xfrm>
        </p:spPr>
        <p:txBody>
          <a:bodyPr/>
          <a:lstStyle/>
          <a:p>
            <a:r>
              <a:rPr lang="en-US" dirty="0" smtClean="0"/>
              <a:t>Attempt to objectively recognize discrete surface region ‘characters’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3878438" y="1634894"/>
            <a:ext cx="4395998" cy="3794162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809124" y="3130835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 </a:t>
            </a:r>
            <a:r>
              <a:rPr lang="en-US" sz="3200" dirty="0"/>
              <a:t>= 15</a:t>
            </a:r>
            <a:endParaRPr lang="en-US" sz="3200" i="1" dirty="0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84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1657615" y="1912728"/>
            <a:ext cx="8826657" cy="4114800"/>
          </a:xfrm>
          <a:custGeom>
            <a:avLst/>
            <a:gdLst/>
            <a:ahLst/>
            <a:cxnLst/>
            <a:rect l="0" t="0" r="r" b="b"/>
            <a:pathLst>
              <a:path w="26926" h="11432">
                <a:moveTo>
                  <a:pt x="1905" y="0"/>
                </a:moveTo>
                <a:cubicBezTo>
                  <a:pt x="952" y="0"/>
                  <a:pt x="0" y="952"/>
                  <a:pt x="0" y="1905"/>
                </a:cubicBezTo>
                <a:lnTo>
                  <a:pt x="0" y="9525"/>
                </a:lnTo>
                <a:cubicBezTo>
                  <a:pt x="0" y="10478"/>
                  <a:pt x="952" y="11431"/>
                  <a:pt x="1905" y="11431"/>
                </a:cubicBezTo>
                <a:lnTo>
                  <a:pt x="25019" y="11431"/>
                </a:lnTo>
                <a:cubicBezTo>
                  <a:pt x="25972" y="11431"/>
                  <a:pt x="26925" y="10478"/>
                  <a:pt x="26925" y="9525"/>
                </a:cubicBezTo>
                <a:lnTo>
                  <a:pt x="26925" y="1905"/>
                </a:lnTo>
                <a:cubicBezTo>
                  <a:pt x="26925" y="952"/>
                  <a:pt x="25972" y="0"/>
                  <a:pt x="25019" y="0"/>
                </a:cubicBezTo>
                <a:lnTo>
                  <a:pt x="1905" y="0"/>
                </a:lnTo>
              </a:path>
            </a:pathLst>
          </a:cu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3"/>
          <p:cNvSpPr/>
          <p:nvPr/>
        </p:nvSpPr>
        <p:spPr>
          <a:xfrm>
            <a:off x="7743450" y="2644248"/>
            <a:ext cx="2423880" cy="2286000"/>
          </a:xfrm>
          <a:custGeom>
            <a:avLst/>
            <a:gdLst/>
            <a:ahLst/>
            <a:cxnLst/>
            <a:rect l="0" t="0" r="r" b="b"/>
            <a:pathLst>
              <a:path w="7368" h="6352">
                <a:moveTo>
                  <a:pt x="1058" y="0"/>
                </a:moveTo>
                <a:cubicBezTo>
                  <a:pt x="529" y="0"/>
                  <a:pt x="0" y="529"/>
                  <a:pt x="0" y="1058"/>
                </a:cubicBezTo>
                <a:lnTo>
                  <a:pt x="0" y="5292"/>
                </a:lnTo>
                <a:cubicBezTo>
                  <a:pt x="0" y="5821"/>
                  <a:pt x="529" y="6351"/>
                  <a:pt x="1058" y="6351"/>
                </a:cubicBezTo>
                <a:lnTo>
                  <a:pt x="6308" y="6351"/>
                </a:lnTo>
                <a:cubicBezTo>
                  <a:pt x="6837" y="6351"/>
                  <a:pt x="7367" y="5821"/>
                  <a:pt x="7367" y="5292"/>
                </a:cubicBezTo>
                <a:lnTo>
                  <a:pt x="7367" y="1058"/>
                </a:lnTo>
                <a:cubicBezTo>
                  <a:pt x="7367" y="529"/>
                  <a:pt x="6837" y="0"/>
                  <a:pt x="6308" y="0"/>
                </a:cubicBezTo>
                <a:lnTo>
                  <a:pt x="1058" y="0"/>
                </a:lnTo>
              </a:path>
            </a:pathLst>
          </a:cu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3"/>
          <p:cNvSpPr/>
          <p:nvPr/>
        </p:nvSpPr>
        <p:spPr>
          <a:xfrm>
            <a:off x="2028539" y="2651065"/>
            <a:ext cx="2423880" cy="2286000"/>
          </a:xfrm>
          <a:custGeom>
            <a:avLst/>
            <a:gdLst/>
            <a:ahLst/>
            <a:cxnLst/>
            <a:rect l="0" t="0" r="r" b="b"/>
            <a:pathLst>
              <a:path w="7368" h="6352">
                <a:moveTo>
                  <a:pt x="1058" y="0"/>
                </a:moveTo>
                <a:cubicBezTo>
                  <a:pt x="529" y="0"/>
                  <a:pt x="0" y="529"/>
                  <a:pt x="0" y="1058"/>
                </a:cubicBezTo>
                <a:lnTo>
                  <a:pt x="0" y="5292"/>
                </a:lnTo>
                <a:cubicBezTo>
                  <a:pt x="0" y="5821"/>
                  <a:pt x="529" y="6351"/>
                  <a:pt x="1058" y="6351"/>
                </a:cubicBezTo>
                <a:lnTo>
                  <a:pt x="6308" y="6351"/>
                </a:lnTo>
                <a:cubicBezTo>
                  <a:pt x="6837" y="6351"/>
                  <a:pt x="7367" y="5821"/>
                  <a:pt x="7367" y="5292"/>
                </a:cubicBezTo>
                <a:lnTo>
                  <a:pt x="7367" y="1058"/>
                </a:lnTo>
                <a:cubicBezTo>
                  <a:pt x="7367" y="529"/>
                  <a:pt x="6837" y="0"/>
                  <a:pt x="6308" y="0"/>
                </a:cubicBezTo>
                <a:lnTo>
                  <a:pt x="1058" y="0"/>
                </a:lnTo>
              </a:path>
            </a:pathLst>
          </a:cu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method</a:t>
            </a:r>
            <a:endParaRPr lang="en-US" dirty="0"/>
          </a:p>
        </p:txBody>
      </p:sp>
      <p:sp>
        <p:nvSpPr>
          <p:cNvPr id="5" name="CustomShape 3"/>
          <p:cNvSpPr/>
          <p:nvPr/>
        </p:nvSpPr>
        <p:spPr>
          <a:xfrm>
            <a:off x="4888895" y="2717821"/>
            <a:ext cx="2423880" cy="2286000"/>
          </a:xfrm>
          <a:custGeom>
            <a:avLst/>
            <a:gdLst/>
            <a:ahLst/>
            <a:cxnLst/>
            <a:rect l="0" t="0" r="r" b="b"/>
            <a:pathLst>
              <a:path w="7368" h="6352">
                <a:moveTo>
                  <a:pt x="1058" y="0"/>
                </a:moveTo>
                <a:cubicBezTo>
                  <a:pt x="529" y="0"/>
                  <a:pt x="0" y="529"/>
                  <a:pt x="0" y="1058"/>
                </a:cubicBezTo>
                <a:lnTo>
                  <a:pt x="0" y="5292"/>
                </a:lnTo>
                <a:cubicBezTo>
                  <a:pt x="0" y="5821"/>
                  <a:pt x="529" y="6351"/>
                  <a:pt x="1058" y="6351"/>
                </a:cubicBezTo>
                <a:lnTo>
                  <a:pt x="6308" y="6351"/>
                </a:lnTo>
                <a:cubicBezTo>
                  <a:pt x="6837" y="6351"/>
                  <a:pt x="7367" y="5821"/>
                  <a:pt x="7367" y="5292"/>
                </a:cubicBezTo>
                <a:lnTo>
                  <a:pt x="7367" y="1058"/>
                </a:lnTo>
                <a:cubicBezTo>
                  <a:pt x="7367" y="529"/>
                  <a:pt x="6837" y="0"/>
                  <a:pt x="6308" y="0"/>
                </a:cubicBezTo>
                <a:lnTo>
                  <a:pt x="1058" y="0"/>
                </a:lnTo>
              </a:path>
            </a:pathLst>
          </a:cu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6"/>
          <p:cNvSpPr txBox="1"/>
          <p:nvPr/>
        </p:nvSpPr>
        <p:spPr>
          <a:xfrm>
            <a:off x="1741888" y="2651065"/>
            <a:ext cx="3017520" cy="102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Continuous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algn="ctr"/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Procrustes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Distance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8" name="TextShape 7"/>
          <p:cNvSpPr txBox="1"/>
          <p:nvPr/>
        </p:nvSpPr>
        <p:spPr>
          <a:xfrm>
            <a:off x="5130751" y="2779781"/>
            <a:ext cx="188316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Diffusion Map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9" name="TextShape 8"/>
          <p:cNvSpPr txBox="1"/>
          <p:nvPr/>
        </p:nvSpPr>
        <p:spPr>
          <a:xfrm>
            <a:off x="7651090" y="2779781"/>
            <a:ext cx="258840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-Means Clustering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10" name="TextShape 9"/>
          <p:cNvSpPr txBox="1"/>
          <p:nvPr/>
        </p:nvSpPr>
        <p:spPr>
          <a:xfrm>
            <a:off x="2028539" y="3522648"/>
            <a:ext cx="24238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Characterize similarity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across surfaces with distances and point-point maps</a:t>
            </a:r>
          </a:p>
        </p:txBody>
      </p:sp>
      <p:sp>
        <p:nvSpPr>
          <p:cNvPr id="11" name="TextShape 10"/>
          <p:cNvSpPr txBox="1"/>
          <p:nvPr/>
        </p:nvSpPr>
        <p:spPr>
          <a:xfrm>
            <a:off x="4888895" y="3380534"/>
            <a:ext cx="242388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Embed surface data into comparable form, based on point-walk ‘drift’ across point-point maps  </a:t>
            </a:r>
          </a:p>
        </p:txBody>
      </p:sp>
      <p:sp>
        <p:nvSpPr>
          <p:cNvPr id="12" name="TextShape 11"/>
          <p:cNvSpPr txBox="1"/>
          <p:nvPr/>
        </p:nvSpPr>
        <p:spPr>
          <a:xfrm>
            <a:off x="7977811" y="3522648"/>
            <a:ext cx="196236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 learning technique for partitioning data into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groups</a:t>
            </a:r>
          </a:p>
        </p:txBody>
      </p:sp>
      <p:sp>
        <p:nvSpPr>
          <p:cNvPr id="13" name="TextShape 12"/>
          <p:cNvSpPr txBox="1"/>
          <p:nvPr/>
        </p:nvSpPr>
        <p:spPr>
          <a:xfrm>
            <a:off x="3950759" y="5667528"/>
            <a:ext cx="4856910" cy="360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 by software package “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hecate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</p:txBody>
      </p:sp>
      <p:sp>
        <p:nvSpPr>
          <p:cNvPr id="14" name="CustomShape 13"/>
          <p:cNvSpPr/>
          <p:nvPr/>
        </p:nvSpPr>
        <p:spPr>
          <a:xfrm>
            <a:off x="4460843" y="3522648"/>
            <a:ext cx="421200" cy="640080"/>
          </a:xfrm>
          <a:custGeom>
            <a:avLst/>
            <a:gdLst/>
            <a:ahLst/>
            <a:cxnLst/>
            <a:rect l="0" t="0" r="r" b="b"/>
            <a:pathLst>
              <a:path w="1172" h="1780">
                <a:moveTo>
                  <a:pt x="0" y="464"/>
                </a:moveTo>
                <a:lnTo>
                  <a:pt x="489" y="464"/>
                </a:lnTo>
                <a:lnTo>
                  <a:pt x="489" y="0"/>
                </a:lnTo>
                <a:lnTo>
                  <a:pt x="1171" y="889"/>
                </a:lnTo>
                <a:lnTo>
                  <a:pt x="489" y="1779"/>
                </a:lnTo>
                <a:lnTo>
                  <a:pt x="489" y="1314"/>
                </a:lnTo>
                <a:lnTo>
                  <a:pt x="0" y="1314"/>
                </a:lnTo>
                <a:lnTo>
                  <a:pt x="0" y="46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4"/>
          <p:cNvSpPr/>
          <p:nvPr/>
        </p:nvSpPr>
        <p:spPr>
          <a:xfrm>
            <a:off x="7316496" y="3522648"/>
            <a:ext cx="421200" cy="640080"/>
          </a:xfrm>
          <a:custGeom>
            <a:avLst/>
            <a:gdLst/>
            <a:ahLst/>
            <a:cxnLst/>
            <a:rect l="0" t="0" r="r" b="b"/>
            <a:pathLst>
              <a:path w="1172" h="1780">
                <a:moveTo>
                  <a:pt x="0" y="464"/>
                </a:moveTo>
                <a:lnTo>
                  <a:pt x="489" y="464"/>
                </a:lnTo>
                <a:lnTo>
                  <a:pt x="489" y="0"/>
                </a:lnTo>
                <a:lnTo>
                  <a:pt x="1171" y="889"/>
                </a:lnTo>
                <a:lnTo>
                  <a:pt x="489" y="1779"/>
                </a:lnTo>
                <a:lnTo>
                  <a:pt x="489" y="1314"/>
                </a:lnTo>
                <a:lnTo>
                  <a:pt x="0" y="1314"/>
                </a:lnTo>
                <a:lnTo>
                  <a:pt x="0" y="46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70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</a:t>
            </a:r>
            <a:r>
              <a:rPr lang="en-US" dirty="0" err="1" smtClean="0"/>
              <a:t>procrustes</a:t>
            </a:r>
            <a:r>
              <a:rPr lang="en-US" dirty="0" smtClean="0"/>
              <a:t> distance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229600" cy="1303500"/>
          </a:xfrm>
        </p:spPr>
        <p:txBody>
          <a:bodyPr>
            <a:normAutofit/>
          </a:bodyPr>
          <a:lstStyle/>
          <a:p>
            <a:r>
              <a:rPr lang="en-US" dirty="0" smtClean="0"/>
              <a:t>Produces surface point-to-point correspondence maps and mesh-to-mesh distances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524417" y="1599409"/>
            <a:ext cx="1701463" cy="1381737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/>
        </p:blipFill>
        <p:spPr>
          <a:xfrm flipH="1">
            <a:off x="5044060" y="1667104"/>
            <a:ext cx="1747078" cy="1252064"/>
          </a:xfrm>
          <a:prstGeom prst="rect">
            <a:avLst/>
          </a:prstGeom>
          <a:ln>
            <a:noFill/>
          </a:ln>
        </p:spPr>
      </p:pic>
      <p:sp>
        <p:nvSpPr>
          <p:cNvPr id="10" name="TextShape 3"/>
          <p:cNvSpPr txBox="1"/>
          <p:nvPr/>
        </p:nvSpPr>
        <p:spPr>
          <a:xfrm>
            <a:off x="2295816" y="2919168"/>
            <a:ext cx="2129416" cy="3433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Donrusselia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gallica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Shape 4"/>
          <p:cNvSpPr txBox="1"/>
          <p:nvPr/>
        </p:nvSpPr>
        <p:spPr>
          <a:xfrm>
            <a:off x="5226255" y="2919168"/>
            <a:ext cx="1878851" cy="26007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Lemur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4347672" y="2153352"/>
            <a:ext cx="640080" cy="548640"/>
          </a:xfrm>
          <a:custGeom>
            <a:avLst/>
            <a:gdLst/>
            <a:ahLst/>
            <a:cxnLst/>
            <a:rect l="0" t="0" r="r" b="b"/>
            <a:pathLst>
              <a:path w="1780" h="1525">
                <a:moveTo>
                  <a:pt x="0" y="762"/>
                </a:moveTo>
                <a:lnTo>
                  <a:pt x="354" y="0"/>
                </a:lnTo>
                <a:lnTo>
                  <a:pt x="354" y="381"/>
                </a:lnTo>
                <a:lnTo>
                  <a:pt x="1424" y="381"/>
                </a:lnTo>
                <a:lnTo>
                  <a:pt x="1424" y="0"/>
                </a:lnTo>
                <a:lnTo>
                  <a:pt x="1779" y="762"/>
                </a:lnTo>
                <a:lnTo>
                  <a:pt x="1424" y="1524"/>
                </a:lnTo>
                <a:lnTo>
                  <a:pt x="1424" y="1143"/>
                </a:lnTo>
                <a:lnTo>
                  <a:pt x="354" y="1143"/>
                </a:lnTo>
                <a:lnTo>
                  <a:pt x="354" y="1524"/>
                </a:lnTo>
                <a:lnTo>
                  <a:pt x="0" y="762"/>
                </a:ln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>
          <a:xfrm flipH="1">
            <a:off x="2717397" y="3509769"/>
            <a:ext cx="1493649" cy="1580877"/>
          </a:xfrm>
          <a:prstGeom prst="rect">
            <a:avLst/>
          </a:prstGeom>
          <a:ln>
            <a:noFill/>
          </a:ln>
        </p:spPr>
      </p:pic>
      <p:sp>
        <p:nvSpPr>
          <p:cNvPr id="14" name="TextShape 6"/>
          <p:cNvSpPr txBox="1"/>
          <p:nvPr/>
        </p:nvSpPr>
        <p:spPr>
          <a:xfrm>
            <a:off x="2341176" y="5031500"/>
            <a:ext cx="1910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Tarsius spectrum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202382" y="3726726"/>
            <a:ext cx="1468444" cy="1331511"/>
          </a:xfrm>
          <a:prstGeom prst="rect">
            <a:avLst/>
          </a:prstGeom>
          <a:ln>
            <a:noFill/>
          </a:ln>
        </p:spPr>
      </p:pic>
      <p:sp>
        <p:nvSpPr>
          <p:cNvPr id="16" name="TextShape 7"/>
          <p:cNvSpPr txBox="1"/>
          <p:nvPr/>
        </p:nvSpPr>
        <p:spPr>
          <a:xfrm>
            <a:off x="5064937" y="5031500"/>
            <a:ext cx="2145159" cy="1658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Mirza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coquereli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8"/>
          <p:cNvSpPr/>
          <p:nvPr/>
        </p:nvSpPr>
        <p:spPr>
          <a:xfrm>
            <a:off x="4347672" y="4037232"/>
            <a:ext cx="640080" cy="548640"/>
          </a:xfrm>
          <a:custGeom>
            <a:avLst/>
            <a:gdLst/>
            <a:ahLst/>
            <a:cxnLst/>
            <a:rect l="0" t="0" r="r" b="b"/>
            <a:pathLst>
              <a:path w="1780" h="1525">
                <a:moveTo>
                  <a:pt x="0" y="762"/>
                </a:moveTo>
                <a:lnTo>
                  <a:pt x="354" y="0"/>
                </a:lnTo>
                <a:lnTo>
                  <a:pt x="354" y="381"/>
                </a:lnTo>
                <a:lnTo>
                  <a:pt x="1424" y="381"/>
                </a:lnTo>
                <a:lnTo>
                  <a:pt x="1424" y="0"/>
                </a:lnTo>
                <a:lnTo>
                  <a:pt x="1779" y="762"/>
                </a:lnTo>
                <a:lnTo>
                  <a:pt x="1424" y="1524"/>
                </a:lnTo>
                <a:lnTo>
                  <a:pt x="1424" y="1143"/>
                </a:lnTo>
                <a:lnTo>
                  <a:pt x="354" y="1143"/>
                </a:lnTo>
                <a:lnTo>
                  <a:pt x="354" y="1524"/>
                </a:lnTo>
                <a:lnTo>
                  <a:pt x="0" y="762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9"/>
          <p:cNvSpPr txBox="1"/>
          <p:nvPr/>
        </p:nvSpPr>
        <p:spPr>
          <a:xfrm>
            <a:off x="7906129" y="3153060"/>
            <a:ext cx="1584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.2   .7   .1 </a:t>
            </a:r>
          </a:p>
        </p:txBody>
      </p:sp>
      <p:sp>
        <p:nvSpPr>
          <p:cNvPr id="19" name="TextShape 10"/>
          <p:cNvSpPr txBox="1"/>
          <p:nvPr/>
        </p:nvSpPr>
        <p:spPr>
          <a:xfrm>
            <a:off x="7906489" y="3513060"/>
            <a:ext cx="1584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.2         .3   .4 </a:t>
            </a:r>
          </a:p>
        </p:txBody>
      </p:sp>
      <p:sp>
        <p:nvSpPr>
          <p:cNvPr id="20" name="TextShape 11"/>
          <p:cNvSpPr txBox="1"/>
          <p:nvPr/>
        </p:nvSpPr>
        <p:spPr>
          <a:xfrm>
            <a:off x="7906849" y="3873060"/>
            <a:ext cx="1584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.7   .3         .5 </a:t>
            </a:r>
          </a:p>
        </p:txBody>
      </p:sp>
      <p:sp>
        <p:nvSpPr>
          <p:cNvPr id="21" name="TextShape 12"/>
          <p:cNvSpPr txBox="1"/>
          <p:nvPr/>
        </p:nvSpPr>
        <p:spPr>
          <a:xfrm>
            <a:off x="7907209" y="4233060"/>
            <a:ext cx="14565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.1   .4   .5     </a:t>
            </a:r>
          </a:p>
        </p:txBody>
      </p:sp>
      <p:sp>
        <p:nvSpPr>
          <p:cNvPr id="22" name="CustomShape 13"/>
          <p:cNvSpPr/>
          <p:nvPr/>
        </p:nvSpPr>
        <p:spPr>
          <a:xfrm>
            <a:off x="7906129" y="3153060"/>
            <a:ext cx="1584000" cy="1426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14"/>
          <p:cNvSpPr/>
          <p:nvPr/>
        </p:nvSpPr>
        <p:spPr>
          <a:xfrm>
            <a:off x="8712169" y="3153060"/>
            <a:ext cx="0" cy="142632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5"/>
          <p:cNvSpPr/>
          <p:nvPr/>
        </p:nvSpPr>
        <p:spPr>
          <a:xfrm>
            <a:off x="7906129" y="3859380"/>
            <a:ext cx="15832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6"/>
          <p:cNvSpPr/>
          <p:nvPr/>
        </p:nvSpPr>
        <p:spPr>
          <a:xfrm>
            <a:off x="8324809" y="3153060"/>
            <a:ext cx="0" cy="142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7"/>
          <p:cNvSpPr/>
          <p:nvPr/>
        </p:nvSpPr>
        <p:spPr>
          <a:xfrm>
            <a:off x="9099529" y="3153060"/>
            <a:ext cx="0" cy="142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8"/>
          <p:cNvSpPr/>
          <p:nvPr/>
        </p:nvSpPr>
        <p:spPr>
          <a:xfrm>
            <a:off x="7906129" y="3499380"/>
            <a:ext cx="15829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9"/>
          <p:cNvSpPr/>
          <p:nvPr/>
        </p:nvSpPr>
        <p:spPr>
          <a:xfrm>
            <a:off x="7907209" y="4219380"/>
            <a:ext cx="15825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TextShape 20"/>
          <p:cNvSpPr txBox="1"/>
          <p:nvPr/>
        </p:nvSpPr>
        <p:spPr>
          <a:xfrm>
            <a:off x="7958329" y="2802324"/>
            <a:ext cx="1717200" cy="37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  B   C   D </a:t>
            </a:r>
          </a:p>
        </p:txBody>
      </p:sp>
      <p:sp>
        <p:nvSpPr>
          <p:cNvPr id="30" name="TextShape 21"/>
          <p:cNvSpPr txBox="1"/>
          <p:nvPr/>
        </p:nvSpPr>
        <p:spPr>
          <a:xfrm>
            <a:off x="7591800" y="3151584"/>
            <a:ext cx="333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</a:p>
        </p:txBody>
      </p:sp>
      <p:sp>
        <p:nvSpPr>
          <p:cNvPr id="31" name="TextShape 22"/>
          <p:cNvSpPr txBox="1"/>
          <p:nvPr/>
        </p:nvSpPr>
        <p:spPr>
          <a:xfrm>
            <a:off x="7592160" y="3511584"/>
            <a:ext cx="333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</a:p>
        </p:txBody>
      </p:sp>
      <p:sp>
        <p:nvSpPr>
          <p:cNvPr id="32" name="TextShape 23"/>
          <p:cNvSpPr txBox="1"/>
          <p:nvPr/>
        </p:nvSpPr>
        <p:spPr>
          <a:xfrm>
            <a:off x="7592160" y="3871584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</a:p>
        </p:txBody>
      </p:sp>
      <p:sp>
        <p:nvSpPr>
          <p:cNvPr id="33" name="TextShape 24"/>
          <p:cNvSpPr txBox="1"/>
          <p:nvPr/>
        </p:nvSpPr>
        <p:spPr>
          <a:xfrm>
            <a:off x="7592160" y="4231584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</a:p>
        </p:txBody>
      </p:sp>
      <p:sp>
        <p:nvSpPr>
          <p:cNvPr id="34" name="TextShape 25"/>
          <p:cNvSpPr txBox="1"/>
          <p:nvPr/>
        </p:nvSpPr>
        <p:spPr>
          <a:xfrm>
            <a:off x="7529029" y="1894510"/>
            <a:ext cx="23371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Continuous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Procrustes Distances</a:t>
            </a: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33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Continuous </a:t>
            </a:r>
            <a:r>
              <a:rPr lang="en-US" dirty="0"/>
              <a:t>P</a:t>
            </a:r>
            <a:r>
              <a:rPr lang="en-US" dirty="0" smtClean="0"/>
              <a:t>rocrustes distance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229600" cy="1303500"/>
          </a:xfrm>
        </p:spPr>
        <p:txBody>
          <a:bodyPr>
            <a:normAutofit/>
          </a:bodyPr>
          <a:lstStyle/>
          <a:p>
            <a:r>
              <a:rPr lang="en-US" dirty="0" smtClean="0"/>
              <a:t>Possible concern: ‘walking’ point drifts across combinations of surface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31" y="1462528"/>
            <a:ext cx="2009056" cy="1945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11" y="1352870"/>
            <a:ext cx="1944864" cy="2055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66" y="3408472"/>
            <a:ext cx="1797713" cy="201020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21579" y="2316872"/>
            <a:ext cx="185664" cy="1856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74723" y="4574524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60387" y="2601084"/>
            <a:ext cx="1377390" cy="195217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95245" y="2394841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8506" y="2433177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17969" y="2409704"/>
            <a:ext cx="2561079" cy="126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779048" y="3249636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89883" y="5339260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40011" y="3267355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154171" y="2675478"/>
            <a:ext cx="1320553" cy="18777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64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</a:t>
            </a:r>
            <a:r>
              <a:rPr lang="en-US" dirty="0" err="1" smtClean="0"/>
              <a:t>procrustes</a:t>
            </a:r>
            <a:r>
              <a:rPr lang="en-US" dirty="0" smtClean="0"/>
              <a:t> distance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499642" cy="1303500"/>
          </a:xfrm>
        </p:spPr>
        <p:txBody>
          <a:bodyPr>
            <a:noAutofit/>
          </a:bodyPr>
          <a:lstStyle/>
          <a:p>
            <a:r>
              <a:rPr lang="en-US" dirty="0" smtClean="0"/>
              <a:t>Positive consequence: In locally similar regions, points likely walk in same ‘neighborhood’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31" y="1462528"/>
            <a:ext cx="2009056" cy="1945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11" y="1352870"/>
            <a:ext cx="1944864" cy="2055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66" y="3408472"/>
            <a:ext cx="1797713" cy="201020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21579" y="2316872"/>
            <a:ext cx="185664" cy="1856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74723" y="4574524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60387" y="2601084"/>
            <a:ext cx="1377390" cy="195217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95245" y="2394841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8506" y="2433177"/>
            <a:ext cx="185664" cy="18566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17969" y="2409704"/>
            <a:ext cx="2561079" cy="126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779048" y="3249636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89883" y="5339260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40011" y="3267355"/>
            <a:ext cx="1589165" cy="15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154171" y="2675478"/>
            <a:ext cx="1320553" cy="18777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24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499642" cy="1303500"/>
          </a:xfrm>
        </p:spPr>
        <p:txBody>
          <a:bodyPr>
            <a:noAutofit/>
          </a:bodyPr>
          <a:lstStyle/>
          <a:p>
            <a:r>
              <a:rPr lang="en-US" dirty="0" smtClean="0"/>
              <a:t>Matrix comparing </a:t>
            </a:r>
            <a:r>
              <a:rPr lang="en-US" b="1" dirty="0" smtClean="0"/>
              <a:t>all </a:t>
            </a:r>
            <a:r>
              <a:rPr lang="en-US" dirty="0" smtClean="0"/>
              <a:t>points of </a:t>
            </a:r>
            <a:r>
              <a:rPr lang="en-US" b="1" dirty="0" smtClean="0"/>
              <a:t>all </a:t>
            </a:r>
            <a:r>
              <a:rPr lang="en-US" dirty="0" smtClean="0"/>
              <a:t>meshes in sample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646452" y="908906"/>
            <a:ext cx="8272904" cy="4462646"/>
            <a:chOff x="-328711" y="988588"/>
            <a:chExt cx="9745591" cy="5257052"/>
          </a:xfrm>
        </p:grpSpPr>
        <p:sp>
          <p:nvSpPr>
            <p:cNvPr id="4" name="TextShape 3"/>
            <p:cNvSpPr txBox="1">
              <a:spLocks noChangeAspect="1"/>
            </p:cNvSpPr>
            <p:nvPr/>
          </p:nvSpPr>
          <p:spPr>
            <a:xfrm>
              <a:off x="-328711" y="3713760"/>
              <a:ext cx="3422682" cy="8582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Weighted mesh distance x Probability of point-point correspondence</a:t>
              </a:r>
            </a:p>
          </p:txBody>
        </p:sp>
        <p:sp>
          <p:nvSpPr>
            <p:cNvPr id="7" name="TextShape 4"/>
            <p:cNvSpPr txBox="1">
              <a:spLocks noChangeAspect="1"/>
            </p:cNvSpPr>
            <p:nvPr/>
          </p:nvSpPr>
          <p:spPr>
            <a:xfrm>
              <a:off x="3533399" y="2079991"/>
              <a:ext cx="1731094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.4   .2  .9 </a:t>
              </a:r>
            </a:p>
          </p:txBody>
        </p:sp>
        <p:sp>
          <p:nvSpPr>
            <p:cNvPr id="8" name="TextShape 5"/>
            <p:cNvSpPr txBox="1">
              <a:spLocks noChangeAspect="1"/>
            </p:cNvSpPr>
            <p:nvPr/>
          </p:nvSpPr>
          <p:spPr>
            <a:xfrm>
              <a:off x="3533760" y="2420685"/>
              <a:ext cx="1804356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.4        .2  .1 </a:t>
              </a:r>
            </a:p>
          </p:txBody>
        </p:sp>
        <p:sp>
          <p:nvSpPr>
            <p:cNvPr id="9" name="TextShape 6"/>
            <p:cNvSpPr txBox="1">
              <a:spLocks noChangeAspect="1"/>
            </p:cNvSpPr>
            <p:nvPr/>
          </p:nvSpPr>
          <p:spPr>
            <a:xfrm>
              <a:off x="3534120" y="2761379"/>
              <a:ext cx="1803995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.2  .2        .3 </a:t>
              </a:r>
            </a:p>
          </p:txBody>
        </p:sp>
        <p:sp>
          <p:nvSpPr>
            <p:cNvPr id="10" name="TextShape 7"/>
            <p:cNvSpPr txBox="1">
              <a:spLocks noChangeAspect="1"/>
            </p:cNvSpPr>
            <p:nvPr/>
          </p:nvSpPr>
          <p:spPr>
            <a:xfrm>
              <a:off x="3534480" y="3121379"/>
              <a:ext cx="14565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.9  .1   .3     </a:t>
              </a:r>
            </a:p>
          </p:txBody>
        </p:sp>
        <p:sp>
          <p:nvSpPr>
            <p:cNvPr id="11" name="CustomShape 8"/>
            <p:cNvSpPr>
              <a:spLocks noChangeAspect="1"/>
            </p:cNvSpPr>
            <p:nvPr/>
          </p:nvSpPr>
          <p:spPr>
            <a:xfrm>
              <a:off x="3533400" y="2118600"/>
              <a:ext cx="1584000" cy="142632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9"/>
            <p:cNvSpPr>
              <a:spLocks noChangeAspect="1"/>
            </p:cNvSpPr>
            <p:nvPr/>
          </p:nvSpPr>
          <p:spPr>
            <a:xfrm>
              <a:off x="4339440" y="2118600"/>
              <a:ext cx="0" cy="14263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0"/>
            <p:cNvSpPr>
              <a:spLocks noChangeAspect="1"/>
            </p:cNvSpPr>
            <p:nvPr/>
          </p:nvSpPr>
          <p:spPr>
            <a:xfrm>
              <a:off x="3533400" y="2824920"/>
              <a:ext cx="15832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1"/>
            <p:cNvSpPr>
              <a:spLocks noChangeAspect="1"/>
            </p:cNvSpPr>
            <p:nvPr/>
          </p:nvSpPr>
          <p:spPr>
            <a:xfrm>
              <a:off x="3952080" y="2118600"/>
              <a:ext cx="0" cy="14263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2"/>
            <p:cNvSpPr>
              <a:spLocks noChangeAspect="1"/>
            </p:cNvSpPr>
            <p:nvPr/>
          </p:nvSpPr>
          <p:spPr>
            <a:xfrm>
              <a:off x="4726800" y="2118600"/>
              <a:ext cx="0" cy="14263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3"/>
            <p:cNvSpPr>
              <a:spLocks noChangeAspect="1"/>
            </p:cNvSpPr>
            <p:nvPr/>
          </p:nvSpPr>
          <p:spPr>
            <a:xfrm>
              <a:off x="3533400" y="2464920"/>
              <a:ext cx="158292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4"/>
            <p:cNvSpPr>
              <a:spLocks noChangeAspect="1"/>
            </p:cNvSpPr>
            <p:nvPr/>
          </p:nvSpPr>
          <p:spPr>
            <a:xfrm>
              <a:off x="3534480" y="3184920"/>
              <a:ext cx="15825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TextShape 15"/>
            <p:cNvSpPr txBox="1">
              <a:spLocks noChangeAspect="1"/>
            </p:cNvSpPr>
            <p:nvPr/>
          </p:nvSpPr>
          <p:spPr>
            <a:xfrm>
              <a:off x="3533760" y="1715860"/>
              <a:ext cx="1804356" cy="55933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1   2   3   4 </a:t>
              </a:r>
            </a:p>
          </p:txBody>
        </p:sp>
        <p:sp>
          <p:nvSpPr>
            <p:cNvPr id="19" name="TextShape 16"/>
            <p:cNvSpPr txBox="1">
              <a:spLocks noChangeAspect="1"/>
            </p:cNvSpPr>
            <p:nvPr/>
          </p:nvSpPr>
          <p:spPr>
            <a:xfrm>
              <a:off x="3194439" y="2056677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</a:t>
              </a:r>
            </a:p>
          </p:txBody>
        </p:sp>
        <p:sp>
          <p:nvSpPr>
            <p:cNvPr id="20" name="TextShape 17"/>
            <p:cNvSpPr txBox="1">
              <a:spLocks noChangeAspect="1"/>
            </p:cNvSpPr>
            <p:nvPr/>
          </p:nvSpPr>
          <p:spPr>
            <a:xfrm>
              <a:off x="3194799" y="2416677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2</a:t>
              </a:r>
            </a:p>
          </p:txBody>
        </p:sp>
        <p:sp>
          <p:nvSpPr>
            <p:cNvPr id="21" name="TextShape 18"/>
            <p:cNvSpPr txBox="1">
              <a:spLocks noChangeAspect="1"/>
            </p:cNvSpPr>
            <p:nvPr/>
          </p:nvSpPr>
          <p:spPr>
            <a:xfrm>
              <a:off x="3194799" y="2769196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3</a:t>
              </a:r>
            </a:p>
          </p:txBody>
        </p:sp>
        <p:sp>
          <p:nvSpPr>
            <p:cNvPr id="22" name="TextShape 19"/>
            <p:cNvSpPr txBox="1">
              <a:spLocks noChangeAspect="1"/>
            </p:cNvSpPr>
            <p:nvPr/>
          </p:nvSpPr>
          <p:spPr>
            <a:xfrm>
              <a:off x="3194799" y="3136677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4</a:t>
              </a:r>
            </a:p>
          </p:txBody>
        </p:sp>
        <p:sp>
          <p:nvSpPr>
            <p:cNvPr id="23" name="TextShape 20"/>
            <p:cNvSpPr txBox="1">
              <a:spLocks noChangeAspect="1"/>
            </p:cNvSpPr>
            <p:nvPr/>
          </p:nvSpPr>
          <p:spPr>
            <a:xfrm>
              <a:off x="3229108" y="988588"/>
              <a:ext cx="218775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Mesh A </a:t>
              </a:r>
            </a:p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Points</a:t>
              </a:r>
            </a:p>
          </p:txBody>
        </p:sp>
        <p:sp>
          <p:nvSpPr>
            <p:cNvPr id="24" name="TextShape 21"/>
            <p:cNvSpPr txBox="1">
              <a:spLocks noChangeAspect="1"/>
            </p:cNvSpPr>
            <p:nvPr/>
          </p:nvSpPr>
          <p:spPr>
            <a:xfrm>
              <a:off x="2080831" y="2487241"/>
              <a:ext cx="1179849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Mesh A </a:t>
              </a:r>
            </a:p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Points</a:t>
              </a:r>
            </a:p>
          </p:txBody>
        </p:sp>
        <p:sp>
          <p:nvSpPr>
            <p:cNvPr id="25" name="TextShape 22"/>
            <p:cNvSpPr txBox="1">
              <a:spLocks noChangeAspect="1"/>
            </p:cNvSpPr>
            <p:nvPr/>
          </p:nvSpPr>
          <p:spPr>
            <a:xfrm>
              <a:off x="3546652" y="4780710"/>
              <a:ext cx="2051563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.6  .8   .3  .5 </a:t>
              </a:r>
            </a:p>
          </p:txBody>
        </p:sp>
        <p:sp>
          <p:nvSpPr>
            <p:cNvPr id="26" name="TextShape 23"/>
            <p:cNvSpPr txBox="1">
              <a:spLocks noChangeAspect="1"/>
            </p:cNvSpPr>
            <p:nvPr/>
          </p:nvSpPr>
          <p:spPr>
            <a:xfrm>
              <a:off x="3547011" y="5140709"/>
              <a:ext cx="2060855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.5  .3   .8  .1 </a:t>
              </a:r>
            </a:p>
          </p:txBody>
        </p:sp>
        <p:sp>
          <p:nvSpPr>
            <p:cNvPr id="27" name="TextShape 24"/>
            <p:cNvSpPr txBox="1">
              <a:spLocks noChangeAspect="1"/>
            </p:cNvSpPr>
            <p:nvPr/>
          </p:nvSpPr>
          <p:spPr>
            <a:xfrm>
              <a:off x="3557024" y="5510362"/>
              <a:ext cx="2060495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.7  .4   .3  .2 </a:t>
              </a:r>
            </a:p>
          </p:txBody>
        </p:sp>
        <p:sp>
          <p:nvSpPr>
            <p:cNvPr id="28" name="TextShape 25"/>
            <p:cNvSpPr txBox="1">
              <a:spLocks noChangeAspect="1"/>
            </p:cNvSpPr>
            <p:nvPr/>
          </p:nvSpPr>
          <p:spPr>
            <a:xfrm>
              <a:off x="3557385" y="5851057"/>
              <a:ext cx="2060134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.7  .6   .5  .1 </a:t>
              </a:r>
            </a:p>
          </p:txBody>
        </p:sp>
        <p:sp>
          <p:nvSpPr>
            <p:cNvPr id="29" name="CustomShape 26"/>
            <p:cNvSpPr>
              <a:spLocks noChangeAspect="1"/>
            </p:cNvSpPr>
            <p:nvPr/>
          </p:nvSpPr>
          <p:spPr>
            <a:xfrm>
              <a:off x="3537000" y="4819320"/>
              <a:ext cx="1584000" cy="142632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27"/>
            <p:cNvSpPr>
              <a:spLocks noChangeAspect="1"/>
            </p:cNvSpPr>
            <p:nvPr/>
          </p:nvSpPr>
          <p:spPr>
            <a:xfrm>
              <a:off x="4343040" y="4819320"/>
              <a:ext cx="0" cy="14263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28"/>
            <p:cNvSpPr>
              <a:spLocks noChangeAspect="1"/>
            </p:cNvSpPr>
            <p:nvPr/>
          </p:nvSpPr>
          <p:spPr>
            <a:xfrm>
              <a:off x="3537000" y="5525640"/>
              <a:ext cx="15832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29"/>
            <p:cNvSpPr>
              <a:spLocks noChangeAspect="1"/>
            </p:cNvSpPr>
            <p:nvPr/>
          </p:nvSpPr>
          <p:spPr>
            <a:xfrm>
              <a:off x="3955680" y="4819320"/>
              <a:ext cx="0" cy="14263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0"/>
            <p:cNvSpPr>
              <a:spLocks noChangeAspect="1"/>
            </p:cNvSpPr>
            <p:nvPr/>
          </p:nvSpPr>
          <p:spPr>
            <a:xfrm>
              <a:off x="4730400" y="4819320"/>
              <a:ext cx="0" cy="14263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1"/>
            <p:cNvSpPr>
              <a:spLocks noChangeAspect="1"/>
            </p:cNvSpPr>
            <p:nvPr/>
          </p:nvSpPr>
          <p:spPr>
            <a:xfrm>
              <a:off x="3537000" y="5165640"/>
              <a:ext cx="158292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2"/>
            <p:cNvSpPr>
              <a:spLocks noChangeAspect="1"/>
            </p:cNvSpPr>
            <p:nvPr/>
          </p:nvSpPr>
          <p:spPr>
            <a:xfrm>
              <a:off x="3538080" y="5885640"/>
              <a:ext cx="15825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TextShape 33"/>
            <p:cNvSpPr txBox="1">
              <a:spLocks noChangeAspect="1"/>
            </p:cNvSpPr>
            <p:nvPr/>
          </p:nvSpPr>
          <p:spPr>
            <a:xfrm>
              <a:off x="3537358" y="4418099"/>
              <a:ext cx="1879498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1   2   3   4 </a:t>
              </a:r>
            </a:p>
          </p:txBody>
        </p:sp>
        <p:sp>
          <p:nvSpPr>
            <p:cNvPr id="37" name="TextShape 34"/>
            <p:cNvSpPr txBox="1">
              <a:spLocks noChangeAspect="1"/>
            </p:cNvSpPr>
            <p:nvPr/>
          </p:nvSpPr>
          <p:spPr>
            <a:xfrm>
              <a:off x="3212999" y="4766805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</a:t>
              </a:r>
            </a:p>
          </p:txBody>
        </p:sp>
        <p:sp>
          <p:nvSpPr>
            <p:cNvPr id="38" name="TextShape 35"/>
            <p:cNvSpPr txBox="1">
              <a:spLocks noChangeAspect="1"/>
            </p:cNvSpPr>
            <p:nvPr/>
          </p:nvSpPr>
          <p:spPr>
            <a:xfrm>
              <a:off x="3213360" y="5107499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2</a:t>
              </a:r>
            </a:p>
          </p:txBody>
        </p:sp>
        <p:sp>
          <p:nvSpPr>
            <p:cNvPr id="39" name="TextShape 36"/>
            <p:cNvSpPr txBox="1">
              <a:spLocks noChangeAspect="1"/>
            </p:cNvSpPr>
            <p:nvPr/>
          </p:nvSpPr>
          <p:spPr>
            <a:xfrm>
              <a:off x="3213360" y="5467499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3</a:t>
              </a:r>
            </a:p>
          </p:txBody>
        </p:sp>
        <p:sp>
          <p:nvSpPr>
            <p:cNvPr id="40" name="TextShape 37"/>
            <p:cNvSpPr txBox="1">
              <a:spLocks noChangeAspect="1"/>
            </p:cNvSpPr>
            <p:nvPr/>
          </p:nvSpPr>
          <p:spPr>
            <a:xfrm>
              <a:off x="3213360" y="5846804"/>
              <a:ext cx="3070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4</a:t>
              </a:r>
            </a:p>
          </p:txBody>
        </p:sp>
        <p:sp>
          <p:nvSpPr>
            <p:cNvPr id="41" name="TextShape 38"/>
            <p:cNvSpPr txBox="1">
              <a:spLocks noChangeAspect="1"/>
            </p:cNvSpPr>
            <p:nvPr/>
          </p:nvSpPr>
          <p:spPr>
            <a:xfrm>
              <a:off x="3704940" y="3767015"/>
              <a:ext cx="1276201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Mesh A </a:t>
              </a:r>
            </a:p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Points</a:t>
              </a:r>
            </a:p>
          </p:txBody>
        </p:sp>
        <p:sp>
          <p:nvSpPr>
            <p:cNvPr id="42" name="TextShape 39"/>
            <p:cNvSpPr txBox="1">
              <a:spLocks noChangeAspect="1"/>
            </p:cNvSpPr>
            <p:nvPr/>
          </p:nvSpPr>
          <p:spPr>
            <a:xfrm>
              <a:off x="2080831" y="5218200"/>
              <a:ext cx="1194809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pc="-1" dirty="0">
                  <a:solidFill>
                    <a:srgbClr val="FF66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Mesh B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</a:p>
            <a:p>
              <a:pPr algn="ctr"/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Points</a:t>
              </a:r>
            </a:p>
          </p:txBody>
        </p:sp>
        <p:sp>
          <p:nvSpPr>
            <p:cNvPr id="43" name="CustomShape 40"/>
            <p:cNvSpPr>
              <a:spLocks noChangeAspect="1"/>
            </p:cNvSpPr>
            <p:nvPr/>
          </p:nvSpPr>
          <p:spPr>
            <a:xfrm>
              <a:off x="5738400" y="2260800"/>
              <a:ext cx="3657600" cy="3657600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1"/>
            <p:cNvSpPr>
              <a:spLocks noChangeAspect="1"/>
            </p:cNvSpPr>
            <p:nvPr/>
          </p:nvSpPr>
          <p:spPr>
            <a:xfrm>
              <a:off x="5738400" y="2260800"/>
              <a:ext cx="914400" cy="914400"/>
            </a:xfrm>
            <a:prstGeom prst="rect">
              <a:avLst/>
            </a:prstGeom>
            <a:solidFill>
              <a:srgbClr val="000000"/>
            </a:solidFill>
            <a:ln w="1908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2"/>
            <p:cNvSpPr>
              <a:spLocks noChangeAspect="1"/>
            </p:cNvSpPr>
            <p:nvPr/>
          </p:nvSpPr>
          <p:spPr>
            <a:xfrm>
              <a:off x="6652800" y="3175200"/>
              <a:ext cx="731520" cy="73152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43"/>
            <p:cNvSpPr>
              <a:spLocks noChangeAspect="1"/>
            </p:cNvSpPr>
            <p:nvPr/>
          </p:nvSpPr>
          <p:spPr>
            <a:xfrm>
              <a:off x="7384320" y="3906720"/>
              <a:ext cx="1005840" cy="1005840"/>
            </a:xfrm>
            <a:prstGeom prst="rect">
              <a:avLst/>
            </a:prstGeom>
            <a:solidFill>
              <a:srgbClr val="00CCFF"/>
            </a:solidFill>
            <a:ln>
              <a:solidFill>
                <a:srgbClr val="00CC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4"/>
            <p:cNvSpPr>
              <a:spLocks noChangeAspect="1"/>
            </p:cNvSpPr>
            <p:nvPr/>
          </p:nvSpPr>
          <p:spPr>
            <a:xfrm>
              <a:off x="8390160" y="4912560"/>
              <a:ext cx="1005840" cy="1005840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5"/>
            <p:cNvSpPr>
              <a:spLocks noChangeAspect="1"/>
            </p:cNvSpPr>
            <p:nvPr/>
          </p:nvSpPr>
          <p:spPr>
            <a:xfrm>
              <a:off x="5738400" y="3175200"/>
              <a:ext cx="914400" cy="73152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FF6600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6"/>
            <p:cNvSpPr>
              <a:spLocks noChangeAspect="1"/>
            </p:cNvSpPr>
            <p:nvPr/>
          </p:nvSpPr>
          <p:spPr>
            <a:xfrm>
              <a:off x="6652800" y="2260800"/>
              <a:ext cx="731520" cy="914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FF6600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47"/>
            <p:cNvSpPr>
              <a:spLocks noChangeAspect="1"/>
            </p:cNvSpPr>
            <p:nvPr/>
          </p:nvSpPr>
          <p:spPr>
            <a:xfrm>
              <a:off x="7384320" y="2260800"/>
              <a:ext cx="1005840" cy="914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00CCFF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48"/>
            <p:cNvSpPr>
              <a:spLocks noChangeAspect="1"/>
            </p:cNvSpPr>
            <p:nvPr/>
          </p:nvSpPr>
          <p:spPr>
            <a:xfrm>
              <a:off x="8390160" y="2260800"/>
              <a:ext cx="1005840" cy="914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49"/>
            <p:cNvSpPr>
              <a:spLocks noChangeAspect="1"/>
            </p:cNvSpPr>
            <p:nvPr/>
          </p:nvSpPr>
          <p:spPr>
            <a:xfrm>
              <a:off x="7384320" y="3175200"/>
              <a:ext cx="1005840" cy="73152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00CCFF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50"/>
            <p:cNvSpPr>
              <a:spLocks noChangeAspect="1"/>
            </p:cNvSpPr>
            <p:nvPr/>
          </p:nvSpPr>
          <p:spPr>
            <a:xfrm>
              <a:off x="8390160" y="3175200"/>
              <a:ext cx="1005840" cy="73152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51"/>
            <p:cNvSpPr>
              <a:spLocks noChangeAspect="1"/>
            </p:cNvSpPr>
            <p:nvPr/>
          </p:nvSpPr>
          <p:spPr>
            <a:xfrm>
              <a:off x="5738400" y="3906720"/>
              <a:ext cx="914400" cy="100584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00CCFF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52"/>
            <p:cNvSpPr>
              <a:spLocks noChangeAspect="1"/>
            </p:cNvSpPr>
            <p:nvPr/>
          </p:nvSpPr>
          <p:spPr>
            <a:xfrm>
              <a:off x="6652800" y="3906720"/>
              <a:ext cx="731520" cy="100584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00CCFF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53"/>
            <p:cNvSpPr>
              <a:spLocks noChangeAspect="1"/>
            </p:cNvSpPr>
            <p:nvPr/>
          </p:nvSpPr>
          <p:spPr>
            <a:xfrm>
              <a:off x="8390160" y="3906720"/>
              <a:ext cx="1005840" cy="1005840"/>
            </a:xfrm>
            <a:prstGeom prst="rect">
              <a:avLst/>
            </a:prstGeom>
            <a:gradFill>
              <a:gsLst>
                <a:gs pos="0">
                  <a:srgbClr val="00CCFF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4"/>
            <p:cNvSpPr>
              <a:spLocks noChangeAspect="1"/>
            </p:cNvSpPr>
            <p:nvPr/>
          </p:nvSpPr>
          <p:spPr>
            <a:xfrm>
              <a:off x="5738400" y="4912560"/>
              <a:ext cx="914400" cy="100584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55"/>
            <p:cNvSpPr>
              <a:spLocks noChangeAspect="1"/>
            </p:cNvSpPr>
            <p:nvPr/>
          </p:nvSpPr>
          <p:spPr>
            <a:xfrm>
              <a:off x="6652800" y="4912560"/>
              <a:ext cx="731520" cy="100584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6"/>
            <p:cNvSpPr>
              <a:spLocks noChangeAspect="1"/>
            </p:cNvSpPr>
            <p:nvPr/>
          </p:nvSpPr>
          <p:spPr>
            <a:xfrm>
              <a:off x="7384320" y="4912560"/>
              <a:ext cx="1005840" cy="1005840"/>
            </a:xfrm>
            <a:prstGeom prst="rect">
              <a:avLst/>
            </a:prstGeom>
            <a:gradFill>
              <a:gsLst>
                <a:gs pos="0">
                  <a:srgbClr val="00CCFF"/>
                </a:gs>
                <a:gs pos="100000">
                  <a:srgbClr val="009999"/>
                </a:gs>
              </a:gsLst>
              <a:lin ang="27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57"/>
            <p:cNvSpPr>
              <a:spLocks noChangeAspect="1"/>
            </p:cNvSpPr>
            <p:nvPr/>
          </p:nvSpPr>
          <p:spPr>
            <a:xfrm flipH="1">
              <a:off x="5121000" y="3383280"/>
              <a:ext cx="617400" cy="192024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58"/>
            <p:cNvSpPr>
              <a:spLocks noChangeAspect="1"/>
            </p:cNvSpPr>
            <p:nvPr/>
          </p:nvSpPr>
          <p:spPr>
            <a:xfrm>
              <a:off x="5738400" y="3175200"/>
              <a:ext cx="296640" cy="29952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9"/>
            <p:cNvSpPr>
              <a:spLocks noChangeAspect="1"/>
            </p:cNvSpPr>
            <p:nvPr/>
          </p:nvSpPr>
          <p:spPr>
            <a:xfrm>
              <a:off x="5738400" y="2275200"/>
              <a:ext cx="296640" cy="28512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0"/>
            <p:cNvSpPr>
              <a:spLocks noChangeAspect="1"/>
            </p:cNvSpPr>
            <p:nvPr/>
          </p:nvSpPr>
          <p:spPr>
            <a:xfrm flipH="1">
              <a:off x="5117400" y="2377440"/>
              <a:ext cx="621000" cy="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1"/>
            <p:cNvSpPr>
              <a:spLocks noChangeAspect="1"/>
            </p:cNvSpPr>
            <p:nvPr/>
          </p:nvSpPr>
          <p:spPr>
            <a:xfrm>
              <a:off x="3017520" y="4114800"/>
              <a:ext cx="640080" cy="82296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2"/>
            <p:cNvSpPr>
              <a:spLocks noChangeAspect="1"/>
            </p:cNvSpPr>
            <p:nvPr/>
          </p:nvSpPr>
          <p:spPr>
            <a:xfrm flipV="1">
              <a:off x="3017520" y="3383280"/>
              <a:ext cx="640080" cy="73152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63"/>
            <p:cNvSpPr>
              <a:spLocks noChangeAspect="1"/>
            </p:cNvSpPr>
            <p:nvPr/>
          </p:nvSpPr>
          <p:spPr>
            <a:xfrm>
              <a:off x="-308874" y="3638160"/>
              <a:ext cx="3326396" cy="1274400"/>
            </a:xfrm>
            <a:prstGeom prst="rect">
              <a:avLst/>
            </a:prstGeom>
            <a:noFill/>
            <a:ln w="1908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5871600" y="2396880"/>
              <a:ext cx="692640" cy="692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6711120" y="3200400"/>
              <a:ext cx="640080" cy="64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7589520" y="4075920"/>
              <a:ext cx="623520" cy="623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/>
            <a:stretch/>
          </p:blipFill>
          <p:spPr>
            <a:xfrm>
              <a:off x="8389800" y="5029200"/>
              <a:ext cx="1027080" cy="673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3" name="Title 4"/>
          <p:cNvSpPr>
            <a:spLocks noGrp="1"/>
          </p:cNvSpPr>
          <p:nvPr>
            <p:ph type="title"/>
          </p:nvPr>
        </p:nvSpPr>
        <p:spPr>
          <a:xfrm>
            <a:off x="1981200" y="-2995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Diffusion operator</a:t>
            </a:r>
            <a:endParaRPr lang="en-US" dirty="0"/>
          </a:p>
        </p:txBody>
      </p:sp>
      <p:sp>
        <p:nvSpPr>
          <p:cNvPr id="71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9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499642" cy="1303500"/>
          </a:xfrm>
        </p:spPr>
        <p:txBody>
          <a:bodyPr>
            <a:noAutofit/>
          </a:bodyPr>
          <a:lstStyle/>
          <a:p>
            <a:r>
              <a:rPr lang="en-US" dirty="0" smtClean="0"/>
              <a:t>Matrix column: Single point compared to </a:t>
            </a:r>
            <a:r>
              <a:rPr lang="en-US" b="1" dirty="0" smtClean="0"/>
              <a:t>all </a:t>
            </a:r>
            <a:r>
              <a:rPr lang="en-US" dirty="0" smtClean="0"/>
              <a:t>other points from </a:t>
            </a:r>
            <a:r>
              <a:rPr lang="en-US" b="1" dirty="0" smtClean="0"/>
              <a:t>all </a:t>
            </a:r>
            <a:r>
              <a:rPr lang="en-US" dirty="0" smtClean="0"/>
              <a:t>meshes (including its own)</a:t>
            </a:r>
            <a:endParaRPr lang="en-US" dirty="0"/>
          </a:p>
        </p:txBody>
      </p:sp>
      <p:sp>
        <p:nvSpPr>
          <p:cNvPr id="43" name="CustomShape 40"/>
          <p:cNvSpPr>
            <a:spLocks noChangeAspect="1"/>
          </p:cNvSpPr>
          <p:nvPr/>
        </p:nvSpPr>
        <p:spPr>
          <a:xfrm>
            <a:off x="6796744" y="1988872"/>
            <a:ext cx="3104889" cy="3104891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1"/>
          <p:cNvSpPr>
            <a:spLocks noChangeAspect="1"/>
          </p:cNvSpPr>
          <p:nvPr/>
        </p:nvSpPr>
        <p:spPr>
          <a:xfrm>
            <a:off x="6796743" y="1988872"/>
            <a:ext cx="776222" cy="776223"/>
          </a:xfrm>
          <a:prstGeom prst="rect">
            <a:avLst/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2"/>
          <p:cNvSpPr>
            <a:spLocks noChangeAspect="1"/>
          </p:cNvSpPr>
          <p:nvPr/>
        </p:nvSpPr>
        <p:spPr>
          <a:xfrm>
            <a:off x="7572965" y="2765094"/>
            <a:ext cx="620978" cy="62097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3"/>
          <p:cNvSpPr>
            <a:spLocks noChangeAspect="1"/>
          </p:cNvSpPr>
          <p:nvPr/>
        </p:nvSpPr>
        <p:spPr>
          <a:xfrm>
            <a:off x="8193943" y="3386073"/>
            <a:ext cx="853844" cy="85384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4"/>
          <p:cNvSpPr>
            <a:spLocks noChangeAspect="1"/>
          </p:cNvSpPr>
          <p:nvPr/>
        </p:nvSpPr>
        <p:spPr>
          <a:xfrm>
            <a:off x="9047787" y="4239918"/>
            <a:ext cx="853844" cy="853845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5"/>
          <p:cNvSpPr>
            <a:spLocks noChangeAspect="1"/>
          </p:cNvSpPr>
          <p:nvPr/>
        </p:nvSpPr>
        <p:spPr>
          <a:xfrm>
            <a:off x="6796743" y="2765094"/>
            <a:ext cx="776222" cy="62097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FF6600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6"/>
          <p:cNvSpPr>
            <a:spLocks noChangeAspect="1"/>
          </p:cNvSpPr>
          <p:nvPr/>
        </p:nvSpPr>
        <p:spPr>
          <a:xfrm>
            <a:off x="7572965" y="1988872"/>
            <a:ext cx="620978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FF6600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7"/>
          <p:cNvSpPr>
            <a:spLocks noChangeAspect="1"/>
          </p:cNvSpPr>
          <p:nvPr/>
        </p:nvSpPr>
        <p:spPr>
          <a:xfrm>
            <a:off x="8193943" y="1988872"/>
            <a:ext cx="853844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48"/>
          <p:cNvSpPr>
            <a:spLocks noChangeAspect="1"/>
          </p:cNvSpPr>
          <p:nvPr/>
        </p:nvSpPr>
        <p:spPr>
          <a:xfrm>
            <a:off x="9047787" y="1988872"/>
            <a:ext cx="853844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9"/>
          <p:cNvSpPr>
            <a:spLocks noChangeAspect="1"/>
          </p:cNvSpPr>
          <p:nvPr/>
        </p:nvSpPr>
        <p:spPr>
          <a:xfrm>
            <a:off x="8193943" y="2765094"/>
            <a:ext cx="853844" cy="620978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0"/>
          <p:cNvSpPr>
            <a:spLocks noChangeAspect="1"/>
          </p:cNvSpPr>
          <p:nvPr/>
        </p:nvSpPr>
        <p:spPr>
          <a:xfrm>
            <a:off x="9047787" y="2765094"/>
            <a:ext cx="853844" cy="620978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1"/>
          <p:cNvSpPr>
            <a:spLocks noChangeAspect="1"/>
          </p:cNvSpPr>
          <p:nvPr/>
        </p:nvSpPr>
        <p:spPr>
          <a:xfrm>
            <a:off x="6796743" y="3386073"/>
            <a:ext cx="776222" cy="8538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2"/>
          <p:cNvSpPr>
            <a:spLocks noChangeAspect="1"/>
          </p:cNvSpPr>
          <p:nvPr/>
        </p:nvSpPr>
        <p:spPr>
          <a:xfrm>
            <a:off x="7572965" y="3386073"/>
            <a:ext cx="620978" cy="853845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3"/>
          <p:cNvSpPr>
            <a:spLocks noChangeAspect="1"/>
          </p:cNvSpPr>
          <p:nvPr/>
        </p:nvSpPr>
        <p:spPr>
          <a:xfrm>
            <a:off x="9047787" y="3386073"/>
            <a:ext cx="853844" cy="853845"/>
          </a:xfrm>
          <a:prstGeom prst="rect">
            <a:avLst/>
          </a:prstGeom>
          <a:gradFill>
            <a:gsLst>
              <a:gs pos="0">
                <a:srgbClr val="00CCFF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54"/>
          <p:cNvSpPr>
            <a:spLocks noChangeAspect="1"/>
          </p:cNvSpPr>
          <p:nvPr/>
        </p:nvSpPr>
        <p:spPr>
          <a:xfrm>
            <a:off x="6796743" y="4239918"/>
            <a:ext cx="776222" cy="8538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5"/>
          <p:cNvSpPr>
            <a:spLocks noChangeAspect="1"/>
          </p:cNvSpPr>
          <p:nvPr/>
        </p:nvSpPr>
        <p:spPr>
          <a:xfrm>
            <a:off x="7572965" y="4239918"/>
            <a:ext cx="620978" cy="853845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6"/>
          <p:cNvSpPr>
            <a:spLocks noChangeAspect="1"/>
          </p:cNvSpPr>
          <p:nvPr/>
        </p:nvSpPr>
        <p:spPr>
          <a:xfrm>
            <a:off x="8193943" y="4239918"/>
            <a:ext cx="853844" cy="853845"/>
          </a:xfrm>
          <a:prstGeom prst="rect">
            <a:avLst/>
          </a:prstGeom>
          <a:gradFill>
            <a:gsLst>
              <a:gs pos="0">
                <a:srgbClr val="00CCFF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909815" y="2104389"/>
            <a:ext cx="587973" cy="587973"/>
          </a:xfrm>
          <a:prstGeom prst="rect">
            <a:avLst/>
          </a:prstGeom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622473" y="2786486"/>
            <a:ext cx="543355" cy="543356"/>
          </a:xfrm>
          <a:prstGeom prst="rect">
            <a:avLst/>
          </a:prstGeom>
          <a:ln>
            <a:noFill/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68134" y="3529704"/>
            <a:ext cx="529298" cy="529298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047482" y="4338931"/>
            <a:ext cx="871875" cy="572082"/>
          </a:xfrm>
          <a:prstGeom prst="rect">
            <a:avLst/>
          </a:prstGeom>
          <a:ln>
            <a:noFill/>
          </a:ln>
        </p:spPr>
      </p:pic>
      <p:sp>
        <p:nvSpPr>
          <p:cNvPr id="71" name="Title 4"/>
          <p:cNvSpPr>
            <a:spLocks noGrp="1"/>
          </p:cNvSpPr>
          <p:nvPr>
            <p:ph type="title"/>
          </p:nvPr>
        </p:nvSpPr>
        <p:spPr>
          <a:xfrm>
            <a:off x="1981200" y="-2995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Diffusion operator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96744" y="1988872"/>
            <a:ext cx="113071" cy="3104891"/>
          </a:xfrm>
          <a:prstGeom prst="rect">
            <a:avLst/>
          </a:prstGeom>
          <a:solidFill>
            <a:schemeClr val="bg1">
              <a:lumMod val="75000"/>
              <a:alpha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Shape 21"/>
          <p:cNvSpPr txBox="1"/>
          <p:nvPr/>
        </p:nvSpPr>
        <p:spPr>
          <a:xfrm>
            <a:off x="4309115" y="1123945"/>
            <a:ext cx="628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</a:p>
        </p:txBody>
      </p:sp>
      <p:sp>
        <p:nvSpPr>
          <p:cNvPr id="73" name="TextShape 22"/>
          <p:cNvSpPr txBox="1"/>
          <p:nvPr/>
        </p:nvSpPr>
        <p:spPr>
          <a:xfrm>
            <a:off x="4309475" y="148394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.2       </a:t>
            </a:r>
          </a:p>
        </p:txBody>
      </p:sp>
      <p:sp>
        <p:nvSpPr>
          <p:cNvPr id="74" name="TextShape 23"/>
          <p:cNvSpPr txBox="1"/>
          <p:nvPr/>
        </p:nvSpPr>
        <p:spPr>
          <a:xfrm>
            <a:off x="4309835" y="1843945"/>
            <a:ext cx="563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.1   </a:t>
            </a:r>
          </a:p>
        </p:txBody>
      </p:sp>
      <p:sp>
        <p:nvSpPr>
          <p:cNvPr id="75" name="CustomShape 24"/>
          <p:cNvSpPr/>
          <p:nvPr/>
        </p:nvSpPr>
        <p:spPr>
          <a:xfrm>
            <a:off x="4309115" y="1123945"/>
            <a:ext cx="418680" cy="1066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Line 25"/>
          <p:cNvSpPr/>
          <p:nvPr/>
        </p:nvSpPr>
        <p:spPr>
          <a:xfrm>
            <a:off x="4309115" y="183026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26"/>
          <p:cNvSpPr/>
          <p:nvPr/>
        </p:nvSpPr>
        <p:spPr>
          <a:xfrm>
            <a:off x="4727795" y="1123945"/>
            <a:ext cx="0" cy="106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27"/>
          <p:cNvSpPr/>
          <p:nvPr/>
        </p:nvSpPr>
        <p:spPr>
          <a:xfrm>
            <a:off x="4309115" y="147026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Line 28"/>
          <p:cNvSpPr/>
          <p:nvPr/>
        </p:nvSpPr>
        <p:spPr>
          <a:xfrm>
            <a:off x="4310195" y="2190265"/>
            <a:ext cx="417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TextShape 29"/>
          <p:cNvSpPr txBox="1"/>
          <p:nvPr/>
        </p:nvSpPr>
        <p:spPr>
          <a:xfrm>
            <a:off x="4309475" y="799945"/>
            <a:ext cx="6274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    </a:t>
            </a:r>
          </a:p>
        </p:txBody>
      </p:sp>
      <p:sp>
        <p:nvSpPr>
          <p:cNvPr id="81" name="TextShape 30"/>
          <p:cNvSpPr txBox="1"/>
          <p:nvPr/>
        </p:nvSpPr>
        <p:spPr>
          <a:xfrm>
            <a:off x="3985115" y="112934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82" name="TextShape 31"/>
          <p:cNvSpPr txBox="1"/>
          <p:nvPr/>
        </p:nvSpPr>
        <p:spPr>
          <a:xfrm>
            <a:off x="3985475" y="148934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</a:p>
        </p:txBody>
      </p:sp>
      <p:sp>
        <p:nvSpPr>
          <p:cNvPr id="83" name="TextShape 32"/>
          <p:cNvSpPr txBox="1"/>
          <p:nvPr/>
        </p:nvSpPr>
        <p:spPr>
          <a:xfrm>
            <a:off x="3985475" y="184934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84" name="TextShape 33"/>
          <p:cNvSpPr txBox="1"/>
          <p:nvPr/>
        </p:nvSpPr>
        <p:spPr>
          <a:xfrm>
            <a:off x="4064675" y="551905"/>
            <a:ext cx="1064160" cy="3179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A</a:t>
            </a:r>
          </a:p>
        </p:txBody>
      </p:sp>
      <p:sp>
        <p:nvSpPr>
          <p:cNvPr id="85" name="TextShape 34"/>
          <p:cNvSpPr txBox="1"/>
          <p:nvPr/>
        </p:nvSpPr>
        <p:spPr>
          <a:xfrm>
            <a:off x="3028594" y="1486825"/>
            <a:ext cx="1070281" cy="34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A</a:t>
            </a:r>
          </a:p>
        </p:txBody>
      </p:sp>
      <p:sp>
        <p:nvSpPr>
          <p:cNvPr id="86" name="TextShape 35"/>
          <p:cNvSpPr txBox="1"/>
          <p:nvPr/>
        </p:nvSpPr>
        <p:spPr>
          <a:xfrm>
            <a:off x="4309115" y="2240665"/>
            <a:ext cx="628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</a:p>
        </p:txBody>
      </p:sp>
      <p:sp>
        <p:nvSpPr>
          <p:cNvPr id="87" name="TextShape 36"/>
          <p:cNvSpPr txBox="1"/>
          <p:nvPr/>
        </p:nvSpPr>
        <p:spPr>
          <a:xfrm>
            <a:off x="4309475" y="260066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.5       </a:t>
            </a:r>
          </a:p>
        </p:txBody>
      </p:sp>
      <p:sp>
        <p:nvSpPr>
          <p:cNvPr id="88" name="TextShape 37"/>
          <p:cNvSpPr txBox="1"/>
          <p:nvPr/>
        </p:nvSpPr>
        <p:spPr>
          <a:xfrm>
            <a:off x="4309835" y="2960665"/>
            <a:ext cx="563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.8   </a:t>
            </a:r>
          </a:p>
        </p:txBody>
      </p:sp>
      <p:sp>
        <p:nvSpPr>
          <p:cNvPr id="89" name="TextShape 38"/>
          <p:cNvSpPr txBox="1"/>
          <p:nvPr/>
        </p:nvSpPr>
        <p:spPr>
          <a:xfrm>
            <a:off x="4310195" y="3320665"/>
            <a:ext cx="628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</a:p>
        </p:txBody>
      </p:sp>
      <p:sp>
        <p:nvSpPr>
          <p:cNvPr id="90" name="CustomShape 39"/>
          <p:cNvSpPr/>
          <p:nvPr/>
        </p:nvSpPr>
        <p:spPr>
          <a:xfrm>
            <a:off x="4309115" y="2240665"/>
            <a:ext cx="418680" cy="1066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40"/>
          <p:cNvSpPr/>
          <p:nvPr/>
        </p:nvSpPr>
        <p:spPr>
          <a:xfrm>
            <a:off x="4309115" y="294698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Line 41"/>
          <p:cNvSpPr/>
          <p:nvPr/>
        </p:nvSpPr>
        <p:spPr>
          <a:xfrm>
            <a:off x="4727795" y="2240665"/>
            <a:ext cx="0" cy="106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Line 42"/>
          <p:cNvSpPr/>
          <p:nvPr/>
        </p:nvSpPr>
        <p:spPr>
          <a:xfrm>
            <a:off x="4309115" y="258698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43"/>
          <p:cNvSpPr/>
          <p:nvPr/>
        </p:nvSpPr>
        <p:spPr>
          <a:xfrm>
            <a:off x="4310195" y="3306985"/>
            <a:ext cx="417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TextShape 44"/>
          <p:cNvSpPr txBox="1"/>
          <p:nvPr/>
        </p:nvSpPr>
        <p:spPr>
          <a:xfrm>
            <a:off x="3985115" y="22460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96" name="TextShape 45"/>
          <p:cNvSpPr txBox="1"/>
          <p:nvPr/>
        </p:nvSpPr>
        <p:spPr>
          <a:xfrm>
            <a:off x="3985475" y="26060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</a:p>
        </p:txBody>
      </p:sp>
      <p:sp>
        <p:nvSpPr>
          <p:cNvPr id="97" name="TextShape 46"/>
          <p:cNvSpPr txBox="1"/>
          <p:nvPr/>
        </p:nvSpPr>
        <p:spPr>
          <a:xfrm>
            <a:off x="3985475" y="29660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98" name="TextShape 47"/>
          <p:cNvSpPr txBox="1"/>
          <p:nvPr/>
        </p:nvSpPr>
        <p:spPr>
          <a:xfrm>
            <a:off x="3028595" y="2603545"/>
            <a:ext cx="955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B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48"/>
          <p:cNvSpPr txBox="1"/>
          <p:nvPr/>
        </p:nvSpPr>
        <p:spPr>
          <a:xfrm>
            <a:off x="4309115" y="3357385"/>
            <a:ext cx="628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</a:p>
        </p:txBody>
      </p:sp>
      <p:sp>
        <p:nvSpPr>
          <p:cNvPr id="100" name="TextShape 49"/>
          <p:cNvSpPr txBox="1"/>
          <p:nvPr/>
        </p:nvSpPr>
        <p:spPr>
          <a:xfrm>
            <a:off x="4309475" y="371738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.5       </a:t>
            </a:r>
          </a:p>
        </p:txBody>
      </p:sp>
      <p:sp>
        <p:nvSpPr>
          <p:cNvPr id="101" name="TextShape 50"/>
          <p:cNvSpPr txBox="1"/>
          <p:nvPr/>
        </p:nvSpPr>
        <p:spPr>
          <a:xfrm>
            <a:off x="4309835" y="4077385"/>
            <a:ext cx="563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.3   </a:t>
            </a:r>
          </a:p>
        </p:txBody>
      </p:sp>
      <p:sp>
        <p:nvSpPr>
          <p:cNvPr id="102" name="CustomShape 51"/>
          <p:cNvSpPr/>
          <p:nvPr/>
        </p:nvSpPr>
        <p:spPr>
          <a:xfrm>
            <a:off x="4309115" y="3357385"/>
            <a:ext cx="418680" cy="1066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52"/>
          <p:cNvSpPr/>
          <p:nvPr/>
        </p:nvSpPr>
        <p:spPr>
          <a:xfrm>
            <a:off x="4309115" y="406370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53"/>
          <p:cNvSpPr/>
          <p:nvPr/>
        </p:nvSpPr>
        <p:spPr>
          <a:xfrm>
            <a:off x="4727795" y="3357385"/>
            <a:ext cx="0" cy="106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Line 54"/>
          <p:cNvSpPr/>
          <p:nvPr/>
        </p:nvSpPr>
        <p:spPr>
          <a:xfrm>
            <a:off x="4309115" y="370370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55"/>
          <p:cNvSpPr/>
          <p:nvPr/>
        </p:nvSpPr>
        <p:spPr>
          <a:xfrm>
            <a:off x="4310195" y="4423705"/>
            <a:ext cx="417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TextShape 56"/>
          <p:cNvSpPr txBox="1"/>
          <p:nvPr/>
        </p:nvSpPr>
        <p:spPr>
          <a:xfrm>
            <a:off x="3985115" y="336278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108" name="TextShape 57"/>
          <p:cNvSpPr txBox="1"/>
          <p:nvPr/>
        </p:nvSpPr>
        <p:spPr>
          <a:xfrm>
            <a:off x="3985475" y="372278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</a:p>
        </p:txBody>
      </p:sp>
      <p:sp>
        <p:nvSpPr>
          <p:cNvPr id="109" name="TextShape 58"/>
          <p:cNvSpPr txBox="1"/>
          <p:nvPr/>
        </p:nvSpPr>
        <p:spPr>
          <a:xfrm>
            <a:off x="3985475" y="408278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110" name="TextShape 59"/>
          <p:cNvSpPr txBox="1"/>
          <p:nvPr/>
        </p:nvSpPr>
        <p:spPr>
          <a:xfrm>
            <a:off x="3028594" y="3720265"/>
            <a:ext cx="1130165" cy="38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C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60"/>
          <p:cNvSpPr txBox="1"/>
          <p:nvPr/>
        </p:nvSpPr>
        <p:spPr>
          <a:xfrm>
            <a:off x="4309115" y="4470865"/>
            <a:ext cx="628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</a:p>
        </p:txBody>
      </p:sp>
      <p:sp>
        <p:nvSpPr>
          <p:cNvPr id="112" name="TextShape 61"/>
          <p:cNvSpPr txBox="1"/>
          <p:nvPr/>
        </p:nvSpPr>
        <p:spPr>
          <a:xfrm>
            <a:off x="4309475" y="483086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.6       </a:t>
            </a:r>
          </a:p>
        </p:txBody>
      </p:sp>
      <p:sp>
        <p:nvSpPr>
          <p:cNvPr id="113" name="TextShape 62"/>
          <p:cNvSpPr txBox="1"/>
          <p:nvPr/>
        </p:nvSpPr>
        <p:spPr>
          <a:xfrm>
            <a:off x="4309835" y="5190865"/>
            <a:ext cx="5634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.7   </a:t>
            </a:r>
          </a:p>
        </p:txBody>
      </p:sp>
      <p:sp>
        <p:nvSpPr>
          <p:cNvPr id="114" name="CustomShape 63"/>
          <p:cNvSpPr/>
          <p:nvPr/>
        </p:nvSpPr>
        <p:spPr>
          <a:xfrm>
            <a:off x="4309115" y="4470865"/>
            <a:ext cx="418680" cy="106632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64"/>
          <p:cNvSpPr/>
          <p:nvPr/>
        </p:nvSpPr>
        <p:spPr>
          <a:xfrm>
            <a:off x="4309115" y="517718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65"/>
          <p:cNvSpPr/>
          <p:nvPr/>
        </p:nvSpPr>
        <p:spPr>
          <a:xfrm>
            <a:off x="4727795" y="4470865"/>
            <a:ext cx="0" cy="1066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66"/>
          <p:cNvSpPr/>
          <p:nvPr/>
        </p:nvSpPr>
        <p:spPr>
          <a:xfrm>
            <a:off x="4309115" y="4817185"/>
            <a:ext cx="4186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Line 67"/>
          <p:cNvSpPr/>
          <p:nvPr/>
        </p:nvSpPr>
        <p:spPr>
          <a:xfrm>
            <a:off x="4310195" y="5537185"/>
            <a:ext cx="417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TextShape 68"/>
          <p:cNvSpPr txBox="1"/>
          <p:nvPr/>
        </p:nvSpPr>
        <p:spPr>
          <a:xfrm>
            <a:off x="3985115" y="44762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</a:p>
        </p:txBody>
      </p:sp>
      <p:sp>
        <p:nvSpPr>
          <p:cNvPr id="120" name="TextShape 69"/>
          <p:cNvSpPr txBox="1"/>
          <p:nvPr/>
        </p:nvSpPr>
        <p:spPr>
          <a:xfrm>
            <a:off x="3985475" y="48362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</a:p>
        </p:txBody>
      </p:sp>
      <p:sp>
        <p:nvSpPr>
          <p:cNvPr id="121" name="TextShape 70"/>
          <p:cNvSpPr txBox="1"/>
          <p:nvPr/>
        </p:nvSpPr>
        <p:spPr>
          <a:xfrm>
            <a:off x="3985475" y="5196265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</a:p>
        </p:txBody>
      </p:sp>
      <p:sp>
        <p:nvSpPr>
          <p:cNvPr id="122" name="TextShape 71"/>
          <p:cNvSpPr txBox="1"/>
          <p:nvPr/>
        </p:nvSpPr>
        <p:spPr>
          <a:xfrm>
            <a:off x="3028595" y="4833744"/>
            <a:ext cx="1028398" cy="40040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72"/>
          <p:cNvSpPr/>
          <p:nvPr/>
        </p:nvSpPr>
        <p:spPr>
          <a:xfrm>
            <a:off x="5766035" y="1998808"/>
            <a:ext cx="165600" cy="31152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73"/>
          <p:cNvSpPr/>
          <p:nvPr/>
        </p:nvSpPr>
        <p:spPr>
          <a:xfrm>
            <a:off x="5766035" y="1988871"/>
            <a:ext cx="165600" cy="789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74"/>
          <p:cNvSpPr/>
          <p:nvPr/>
        </p:nvSpPr>
        <p:spPr>
          <a:xfrm>
            <a:off x="5766035" y="2771909"/>
            <a:ext cx="165600" cy="63004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75"/>
          <p:cNvSpPr/>
          <p:nvPr/>
        </p:nvSpPr>
        <p:spPr>
          <a:xfrm>
            <a:off x="5766035" y="3400630"/>
            <a:ext cx="165600" cy="84388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76"/>
          <p:cNvSpPr/>
          <p:nvPr/>
        </p:nvSpPr>
        <p:spPr>
          <a:xfrm>
            <a:off x="5766035" y="4239917"/>
            <a:ext cx="165600" cy="87409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77"/>
          <p:cNvSpPr/>
          <p:nvPr/>
        </p:nvSpPr>
        <p:spPr>
          <a:xfrm flipH="1">
            <a:off x="4727795" y="4338931"/>
            <a:ext cx="1038240" cy="11982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78"/>
          <p:cNvSpPr/>
          <p:nvPr/>
        </p:nvSpPr>
        <p:spPr>
          <a:xfrm flipH="1">
            <a:off x="4727795" y="4239917"/>
            <a:ext cx="1038240" cy="23274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79"/>
          <p:cNvSpPr/>
          <p:nvPr/>
        </p:nvSpPr>
        <p:spPr>
          <a:xfrm flipH="1">
            <a:off x="4727795" y="3529705"/>
            <a:ext cx="1038240" cy="89400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Line 80"/>
          <p:cNvSpPr/>
          <p:nvPr/>
        </p:nvSpPr>
        <p:spPr>
          <a:xfrm flipH="1" flipV="1">
            <a:off x="4727795" y="3357386"/>
            <a:ext cx="1038240" cy="4324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81"/>
          <p:cNvSpPr/>
          <p:nvPr/>
        </p:nvSpPr>
        <p:spPr>
          <a:xfrm flipH="1" flipV="1">
            <a:off x="4727795" y="2246066"/>
            <a:ext cx="1038240" cy="5190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82"/>
          <p:cNvSpPr/>
          <p:nvPr/>
        </p:nvSpPr>
        <p:spPr>
          <a:xfrm flipH="1">
            <a:off x="4727795" y="2875935"/>
            <a:ext cx="1038240" cy="43645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83"/>
          <p:cNvSpPr/>
          <p:nvPr/>
        </p:nvSpPr>
        <p:spPr>
          <a:xfrm flipH="1" flipV="1">
            <a:off x="4727795" y="1123945"/>
            <a:ext cx="1038240" cy="8649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Line 84"/>
          <p:cNvSpPr/>
          <p:nvPr/>
        </p:nvSpPr>
        <p:spPr>
          <a:xfrm flipH="1">
            <a:off x="4727795" y="2104389"/>
            <a:ext cx="1038240" cy="8587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85"/>
          <p:cNvSpPr/>
          <p:nvPr/>
        </p:nvSpPr>
        <p:spPr>
          <a:xfrm flipH="1" flipV="1">
            <a:off x="5931635" y="3387940"/>
            <a:ext cx="858240" cy="108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TextShape 86"/>
          <p:cNvSpPr txBox="1"/>
          <p:nvPr/>
        </p:nvSpPr>
        <p:spPr>
          <a:xfrm>
            <a:off x="4309475" y="112394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0       </a:t>
            </a:r>
          </a:p>
        </p:txBody>
      </p:sp>
      <p:sp>
        <p:nvSpPr>
          <p:cNvPr id="138" name="TextShape 87"/>
          <p:cNvSpPr txBox="1"/>
          <p:nvPr/>
        </p:nvSpPr>
        <p:spPr>
          <a:xfrm>
            <a:off x="4309475" y="224066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.8       </a:t>
            </a:r>
          </a:p>
        </p:txBody>
      </p:sp>
      <p:sp>
        <p:nvSpPr>
          <p:cNvPr id="139" name="TextShape 88"/>
          <p:cNvSpPr txBox="1"/>
          <p:nvPr/>
        </p:nvSpPr>
        <p:spPr>
          <a:xfrm>
            <a:off x="4309475" y="335666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.4       </a:t>
            </a:r>
          </a:p>
        </p:txBody>
      </p:sp>
      <p:sp>
        <p:nvSpPr>
          <p:cNvPr id="140" name="TextShape 89"/>
          <p:cNvSpPr txBox="1"/>
          <p:nvPr/>
        </p:nvSpPr>
        <p:spPr>
          <a:xfrm>
            <a:off x="4309475" y="4472665"/>
            <a:ext cx="8193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.9       </a:t>
            </a:r>
          </a:p>
        </p:txBody>
      </p:sp>
      <p:sp>
        <p:nvSpPr>
          <p:cNvPr id="141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31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499642" cy="1303500"/>
          </a:xfrm>
        </p:spPr>
        <p:txBody>
          <a:bodyPr>
            <a:noAutofit/>
          </a:bodyPr>
          <a:lstStyle/>
          <a:p>
            <a:r>
              <a:rPr lang="en-US" dirty="0" smtClean="0"/>
              <a:t>Matrix column: Single point compared to </a:t>
            </a:r>
            <a:r>
              <a:rPr lang="en-US" b="1" dirty="0" smtClean="0"/>
              <a:t>all </a:t>
            </a:r>
            <a:r>
              <a:rPr lang="en-US" dirty="0" smtClean="0"/>
              <a:t>other points from </a:t>
            </a:r>
            <a:r>
              <a:rPr lang="en-US" b="1" dirty="0" smtClean="0"/>
              <a:t>all </a:t>
            </a:r>
            <a:r>
              <a:rPr lang="en-US" dirty="0" smtClean="0"/>
              <a:t>meshes (including its own)</a:t>
            </a:r>
            <a:endParaRPr lang="en-US" dirty="0"/>
          </a:p>
        </p:txBody>
      </p:sp>
      <p:sp>
        <p:nvSpPr>
          <p:cNvPr id="43" name="CustomShape 40"/>
          <p:cNvSpPr>
            <a:spLocks noChangeAspect="1"/>
          </p:cNvSpPr>
          <p:nvPr/>
        </p:nvSpPr>
        <p:spPr>
          <a:xfrm>
            <a:off x="6796744" y="1988872"/>
            <a:ext cx="3104889" cy="3104891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1"/>
          <p:cNvSpPr>
            <a:spLocks noChangeAspect="1"/>
          </p:cNvSpPr>
          <p:nvPr/>
        </p:nvSpPr>
        <p:spPr>
          <a:xfrm>
            <a:off x="6796743" y="1988872"/>
            <a:ext cx="776222" cy="776223"/>
          </a:xfrm>
          <a:prstGeom prst="rect">
            <a:avLst/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2"/>
          <p:cNvSpPr>
            <a:spLocks noChangeAspect="1"/>
          </p:cNvSpPr>
          <p:nvPr/>
        </p:nvSpPr>
        <p:spPr>
          <a:xfrm>
            <a:off x="7572965" y="2765094"/>
            <a:ext cx="620978" cy="62097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3"/>
          <p:cNvSpPr>
            <a:spLocks noChangeAspect="1"/>
          </p:cNvSpPr>
          <p:nvPr/>
        </p:nvSpPr>
        <p:spPr>
          <a:xfrm>
            <a:off x="8193943" y="3386073"/>
            <a:ext cx="853844" cy="85384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4"/>
          <p:cNvSpPr>
            <a:spLocks noChangeAspect="1"/>
          </p:cNvSpPr>
          <p:nvPr/>
        </p:nvSpPr>
        <p:spPr>
          <a:xfrm>
            <a:off x="9047787" y="4239918"/>
            <a:ext cx="853844" cy="853845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5"/>
          <p:cNvSpPr>
            <a:spLocks noChangeAspect="1"/>
          </p:cNvSpPr>
          <p:nvPr/>
        </p:nvSpPr>
        <p:spPr>
          <a:xfrm>
            <a:off x="6796743" y="2765094"/>
            <a:ext cx="776222" cy="62097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FF6600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6"/>
          <p:cNvSpPr>
            <a:spLocks noChangeAspect="1"/>
          </p:cNvSpPr>
          <p:nvPr/>
        </p:nvSpPr>
        <p:spPr>
          <a:xfrm>
            <a:off x="7572965" y="1988872"/>
            <a:ext cx="620978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FF6600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7"/>
          <p:cNvSpPr>
            <a:spLocks noChangeAspect="1"/>
          </p:cNvSpPr>
          <p:nvPr/>
        </p:nvSpPr>
        <p:spPr>
          <a:xfrm>
            <a:off x="8193943" y="1988872"/>
            <a:ext cx="853844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48"/>
          <p:cNvSpPr>
            <a:spLocks noChangeAspect="1"/>
          </p:cNvSpPr>
          <p:nvPr/>
        </p:nvSpPr>
        <p:spPr>
          <a:xfrm>
            <a:off x="9047787" y="1988872"/>
            <a:ext cx="853844" cy="77622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9"/>
          <p:cNvSpPr>
            <a:spLocks noChangeAspect="1"/>
          </p:cNvSpPr>
          <p:nvPr/>
        </p:nvSpPr>
        <p:spPr>
          <a:xfrm>
            <a:off x="8193943" y="2765094"/>
            <a:ext cx="853844" cy="620978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0"/>
          <p:cNvSpPr>
            <a:spLocks noChangeAspect="1"/>
          </p:cNvSpPr>
          <p:nvPr/>
        </p:nvSpPr>
        <p:spPr>
          <a:xfrm>
            <a:off x="9047787" y="2765094"/>
            <a:ext cx="853844" cy="620978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1"/>
          <p:cNvSpPr>
            <a:spLocks noChangeAspect="1"/>
          </p:cNvSpPr>
          <p:nvPr/>
        </p:nvSpPr>
        <p:spPr>
          <a:xfrm>
            <a:off x="6796743" y="3386073"/>
            <a:ext cx="776222" cy="8538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2"/>
          <p:cNvSpPr>
            <a:spLocks noChangeAspect="1"/>
          </p:cNvSpPr>
          <p:nvPr/>
        </p:nvSpPr>
        <p:spPr>
          <a:xfrm>
            <a:off x="7572965" y="3386073"/>
            <a:ext cx="620978" cy="853845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CCFF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3"/>
          <p:cNvSpPr>
            <a:spLocks noChangeAspect="1"/>
          </p:cNvSpPr>
          <p:nvPr/>
        </p:nvSpPr>
        <p:spPr>
          <a:xfrm>
            <a:off x="9047787" y="3386073"/>
            <a:ext cx="853844" cy="853845"/>
          </a:xfrm>
          <a:prstGeom prst="rect">
            <a:avLst/>
          </a:prstGeom>
          <a:gradFill>
            <a:gsLst>
              <a:gs pos="0">
                <a:srgbClr val="00CCFF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54"/>
          <p:cNvSpPr>
            <a:spLocks noChangeAspect="1"/>
          </p:cNvSpPr>
          <p:nvPr/>
        </p:nvSpPr>
        <p:spPr>
          <a:xfrm>
            <a:off x="6796743" y="4239918"/>
            <a:ext cx="776222" cy="8538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5"/>
          <p:cNvSpPr>
            <a:spLocks noChangeAspect="1"/>
          </p:cNvSpPr>
          <p:nvPr/>
        </p:nvSpPr>
        <p:spPr>
          <a:xfrm>
            <a:off x="7572965" y="4239918"/>
            <a:ext cx="620978" cy="853845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6"/>
          <p:cNvSpPr>
            <a:spLocks noChangeAspect="1"/>
          </p:cNvSpPr>
          <p:nvPr/>
        </p:nvSpPr>
        <p:spPr>
          <a:xfrm>
            <a:off x="8193943" y="4239918"/>
            <a:ext cx="853844" cy="853845"/>
          </a:xfrm>
          <a:prstGeom prst="rect">
            <a:avLst/>
          </a:prstGeom>
          <a:gradFill>
            <a:gsLst>
              <a:gs pos="0">
                <a:srgbClr val="00CCFF"/>
              </a:gs>
              <a:gs pos="100000">
                <a:srgbClr val="009999"/>
              </a:gs>
            </a:gsLst>
            <a:lin ang="27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909815" y="2104389"/>
            <a:ext cx="587973" cy="587973"/>
          </a:xfrm>
          <a:prstGeom prst="rect">
            <a:avLst/>
          </a:prstGeom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622473" y="2786486"/>
            <a:ext cx="543355" cy="543356"/>
          </a:xfrm>
          <a:prstGeom prst="rect">
            <a:avLst/>
          </a:prstGeom>
          <a:ln>
            <a:noFill/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68134" y="3529704"/>
            <a:ext cx="529298" cy="529298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047482" y="4338931"/>
            <a:ext cx="871875" cy="572082"/>
          </a:xfrm>
          <a:prstGeom prst="rect">
            <a:avLst/>
          </a:prstGeom>
          <a:ln>
            <a:noFill/>
          </a:ln>
        </p:spPr>
      </p:pic>
      <p:sp>
        <p:nvSpPr>
          <p:cNvPr id="71" name="Title 4"/>
          <p:cNvSpPr>
            <a:spLocks noGrp="1"/>
          </p:cNvSpPr>
          <p:nvPr>
            <p:ph type="title"/>
          </p:nvPr>
        </p:nvSpPr>
        <p:spPr>
          <a:xfrm>
            <a:off x="1981200" y="-2995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Diffusion operator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96744" y="1988872"/>
            <a:ext cx="113071" cy="3104891"/>
          </a:xfrm>
          <a:prstGeom prst="rect">
            <a:avLst/>
          </a:prstGeom>
          <a:solidFill>
            <a:schemeClr val="bg1">
              <a:lumMod val="75000"/>
              <a:alpha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stomShape 72"/>
          <p:cNvSpPr/>
          <p:nvPr/>
        </p:nvSpPr>
        <p:spPr>
          <a:xfrm>
            <a:off x="5766035" y="1998808"/>
            <a:ext cx="165600" cy="31152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73"/>
          <p:cNvSpPr/>
          <p:nvPr/>
        </p:nvSpPr>
        <p:spPr>
          <a:xfrm>
            <a:off x="5766035" y="1988871"/>
            <a:ext cx="165600" cy="789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74"/>
          <p:cNvSpPr/>
          <p:nvPr/>
        </p:nvSpPr>
        <p:spPr>
          <a:xfrm>
            <a:off x="5766035" y="2771909"/>
            <a:ext cx="165600" cy="63004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75"/>
          <p:cNvSpPr/>
          <p:nvPr/>
        </p:nvSpPr>
        <p:spPr>
          <a:xfrm>
            <a:off x="5766035" y="3400630"/>
            <a:ext cx="165600" cy="843889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76"/>
          <p:cNvSpPr/>
          <p:nvPr/>
        </p:nvSpPr>
        <p:spPr>
          <a:xfrm>
            <a:off x="5766035" y="4239917"/>
            <a:ext cx="165600" cy="874093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85"/>
          <p:cNvSpPr/>
          <p:nvPr/>
        </p:nvSpPr>
        <p:spPr>
          <a:xfrm flipH="1" flipV="1">
            <a:off x="5931635" y="3387940"/>
            <a:ext cx="858240" cy="108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Line 85"/>
          <p:cNvSpPr/>
          <p:nvPr/>
        </p:nvSpPr>
        <p:spPr>
          <a:xfrm flipH="1" flipV="1">
            <a:off x="4907795" y="3369667"/>
            <a:ext cx="858240" cy="108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Picture 141"/>
          <p:cNvPicPr/>
          <p:nvPr/>
        </p:nvPicPr>
        <p:blipFill>
          <a:blip r:embed="rId6"/>
          <a:stretch/>
        </p:blipFill>
        <p:spPr>
          <a:xfrm>
            <a:off x="2635705" y="2072255"/>
            <a:ext cx="2286000" cy="3172320"/>
          </a:xfrm>
          <a:prstGeom prst="rect">
            <a:avLst/>
          </a:prstGeom>
          <a:ln>
            <a:noFill/>
          </a:ln>
        </p:spPr>
      </p:pic>
      <p:sp>
        <p:nvSpPr>
          <p:cNvPr id="143" name="TextShape 28"/>
          <p:cNvSpPr txBox="1"/>
          <p:nvPr/>
        </p:nvSpPr>
        <p:spPr>
          <a:xfrm>
            <a:off x="3048625" y="1726070"/>
            <a:ext cx="1570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Diffusion map</a:t>
            </a: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71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3190920" y="3206160"/>
            <a:ext cx="1447920" cy="2122560"/>
          </a:xfrm>
          <a:prstGeom prst="rect">
            <a:avLst/>
          </a:prstGeom>
          <a:ln>
            <a:noFill/>
          </a:ln>
        </p:spPr>
      </p:pic>
      <p:pic>
        <p:nvPicPr>
          <p:cNvPr id="27" name="Picture 26"/>
          <p:cNvPicPr/>
          <p:nvPr/>
        </p:nvPicPr>
        <p:blipFill>
          <a:blip r:embed="rId3"/>
          <a:stretch/>
        </p:blipFill>
        <p:spPr>
          <a:xfrm>
            <a:off x="3246918" y="3339015"/>
            <a:ext cx="1398600" cy="1920240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/>
          <p:nvPr/>
        </p:nvPicPr>
        <p:blipFill rotWithShape="1">
          <a:blip r:embed="rId4"/>
          <a:srcRect l="5829"/>
          <a:stretch/>
        </p:blipFill>
        <p:spPr>
          <a:xfrm>
            <a:off x="3157182" y="3292432"/>
            <a:ext cx="1599818" cy="210312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246919" y="3355983"/>
            <a:ext cx="1421463" cy="1940663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diff_map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82" y="3206160"/>
            <a:ext cx="1636002" cy="227125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map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814697" y="1600201"/>
            <a:ext cx="4038600" cy="5035879"/>
          </a:xfrm>
        </p:spPr>
        <p:txBody>
          <a:bodyPr>
            <a:normAutofit fontScale="92500"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Diffusion map coordinates embed mesh data in new multidimensional space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Mesh data now similar in form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Nearness in diffusion map = similarity across original surfaces</a:t>
            </a:r>
          </a:p>
          <a:p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7"/>
          <a:stretch/>
        </p:blipFill>
        <p:spPr>
          <a:xfrm>
            <a:off x="1661160" y="2860029"/>
            <a:ext cx="692640" cy="692640"/>
          </a:xfrm>
          <a:prstGeom prst="rect">
            <a:avLst/>
          </a:prstGeom>
          <a:ln>
            <a:noFill/>
          </a:ln>
        </p:spPr>
      </p:pic>
      <p:sp>
        <p:nvSpPr>
          <p:cNvPr id="19" name="Line 3"/>
          <p:cNvSpPr/>
          <p:nvPr/>
        </p:nvSpPr>
        <p:spPr>
          <a:xfrm flipH="1" flipV="1">
            <a:off x="3048000" y="3206161"/>
            <a:ext cx="283882" cy="346509"/>
          </a:xfrm>
          <a:prstGeom prst="line">
            <a:avLst/>
          </a:prstGeom>
          <a:ln w="5724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" name="Picture 24"/>
          <p:cNvPicPr/>
          <p:nvPr/>
        </p:nvPicPr>
        <p:blipFill>
          <a:blip r:embed="rId8"/>
          <a:stretch/>
        </p:blipFill>
        <p:spPr>
          <a:xfrm>
            <a:off x="4116920" y="1829480"/>
            <a:ext cx="640080" cy="640080"/>
          </a:xfrm>
          <a:prstGeom prst="rect">
            <a:avLst/>
          </a:prstGeom>
          <a:ln>
            <a:noFill/>
          </a:ln>
        </p:spPr>
      </p:pic>
      <p:sp>
        <p:nvSpPr>
          <p:cNvPr id="26" name="Line 6"/>
          <p:cNvSpPr/>
          <p:nvPr/>
        </p:nvSpPr>
        <p:spPr>
          <a:xfrm flipV="1">
            <a:off x="4780141" y="3071702"/>
            <a:ext cx="321840" cy="324720"/>
          </a:xfrm>
          <a:prstGeom prst="line">
            <a:avLst/>
          </a:prstGeom>
          <a:ln w="57240">
            <a:solidFill>
              <a:srgbClr val="FF66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" name="Picture 27"/>
          <p:cNvPicPr/>
          <p:nvPr/>
        </p:nvPicPr>
        <p:blipFill>
          <a:blip r:embed="rId9"/>
          <a:stretch/>
        </p:blipFill>
        <p:spPr>
          <a:xfrm flipH="1">
            <a:off x="3020122" y="6012559"/>
            <a:ext cx="623520" cy="623520"/>
          </a:xfrm>
          <a:prstGeom prst="rect">
            <a:avLst/>
          </a:prstGeom>
          <a:ln>
            <a:noFill/>
          </a:ln>
        </p:spPr>
      </p:pic>
      <p:sp>
        <p:nvSpPr>
          <p:cNvPr id="29" name="Line 4"/>
          <p:cNvSpPr/>
          <p:nvPr/>
        </p:nvSpPr>
        <p:spPr>
          <a:xfrm flipH="1">
            <a:off x="3048000" y="4784559"/>
            <a:ext cx="352998" cy="337680"/>
          </a:xfrm>
          <a:prstGeom prst="line">
            <a:avLst/>
          </a:prstGeom>
          <a:ln w="57240">
            <a:solidFill>
              <a:srgbClr val="00CC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" name="Picture 30"/>
          <p:cNvPicPr/>
          <p:nvPr/>
        </p:nvPicPr>
        <p:blipFill>
          <a:blip r:embed="rId10"/>
          <a:stretch/>
        </p:blipFill>
        <p:spPr>
          <a:xfrm flipH="1">
            <a:off x="4654020" y="5884104"/>
            <a:ext cx="1027080" cy="673920"/>
          </a:xfrm>
          <a:prstGeom prst="rect">
            <a:avLst/>
          </a:prstGeom>
          <a:ln>
            <a:noFill/>
          </a:ln>
        </p:spPr>
      </p:pic>
      <p:sp>
        <p:nvSpPr>
          <p:cNvPr id="32" name="Line 5"/>
          <p:cNvSpPr/>
          <p:nvPr/>
        </p:nvSpPr>
        <p:spPr>
          <a:xfrm>
            <a:off x="4757000" y="4866640"/>
            <a:ext cx="344980" cy="244079"/>
          </a:xfrm>
          <a:prstGeom prst="line">
            <a:avLst/>
          </a:prstGeom>
          <a:ln w="57240">
            <a:solidFill>
              <a:srgbClr val="009999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7"/>
          <p:cNvSpPr/>
          <p:nvPr/>
        </p:nvSpPr>
        <p:spPr>
          <a:xfrm>
            <a:off x="3923683" y="4253745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7"/>
          <p:cNvSpPr/>
          <p:nvPr/>
        </p:nvSpPr>
        <p:spPr>
          <a:xfrm>
            <a:off x="5735208" y="5431698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7"/>
          <p:cNvSpPr/>
          <p:nvPr/>
        </p:nvSpPr>
        <p:spPr>
          <a:xfrm>
            <a:off x="5755994" y="2416975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7"/>
          <p:cNvSpPr/>
          <p:nvPr/>
        </p:nvSpPr>
        <p:spPr>
          <a:xfrm>
            <a:off x="2381464" y="5716728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7"/>
          <p:cNvSpPr/>
          <p:nvPr/>
        </p:nvSpPr>
        <p:spPr>
          <a:xfrm>
            <a:off x="2392556" y="2257544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7"/>
          <p:cNvSpPr/>
          <p:nvPr/>
        </p:nvSpPr>
        <p:spPr>
          <a:xfrm>
            <a:off x="3400998" y="6124233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7"/>
          <p:cNvSpPr/>
          <p:nvPr/>
        </p:nvSpPr>
        <p:spPr>
          <a:xfrm>
            <a:off x="5289303" y="6107595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7"/>
          <p:cNvSpPr/>
          <p:nvPr/>
        </p:nvSpPr>
        <p:spPr>
          <a:xfrm>
            <a:off x="4562580" y="1993539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7"/>
          <p:cNvSpPr/>
          <p:nvPr/>
        </p:nvSpPr>
        <p:spPr>
          <a:xfrm>
            <a:off x="2137551" y="3091393"/>
            <a:ext cx="91440" cy="91440"/>
          </a:xfrm>
          <a:prstGeom prst="ellipse">
            <a:avLst/>
          </a:prstGeom>
          <a:solidFill>
            <a:srgbClr val="00FF66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758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17917 -0.293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1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19028 -0.2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4" y="-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17778 0.216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108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19514 0.1791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7" y="89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231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3)   Criterion of </a:t>
            </a:r>
            <a:r>
              <a:rPr lang="en-US" i="1" dirty="0" smtClean="0"/>
              <a:t>homology</a:t>
            </a:r>
            <a:r>
              <a:rPr lang="en-US" dirty="0" smtClean="0"/>
              <a:t> can be difficult to substantiate in practice</a:t>
            </a:r>
          </a:p>
          <a:p>
            <a:pPr lvl="1"/>
            <a:r>
              <a:rPr lang="en-US" dirty="0" smtClean="0"/>
              <a:t>Leads to differing interpretations of homologous points</a:t>
            </a:r>
          </a:p>
          <a:p>
            <a:pPr lvl="1"/>
            <a:r>
              <a:rPr lang="en-US" dirty="0" smtClean="0"/>
              <a:t>Also expressed as inflated inter- or </a:t>
            </a:r>
            <a:r>
              <a:rPr lang="en-US" dirty="0" err="1" smtClean="0"/>
              <a:t>intraobserver</a:t>
            </a:r>
            <a:r>
              <a:rPr lang="en-US" dirty="0" smtClean="0"/>
              <a:t> error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4"/>
          <a:stretch/>
        </p:blipFill>
        <p:spPr>
          <a:xfrm>
            <a:off x="6938705" y="4320219"/>
            <a:ext cx="2009056" cy="180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/>
        </p:blipFill>
        <p:spPr>
          <a:xfrm>
            <a:off x="3352656" y="4320219"/>
            <a:ext cx="1944864" cy="19449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43520" y="45593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46161" y="5051373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11822" y="45720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87768" y="4565134"/>
            <a:ext cx="5405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328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499642" cy="1303500"/>
          </a:xfrm>
        </p:spPr>
        <p:txBody>
          <a:bodyPr>
            <a:noAutofit/>
          </a:bodyPr>
          <a:lstStyle/>
          <a:p>
            <a:r>
              <a:rPr lang="en-US" dirty="0" smtClean="0"/>
              <a:t>Partition diffusion map coordinates into </a:t>
            </a:r>
            <a:r>
              <a:rPr lang="en-US" i="1" dirty="0" smtClean="0"/>
              <a:t>k </a:t>
            </a:r>
            <a:r>
              <a:rPr lang="en-US" dirty="0" smtClean="0"/>
              <a:t>groups, translate to original surface coordinates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777004" y="2242661"/>
            <a:ext cx="1920240" cy="24375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3697244" y="2206382"/>
            <a:ext cx="2363760" cy="256104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6180542" y="2172106"/>
            <a:ext cx="2103840" cy="265176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8298493" y="2208309"/>
            <a:ext cx="2326320" cy="2799000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436490" y="471492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 </a:t>
            </a:r>
            <a:r>
              <a:rPr lang="en-US" sz="3200" dirty="0"/>
              <a:t>= 15</a:t>
            </a:r>
            <a:endParaRPr lang="en-US" sz="3200" i="1" dirty="0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42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5431252"/>
            <a:ext cx="8643613" cy="1303500"/>
          </a:xfrm>
        </p:spPr>
        <p:txBody>
          <a:bodyPr>
            <a:noAutofit/>
          </a:bodyPr>
          <a:lstStyle/>
          <a:p>
            <a:r>
              <a:rPr lang="en-US" dirty="0"/>
              <a:t>Regions reflect local similarity based on probability of walking point ‘drift’ on surface maps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777004" y="2242661"/>
            <a:ext cx="1920240" cy="24375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3697244" y="2206382"/>
            <a:ext cx="2363760" cy="256104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6180542" y="2172106"/>
            <a:ext cx="2103840" cy="265176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8298493" y="2208309"/>
            <a:ext cx="2326320" cy="2799000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436490" y="471492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k </a:t>
            </a:r>
            <a:r>
              <a:rPr lang="en-US" sz="3200" dirty="0"/>
              <a:t>= 15</a:t>
            </a:r>
            <a:endParaRPr lang="en-US" sz="3200" i="1" dirty="0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Surface regions (</a:t>
            </a:r>
            <a:r>
              <a:rPr lang="en-US" i="1" dirty="0" smtClean="0"/>
              <a:t>k </a:t>
            </a:r>
            <a:r>
              <a:rPr lang="en-US" dirty="0" smtClean="0"/>
              <a:t>= 15) capture major features</a:t>
            </a:r>
          </a:p>
          <a:p>
            <a:pPr lvl="1"/>
            <a:r>
              <a:rPr lang="en-US" dirty="0" smtClean="0"/>
              <a:t>Cusps</a:t>
            </a:r>
          </a:p>
          <a:p>
            <a:pPr lvl="1"/>
            <a:r>
              <a:rPr lang="en-US" dirty="0" smtClean="0"/>
              <a:t>Basins</a:t>
            </a:r>
          </a:p>
          <a:p>
            <a:pPr lvl="1"/>
            <a:r>
              <a:rPr lang="en-US" dirty="0" smtClean="0"/>
              <a:t>Side walls</a:t>
            </a:r>
          </a:p>
          <a:p>
            <a:pPr lvl="1"/>
            <a:endParaRPr lang="en-US" dirty="0"/>
          </a:p>
          <a:p>
            <a:r>
              <a:rPr lang="en-US" dirty="0" smtClean="0"/>
              <a:t>Surface feature presence/absence important for questions of taxonomy, phylogeny, function, etc. </a:t>
            </a:r>
          </a:p>
          <a:p>
            <a:endParaRPr lang="en-US" dirty="0"/>
          </a:p>
          <a:p>
            <a:r>
              <a:rPr lang="en-US" dirty="0" smtClean="0"/>
              <a:t>Surface regions may be able to provide an objective quantitative criterion for feature presence 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194653" y="4118308"/>
            <a:ext cx="2066400" cy="256104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8246942" y="4118308"/>
            <a:ext cx="2363760" cy="256104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6180542" y="1452437"/>
            <a:ext cx="2103840" cy="26517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284382" y="1319308"/>
            <a:ext cx="2326320" cy="2799000"/>
          </a:xfrm>
          <a:prstGeom prst="rect">
            <a:avLst/>
          </a:prstGeom>
          <a:ln>
            <a:noFill/>
          </a:ln>
        </p:spPr>
      </p:pic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9639300" y="6365420"/>
            <a:ext cx="2416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smtClean="0"/>
              <a:t>Gao, in press (ACHA)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9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</a:t>
            </a:r>
            <a:r>
              <a:rPr lang="en-US" dirty="0" err="1" smtClean="0"/>
              <a:t>paraconid</a:t>
            </a:r>
            <a:r>
              <a:rPr lang="en-US" dirty="0" smtClean="0"/>
              <a:t> cusp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71995" cy="4351338"/>
          </a:xfrm>
        </p:spPr>
        <p:txBody>
          <a:bodyPr/>
          <a:lstStyle/>
          <a:p>
            <a:r>
              <a:rPr lang="en-US" dirty="0" smtClean="0"/>
              <a:t>Variable among prosimians</a:t>
            </a:r>
          </a:p>
          <a:p>
            <a:endParaRPr lang="en-US" dirty="0"/>
          </a:p>
          <a:p>
            <a:r>
              <a:rPr lang="en-US" dirty="0" smtClean="0"/>
              <a:t>Qualitative characterizations differ, e.g. </a:t>
            </a:r>
            <a:r>
              <a:rPr lang="en-US" i="1" dirty="0" smtClean="0"/>
              <a:t>Lemur </a:t>
            </a:r>
            <a:r>
              <a:rPr lang="en-US" i="1" dirty="0" err="1" smtClean="0"/>
              <a:t>catta</a:t>
            </a:r>
            <a:endParaRPr lang="en-US" i="1" dirty="0" smtClean="0"/>
          </a:p>
          <a:p>
            <a:pPr lvl="1"/>
            <a:r>
              <a:rPr lang="en-US" dirty="0" smtClean="0"/>
              <a:t>Ni et al. (2013): weakly present</a:t>
            </a:r>
          </a:p>
          <a:p>
            <a:pPr lvl="1"/>
            <a:r>
              <a:rPr lang="en-US" dirty="0" smtClean="0"/>
              <a:t>Herrera and </a:t>
            </a:r>
            <a:r>
              <a:rPr lang="en-US" dirty="0" err="1" smtClean="0"/>
              <a:t>Davalos</a:t>
            </a:r>
            <a:r>
              <a:rPr lang="en-US" dirty="0" smtClean="0"/>
              <a:t> (2016): absent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179880" y="1723363"/>
            <a:ext cx="2103120" cy="210312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8648760" y="4355683"/>
            <a:ext cx="1920240" cy="192024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 flipH="1">
            <a:off x="6307320" y="4411483"/>
            <a:ext cx="1792440" cy="179244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tretch/>
        </p:blipFill>
        <p:spPr>
          <a:xfrm flipH="1">
            <a:off x="8127840" y="1850803"/>
            <a:ext cx="2787480" cy="1828800"/>
          </a:xfrm>
          <a:prstGeom prst="rect">
            <a:avLst/>
          </a:prstGeom>
          <a:ln>
            <a:noFill/>
          </a:ln>
        </p:spPr>
      </p:pic>
      <p:sp>
        <p:nvSpPr>
          <p:cNvPr id="9" name="TextShape 6"/>
          <p:cNvSpPr txBox="1"/>
          <p:nvPr/>
        </p:nvSpPr>
        <p:spPr>
          <a:xfrm>
            <a:off x="6168720" y="3604722"/>
            <a:ext cx="2480040" cy="3818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Donrusselia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gallica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Shape 7"/>
          <p:cNvSpPr txBox="1"/>
          <p:nvPr/>
        </p:nvSpPr>
        <p:spPr>
          <a:xfrm>
            <a:off x="8878440" y="3618833"/>
            <a:ext cx="2036880" cy="45761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Lemur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Shape 8"/>
          <p:cNvSpPr txBox="1"/>
          <p:nvPr/>
        </p:nvSpPr>
        <p:spPr>
          <a:xfrm>
            <a:off x="6215880" y="6347923"/>
            <a:ext cx="1910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Tarsius spectrum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TextShape 9"/>
          <p:cNvSpPr txBox="1"/>
          <p:nvPr/>
        </p:nvSpPr>
        <p:spPr>
          <a:xfrm>
            <a:off x="8789879" y="6347923"/>
            <a:ext cx="2687417" cy="31852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Mirza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coquereli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12" descr="ic_check_black_24dp_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00" y="1546003"/>
            <a:ext cx="609600" cy="609600"/>
          </a:xfrm>
          <a:prstGeom prst="rect">
            <a:avLst/>
          </a:prstGeom>
        </p:spPr>
      </p:pic>
      <p:pic>
        <p:nvPicPr>
          <p:cNvPr id="14" name="Picture 13" descr="ic_check_black_24dp_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50" y="3831804"/>
            <a:ext cx="609600" cy="609600"/>
          </a:xfrm>
          <a:prstGeom prst="rect">
            <a:avLst/>
          </a:prstGeom>
        </p:spPr>
      </p:pic>
      <p:pic>
        <p:nvPicPr>
          <p:cNvPr id="15" name="Picture 14" descr="ic_close_black_24dp_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89" y="4036772"/>
            <a:ext cx="609600" cy="609600"/>
          </a:xfrm>
          <a:prstGeom prst="rect">
            <a:avLst/>
          </a:prstGeom>
        </p:spPr>
      </p:pic>
      <p:pic>
        <p:nvPicPr>
          <p:cNvPr id="16" name="Picture 15" descr="ic_help_outline_black_24dp_2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50" y="1765300"/>
            <a:ext cx="609600" cy="6096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7978200" y="2082800"/>
            <a:ext cx="194250" cy="3584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002635" y="4358505"/>
            <a:ext cx="194250" cy="3584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64800" y="2381250"/>
            <a:ext cx="139580" cy="4183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</a:t>
            </a:r>
            <a:r>
              <a:rPr lang="en-US" dirty="0" err="1" smtClean="0"/>
              <a:t>paraconid</a:t>
            </a:r>
            <a:r>
              <a:rPr lang="en-US" dirty="0" smtClean="0"/>
              <a:t> cusp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0"/>
            <a:ext cx="4038600" cy="50743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Sample: 116 prosimian M</a:t>
            </a:r>
            <a:r>
              <a:rPr lang="en-US" baseline="-25000" dirty="0" smtClean="0"/>
              <a:t>2</a:t>
            </a:r>
            <a:r>
              <a:rPr lang="en-US" dirty="0" smtClean="0"/>
              <a:t>s, 15 segments</a:t>
            </a:r>
          </a:p>
          <a:p>
            <a:endParaRPr lang="en-US" dirty="0" smtClean="0"/>
          </a:p>
          <a:p>
            <a:pPr>
              <a:buFontTx/>
              <a:buChar char="•"/>
            </a:pPr>
            <a:r>
              <a:rPr lang="en-US" dirty="0"/>
              <a:t>S</a:t>
            </a:r>
            <a:r>
              <a:rPr lang="en-US" dirty="0" smtClean="0"/>
              <a:t>pecies-level </a:t>
            </a:r>
            <a:r>
              <a:rPr lang="en-US" dirty="0" err="1" smtClean="0"/>
              <a:t>paraconid</a:t>
            </a:r>
            <a:r>
              <a:rPr lang="en-US" dirty="0" smtClean="0"/>
              <a:t> presence/absence</a:t>
            </a:r>
          </a:p>
          <a:p>
            <a:endParaRPr lang="en-US" dirty="0"/>
          </a:p>
          <a:p>
            <a:r>
              <a:rPr lang="en-US" dirty="0" smtClean="0"/>
              <a:t>Quantify surface curvature of segment A</a:t>
            </a:r>
          </a:p>
          <a:p>
            <a:pPr lvl="1"/>
            <a:r>
              <a:rPr lang="en-US" dirty="0" smtClean="0"/>
              <a:t>Dirichlet normal energy</a:t>
            </a:r>
          </a:p>
          <a:p>
            <a:pPr lvl="1"/>
            <a:r>
              <a:rPr lang="en-US" dirty="0" smtClean="0"/>
              <a:t>Species means</a:t>
            </a:r>
          </a:p>
          <a:p>
            <a:pPr lvl="1"/>
            <a:endParaRPr lang="en-US" dirty="0"/>
          </a:p>
          <a:p>
            <a:r>
              <a:rPr lang="en-US" dirty="0" smtClean="0"/>
              <a:t>Compare groups</a:t>
            </a:r>
          </a:p>
          <a:p>
            <a:pPr lvl="1"/>
            <a:r>
              <a:rPr lang="en-US" dirty="0" smtClean="0"/>
              <a:t>Welch’s T test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8345253" y="4602742"/>
            <a:ext cx="2139120" cy="181944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6062133" y="1948462"/>
            <a:ext cx="1947600" cy="1645920"/>
          </a:xfrm>
          <a:prstGeom prst="rect">
            <a:avLst/>
          </a:prstGeom>
          <a:ln>
            <a:noFill/>
          </a:ln>
        </p:spPr>
      </p:pic>
      <p:sp>
        <p:nvSpPr>
          <p:cNvPr id="7" name="TextShape 5"/>
          <p:cNvSpPr txBox="1"/>
          <p:nvPr/>
        </p:nvSpPr>
        <p:spPr>
          <a:xfrm>
            <a:off x="5904093" y="3641182"/>
            <a:ext cx="2272167" cy="3971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Donrusselia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gallica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Shape 6"/>
          <p:cNvSpPr txBox="1"/>
          <p:nvPr/>
        </p:nvSpPr>
        <p:spPr>
          <a:xfrm>
            <a:off x="8613813" y="3641182"/>
            <a:ext cx="1687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Lemur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7"/>
          <p:cNvSpPr txBox="1"/>
          <p:nvPr/>
        </p:nvSpPr>
        <p:spPr>
          <a:xfrm>
            <a:off x="5951253" y="6384382"/>
            <a:ext cx="1910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Tarsius spectrum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Shape 8"/>
          <p:cNvSpPr txBox="1"/>
          <p:nvPr/>
        </p:nvSpPr>
        <p:spPr>
          <a:xfrm>
            <a:off x="8525253" y="6384382"/>
            <a:ext cx="19591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Mirza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coquereli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/>
        </p:blipFill>
        <p:spPr>
          <a:xfrm>
            <a:off x="8472693" y="1731382"/>
            <a:ext cx="1828800" cy="181836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5"/>
          <a:stretch/>
        </p:blipFill>
        <p:spPr>
          <a:xfrm>
            <a:off x="5995533" y="4647022"/>
            <a:ext cx="1970640" cy="1773360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9251244" y="265288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9422" y="262062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70840" y="557106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01552" y="525428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29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</a:t>
            </a:r>
            <a:r>
              <a:rPr lang="en-US" dirty="0" err="1" smtClean="0"/>
              <a:t>paraconid</a:t>
            </a:r>
            <a:r>
              <a:rPr lang="en-US" dirty="0" smtClean="0"/>
              <a:t> cusp</a:t>
            </a:r>
            <a:endParaRPr lang="en-US" dirty="0"/>
          </a:p>
        </p:txBody>
      </p:sp>
      <p:pic>
        <p:nvPicPr>
          <p:cNvPr id="14" name="Picture 13" descr="species_mean_dne_box_seg_13_mk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47" y="1455928"/>
            <a:ext cx="7190232" cy="49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</a:t>
            </a:r>
            <a:r>
              <a:rPr lang="en-US" dirty="0" err="1" smtClean="0"/>
              <a:t>paraconid</a:t>
            </a:r>
            <a:r>
              <a:rPr lang="en-US" dirty="0" smtClean="0"/>
              <a:t> cusp</a:t>
            </a:r>
            <a:endParaRPr lang="en-US" dirty="0"/>
          </a:p>
        </p:txBody>
      </p:sp>
      <p:pic>
        <p:nvPicPr>
          <p:cNvPr id="14" name="Picture 13" descr="species_mean_dne_box_seg_13_mk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47" y="1455928"/>
            <a:ext cx="7190232" cy="4962144"/>
          </a:xfrm>
          <a:prstGeom prst="rect">
            <a:avLst/>
          </a:prstGeom>
        </p:spPr>
      </p:pic>
      <p:sp>
        <p:nvSpPr>
          <p:cNvPr id="4" name="TextShape 6"/>
          <p:cNvSpPr txBox="1"/>
          <p:nvPr/>
        </p:nvSpPr>
        <p:spPr>
          <a:xfrm>
            <a:off x="4507481" y="1524458"/>
            <a:ext cx="1759969" cy="3189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Lemur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aaaaaaaa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55" y="1881690"/>
            <a:ext cx="1834896" cy="18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</a:t>
            </a:r>
            <a:r>
              <a:rPr lang="en-US" dirty="0" err="1" smtClean="0"/>
              <a:t>paraconid</a:t>
            </a:r>
            <a:r>
              <a:rPr lang="en-US" dirty="0" smtClean="0"/>
              <a:t> cusp</a:t>
            </a:r>
            <a:endParaRPr lang="en-US" dirty="0"/>
          </a:p>
        </p:txBody>
      </p:sp>
      <p:pic>
        <p:nvPicPr>
          <p:cNvPr id="14" name="Picture 13" descr="species_mean_dne_box_seg_13_mk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47" y="1455928"/>
            <a:ext cx="7190232" cy="4962144"/>
          </a:xfrm>
          <a:prstGeom prst="rect">
            <a:avLst/>
          </a:prstGeom>
        </p:spPr>
      </p:pic>
      <p:sp>
        <p:nvSpPr>
          <p:cNvPr id="4" name="TextShape 6"/>
          <p:cNvSpPr txBox="1"/>
          <p:nvPr/>
        </p:nvSpPr>
        <p:spPr>
          <a:xfrm>
            <a:off x="4507481" y="1524458"/>
            <a:ext cx="1748539" cy="3189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Lemur </a:t>
            </a:r>
            <a:r>
              <a:rPr lang="en-US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 descr="aaaaaaaa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55" y="1881690"/>
            <a:ext cx="1834896" cy="182270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842001" y="3457223"/>
            <a:ext cx="2040758" cy="17138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traditional 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2317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4)   Cannot be used </a:t>
            </a:r>
            <a:r>
              <a:rPr lang="en-US" dirty="0" smtClean="0"/>
              <a:t>for </a:t>
            </a:r>
            <a:r>
              <a:rPr lang="en-US" dirty="0" smtClean="0"/>
              <a:t>“topology</a:t>
            </a:r>
            <a:r>
              <a:rPr lang="en-US" dirty="0" smtClean="0"/>
              <a:t>” changes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i.e., differences </a:t>
            </a:r>
            <a:r>
              <a:rPr lang="en-US" dirty="0"/>
              <a:t>reflecting missing features will not be quantified </a:t>
            </a:r>
            <a:r>
              <a:rPr lang="en-US" dirty="0" smtClean="0"/>
              <a:t>(</a:t>
            </a:r>
            <a:r>
              <a:rPr lang="en-US" dirty="0" err="1" smtClean="0"/>
              <a:t>Zelditch</a:t>
            </a:r>
            <a:r>
              <a:rPr lang="en-US" dirty="0" smtClean="0"/>
              <a:t> et al., 2004)</a:t>
            </a:r>
            <a:endParaRPr lang="en-US" dirty="0" smtClean="0"/>
          </a:p>
          <a:p>
            <a:pPr lvl="1"/>
            <a:r>
              <a:rPr lang="en-US" i="1" dirty="0" smtClean="0"/>
              <a:t>Coverage</a:t>
            </a:r>
            <a:r>
              <a:rPr lang="en-US" dirty="0" smtClean="0"/>
              <a:t> will not be </a:t>
            </a:r>
            <a:r>
              <a:rPr lang="en-US" dirty="0" smtClean="0"/>
              <a:t>adequate (Watanabe, 2018)</a:t>
            </a:r>
            <a:endParaRPr lang="en-US" dirty="0" smtClean="0"/>
          </a:p>
          <a:p>
            <a:pPr lvl="2"/>
            <a:r>
              <a:rPr lang="en-US" dirty="0" smtClean="0"/>
              <a:t>too few landmarks</a:t>
            </a:r>
          </a:p>
          <a:p>
            <a:pPr lvl="2"/>
            <a:r>
              <a:rPr lang="en-US" dirty="0" smtClean="0"/>
              <a:t>Landmarks not repeatable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4"/>
          <a:stretch/>
        </p:blipFill>
        <p:spPr>
          <a:xfrm>
            <a:off x="6938705" y="4320219"/>
            <a:ext cx="2009056" cy="180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/>
        </p:blipFill>
        <p:spPr>
          <a:xfrm>
            <a:off x="3352656" y="4320219"/>
            <a:ext cx="1944864" cy="194490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43520" y="45593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46161" y="5051373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11822" y="4572000"/>
            <a:ext cx="177800" cy="177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87768" y="4565134"/>
            <a:ext cx="5405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008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x_i$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m$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infty$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$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m$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x_i$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$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(x_i)$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15922</TotalTime>
  <Words>3160</Words>
  <Application>Microsoft Office PowerPoint</Application>
  <PresentationFormat>Widescreen</PresentationFormat>
  <Paragraphs>773</Paragraphs>
  <Slides>87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ＭＳ Ｐゴシック</vt:lpstr>
      <vt:lpstr>Arial</vt:lpstr>
      <vt:lpstr>Calibri</vt:lpstr>
      <vt:lpstr>Calibri Light</vt:lpstr>
      <vt:lpstr>Verdana</vt:lpstr>
      <vt:lpstr>Wingdings</vt:lpstr>
      <vt:lpstr>Office Theme</vt:lpstr>
      <vt:lpstr>Automated Shape Correspondence:  Why and How</vt:lpstr>
      <vt:lpstr>Outline</vt:lpstr>
      <vt:lpstr>Goals &amp; Rationale</vt:lpstr>
      <vt:lpstr>Limitations of traditional landmarks</vt:lpstr>
      <vt:lpstr>Limitations of traditional landmarks</vt:lpstr>
      <vt:lpstr>Limitations of traditional landmarks</vt:lpstr>
      <vt:lpstr>Limitations of traditional landmarks</vt:lpstr>
      <vt:lpstr>Limitations of traditional landmarks</vt:lpstr>
      <vt:lpstr>Limitations of traditional landmarks</vt:lpstr>
      <vt:lpstr>Limitations of traditional landmarks</vt:lpstr>
      <vt:lpstr>Limitations of traditional landmarks</vt:lpstr>
      <vt:lpstr>Definition of ‘automated correspondence’</vt:lpstr>
      <vt:lpstr>Initial Progress</vt:lpstr>
      <vt:lpstr>Automated approaches and their limitations thus far</vt:lpstr>
      <vt:lpstr>Solution (?)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Compare to Observer Landmarks</vt:lpstr>
      <vt:lpstr>Results  Compare to Observer Landmarks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Progress</vt:lpstr>
      <vt:lpstr>Initial Progress</vt:lpstr>
      <vt:lpstr>Auto3dgm: Concepts &amp; Logistics</vt:lpstr>
      <vt:lpstr>Auto3dgm: Publications</vt:lpstr>
      <vt:lpstr>PowerPoint Presentation</vt:lpstr>
      <vt:lpstr>Steps to the method</vt:lpstr>
      <vt:lpstr>PowerPoint Presentation</vt:lpstr>
      <vt:lpstr>PowerPoint Presentation</vt:lpstr>
      <vt:lpstr>PowerPoint Presentation</vt:lpstr>
      <vt:lpstr>MST w initial correspondences</vt:lpstr>
      <vt:lpstr>MST w transitive correspondences</vt:lpstr>
      <vt:lpstr>Comparison to researcher-based data set</vt:lpstr>
      <vt:lpstr>Results</vt:lpstr>
      <vt:lpstr>Results</vt:lpstr>
      <vt:lpstr>PowerPoint Presentation</vt:lpstr>
      <vt:lpstr>Comparison between bones</vt:lpstr>
      <vt:lpstr>Steps to the method</vt:lpstr>
      <vt:lpstr>Steps to the method</vt:lpstr>
      <vt:lpstr>Results</vt:lpstr>
      <vt:lpstr>Results</vt:lpstr>
      <vt:lpstr>Other stuff…</vt:lpstr>
      <vt:lpstr>Other stuff…</vt:lpstr>
      <vt:lpstr>Homology and correspondence</vt:lpstr>
      <vt:lpstr>Homology</vt:lpstr>
      <vt:lpstr>Homology</vt:lpstr>
      <vt:lpstr>Homology of facet boundaries as ‘type 1’</vt:lpstr>
      <vt:lpstr>Homology of facet boundaries as ‘Type 1’</vt:lpstr>
      <vt:lpstr>Homology of tooth cusps</vt:lpstr>
      <vt:lpstr>Homology of tooth cusps</vt:lpstr>
      <vt:lpstr>On the horizon</vt:lpstr>
      <vt:lpstr>On the 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Diffusing surfaces to model evolution of form</vt:lpstr>
      <vt:lpstr>Segmentation method</vt:lpstr>
      <vt:lpstr>Continuous procrustes distance</vt:lpstr>
      <vt:lpstr>Continuous Procrustes distance</vt:lpstr>
      <vt:lpstr>Continuous procrustes distance</vt:lpstr>
      <vt:lpstr>Diffusion operator</vt:lpstr>
      <vt:lpstr>Diffusion operator</vt:lpstr>
      <vt:lpstr>Diffusion operator</vt:lpstr>
      <vt:lpstr>Diffusion map</vt:lpstr>
      <vt:lpstr>k-Means Clustering</vt:lpstr>
      <vt:lpstr>k-Means Clustering</vt:lpstr>
      <vt:lpstr>Segmentation results</vt:lpstr>
      <vt:lpstr>Test: paraconid cusp</vt:lpstr>
      <vt:lpstr>Test: paraconid cusp</vt:lpstr>
      <vt:lpstr>Test: paraconid cusp</vt:lpstr>
      <vt:lpstr>Test: paraconid cusp</vt:lpstr>
      <vt:lpstr>Test: paraconid cusp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Shape Correspondence:  Why and How</dc:title>
  <dc:creator>Douglas Boyer</dc:creator>
  <cp:lastModifiedBy>Douglas Boyer</cp:lastModifiedBy>
  <cp:revision>68</cp:revision>
  <dcterms:created xsi:type="dcterms:W3CDTF">2019-08-18T13:24:22Z</dcterms:created>
  <dcterms:modified xsi:type="dcterms:W3CDTF">2019-08-29T14:52:15Z</dcterms:modified>
</cp:coreProperties>
</file>